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  <p:sldId id="261" r:id="rId7"/>
    <p:sldId id="265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3300"/>
    <a:srgbClr val="92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5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8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9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336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144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043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3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0333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C201EB-A4C8-45B6-9EB8-E14D59317CA0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81F3C1-C7C1-46CA-8E56-9F5D181528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73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496" y="1061256"/>
            <a:ext cx="10178322" cy="277645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dirty="0" smtClean="0">
                <a:solidFill>
                  <a:srgbClr val="920000"/>
                </a:solidFill>
              </a:rPr>
              <a:t>СУЩНОСТЬ ПРОЕКТНО-ОРИЕНТИРОВАННЫХ КЛАСТЕРОВ В РЕГИОНЕ</a:t>
            </a:r>
            <a:endParaRPr lang="ru-RU" sz="5400" dirty="0">
              <a:solidFill>
                <a:srgbClr val="92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478" y="4170218"/>
            <a:ext cx="9056104" cy="2041883"/>
          </a:xfrm>
          <a:solidFill>
            <a:srgbClr val="FFFFCC">
              <a:alpha val="55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 Тод,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преподаватель кафедры Логистики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государственный аграрный университет</a:t>
            </a:r>
            <a:endParaRPr lang="ru-RU" sz="2800" b="1" i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920000"/>
                </a:solidFill>
              </a:rPr>
              <a:t>ПОДХОДЫ К ФОРМИРОВАНИЮ КЛАСТЕРА:</a:t>
            </a:r>
            <a:endParaRPr lang="ru-RU" dirty="0">
              <a:solidFill>
                <a:srgbClr val="920000"/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07495"/>
              </p:ext>
            </p:extLst>
          </p:nvPr>
        </p:nvGraphicFramePr>
        <p:xfrm>
          <a:off x="2454639" y="2052436"/>
          <a:ext cx="7772400" cy="4568190"/>
        </p:xfrm>
        <a:graphic>
          <a:graphicData uri="http://schemas.openxmlformats.org/drawingml/2006/table">
            <a:tbl>
              <a:tblPr/>
              <a:tblGrid>
                <a:gridCol w="2092468">
                  <a:extLst>
                    <a:ext uri="{9D8B030D-6E8A-4147-A177-3AD203B41FA5}">
                      <a16:colId xmlns:a16="http://schemas.microsoft.com/office/drawing/2014/main" val="349111734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17822294"/>
                    </a:ext>
                  </a:extLst>
                </a:gridCol>
                <a:gridCol w="3089132">
                  <a:extLst>
                    <a:ext uri="{9D8B030D-6E8A-4147-A177-3AD203B41FA5}">
                      <a16:colId xmlns:a16="http://schemas.microsoft.com/office/drawing/2014/main" val="535700459"/>
                    </a:ext>
                  </a:extLst>
                </a:gridCol>
              </a:tblGrid>
              <a:tr h="965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Параметр сравнения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Отраслевой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Фокусно-инвестиционный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2658"/>
                  </a:ext>
                </a:extLst>
              </a:tr>
              <a:tr h="1122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 Цель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Создание продукта (услуги)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инвестиционного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37907"/>
                  </a:ext>
                </a:extLst>
              </a:tr>
              <a:tr h="1152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Временной период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Кластер – постоянная структура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Кластер – временная структура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18626"/>
                  </a:ext>
                </a:extLst>
              </a:tr>
              <a:tr h="1225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Продукты (услуги)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Родственного происхождения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Разного или родственного происхождения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7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3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223" y="548640"/>
            <a:ext cx="10178322" cy="14921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920000"/>
                </a:solidFill>
              </a:rPr>
              <a:t>Проектно-ориентированный кластер: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914" y="2563092"/>
            <a:ext cx="10178322" cy="3593591"/>
          </a:xfrm>
          <a:solidFill>
            <a:srgbClr val="FFFFCC">
              <a:alpha val="5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группа предприятий, работающих в одной или разных отраслях, территориально расположенных в одном или разных  географических  регионах, взаимосвязанных интегрированными цепями поставок в процессе создания продуктов (услуг), необходимых для реализации конкретного инвестиционного проекта, и взаимно способствующих росту конкурентоспособности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40952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29985"/>
            <a:ext cx="10178322" cy="14921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920000"/>
                </a:solidFill>
              </a:rPr>
              <a:t>Инвестиционный подход к пониманию цепи поставок:</a:t>
            </a:r>
            <a:endParaRPr lang="ru-RU" sz="3600" dirty="0">
              <a:solidFill>
                <a:srgbClr val="92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24" y="1496291"/>
            <a:ext cx="9639230" cy="5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29985"/>
            <a:ext cx="10178322" cy="14921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920000"/>
                </a:solidFill>
              </a:rPr>
              <a:t>Принцип непрерывного развития проектно-ориентированного кластера:</a:t>
            </a:r>
            <a:endParaRPr lang="ru-RU" sz="3600" dirty="0">
              <a:solidFill>
                <a:srgbClr val="92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41" y="1486590"/>
            <a:ext cx="8418795" cy="51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224" y="257693"/>
            <a:ext cx="10178322" cy="157110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920000"/>
                </a:solidFill>
              </a:rPr>
              <a:t>Преимущества от создания кластеров в апк: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224" y="1828800"/>
            <a:ext cx="10178322" cy="4738254"/>
          </a:xfrm>
          <a:solidFill>
            <a:srgbClr val="FFFFCC">
              <a:alpha val="60000"/>
            </a:srgbClr>
          </a:solidFill>
        </p:spPr>
        <p:txBody>
          <a:bodyPr>
            <a:no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стимулирование инновационной деятельности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оптимизация производственно-технологических процессов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издержек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синергетический эффект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инвестиций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отраслей и новых технологий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тесная связь между АПК и наукой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занятости и улучшение качества жизни населения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конкурентоспособности предприятий и региона</a:t>
            </a:r>
            <a:endParaRPr lang="ru-RU" sz="24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29985"/>
            <a:ext cx="10178322" cy="14921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920000"/>
                </a:solidFill>
              </a:rPr>
              <a:t>Процесс трансформации кластера в проектно-ориентированный:</a:t>
            </a:r>
            <a:endParaRPr lang="ru-RU" sz="3200" dirty="0">
              <a:solidFill>
                <a:srgbClr val="92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47" y="1296940"/>
            <a:ext cx="8856984" cy="543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196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57110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920000"/>
                </a:solidFill>
              </a:rPr>
              <a:t>Преимущества от участия </a:t>
            </a:r>
            <a:br>
              <a:rPr lang="ru-RU" dirty="0" smtClean="0">
                <a:solidFill>
                  <a:srgbClr val="920000"/>
                </a:solidFill>
              </a:rPr>
            </a:br>
            <a:r>
              <a:rPr lang="ru-RU" dirty="0" smtClean="0">
                <a:solidFill>
                  <a:srgbClr val="920000"/>
                </a:solidFill>
              </a:rPr>
              <a:t>в кластере: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497" y="2119746"/>
            <a:ext cx="10178322" cy="4530436"/>
          </a:xfrm>
          <a:solidFill>
            <a:srgbClr val="FFFFCC">
              <a:alpha val="55000"/>
            </a:srgbClr>
          </a:solidFill>
        </p:spPr>
        <p:txBody>
          <a:bodyPr>
            <a:no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увеличение объема производства и реализации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снижение себестоимости продукции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увеличение прибыли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показателя рентабельности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улучшение качества продукции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производительности труда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сокращение длительности логистического цикла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привлечение инвестиций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уровня квалификации работников и др.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40697" y="1698567"/>
            <a:ext cx="5052140" cy="324750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600" dirty="0" smtClean="0">
                <a:solidFill>
                  <a:srgbClr val="920000"/>
                </a:solidFill>
              </a:rPr>
              <a:t>Благодарю за внимание!</a:t>
            </a:r>
            <a:endParaRPr lang="ru-RU" sz="660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169</TotalTime>
  <Words>224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Wingdings</vt:lpstr>
      <vt:lpstr>Badge</vt:lpstr>
      <vt:lpstr>СУЩНОСТЬ ПРОЕКТНО-ОРИЕНТИРОВАННЫХ КЛАСТЕРОВ В РЕГИОНЕ</vt:lpstr>
      <vt:lpstr>ПОДХОДЫ К ФОРМИРОВАНИЮ КЛАСТЕРА:</vt:lpstr>
      <vt:lpstr>Проектно-ориентированный кластер:</vt:lpstr>
      <vt:lpstr>Инвестиционный подход к пониманию цепи поставок:</vt:lpstr>
      <vt:lpstr>Принцип непрерывного развития проектно-ориентированного кластера:</vt:lpstr>
      <vt:lpstr>Преимущества от создания кластеров в апк:</vt:lpstr>
      <vt:lpstr>Процесс трансформации кластера в проектно-ориентированный:</vt:lpstr>
      <vt:lpstr>Преимущества от участия  в кластере: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28</cp:revision>
  <dcterms:created xsi:type="dcterms:W3CDTF">2018-04-26T07:40:41Z</dcterms:created>
  <dcterms:modified xsi:type="dcterms:W3CDTF">2018-04-26T15:50:02Z</dcterms:modified>
</cp:coreProperties>
</file>