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658" r:id="rId2"/>
    <p:sldMasterId id="2147483659" r:id="rId3"/>
    <p:sldMasterId id="2147483660" r:id="rId4"/>
    <p:sldMasterId id="2147483661" r:id="rId5"/>
    <p:sldMasterId id="2147483662" r:id="rId6"/>
    <p:sldMasterId id="2147483663" r:id="rId7"/>
  </p:sldMasterIdLst>
  <p:notesMasterIdLst>
    <p:notesMasterId r:id="rId35"/>
  </p:notesMasterIdLst>
  <p:handoutMasterIdLst>
    <p:handoutMasterId r:id="rId36"/>
  </p:handoutMasterIdLst>
  <p:sldIdLst>
    <p:sldId id="257" r:id="rId8"/>
    <p:sldId id="264" r:id="rId9"/>
    <p:sldId id="258" r:id="rId10"/>
    <p:sldId id="265" r:id="rId11"/>
    <p:sldId id="271" r:id="rId12"/>
    <p:sldId id="273" r:id="rId13"/>
    <p:sldId id="274" r:id="rId14"/>
    <p:sldId id="275" r:id="rId15"/>
    <p:sldId id="276" r:id="rId16"/>
    <p:sldId id="287" r:id="rId17"/>
    <p:sldId id="279" r:id="rId18"/>
    <p:sldId id="278" r:id="rId19"/>
    <p:sldId id="281" r:id="rId20"/>
    <p:sldId id="280" r:id="rId21"/>
    <p:sldId id="282" r:id="rId22"/>
    <p:sldId id="285" r:id="rId23"/>
    <p:sldId id="283" r:id="rId24"/>
    <p:sldId id="289" r:id="rId25"/>
    <p:sldId id="290" r:id="rId26"/>
    <p:sldId id="291" r:id="rId27"/>
    <p:sldId id="269" r:id="rId28"/>
    <p:sldId id="266" r:id="rId29"/>
    <p:sldId id="267" r:id="rId30"/>
    <p:sldId id="270" r:id="rId31"/>
    <p:sldId id="315" r:id="rId32"/>
    <p:sldId id="311" r:id="rId33"/>
    <p:sldId id="313" r:id="rId34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80">
          <p15:clr>
            <a:srgbClr val="A4A3A4"/>
          </p15:clr>
        </p15:guide>
        <p15:guide id="2" orient="horz" pos="2812">
          <p15:clr>
            <a:srgbClr val="A4A3A4"/>
          </p15:clr>
        </p15:guide>
        <p15:guide id="3" orient="horz" pos="3875">
          <p15:clr>
            <a:srgbClr val="A4A3A4"/>
          </p15:clr>
        </p15:guide>
        <p15:guide id="4" orient="horz" pos="825">
          <p15:clr>
            <a:srgbClr val="A4A3A4"/>
          </p15:clr>
        </p15:guide>
        <p15:guide id="5" orient="horz" pos="3268">
          <p15:clr>
            <a:srgbClr val="A4A3A4"/>
          </p15:clr>
        </p15:guide>
        <p15:guide id="6" orient="horz" pos="589">
          <p15:clr>
            <a:srgbClr val="A4A3A4"/>
          </p15:clr>
        </p15:guide>
        <p15:guide id="7" orient="horz" pos="1247">
          <p15:clr>
            <a:srgbClr val="A4A3A4"/>
          </p15:clr>
        </p15:guide>
        <p15:guide id="8" pos="141">
          <p15:clr>
            <a:srgbClr val="A4A3A4"/>
          </p15:clr>
        </p15:guide>
        <p15:guide id="9" pos="1089">
          <p15:clr>
            <a:srgbClr val="A4A3A4"/>
          </p15:clr>
        </p15:guide>
        <p15:guide id="10" pos="1558">
          <p15:clr>
            <a:srgbClr val="A4A3A4"/>
          </p15:clr>
        </p15:guide>
        <p15:guide id="11" pos="5423">
          <p15:clr>
            <a:srgbClr val="A4A3A4"/>
          </p15:clr>
        </p15:guide>
        <p15:guide id="12" pos="3763">
          <p15:clr>
            <a:srgbClr val="A4A3A4"/>
          </p15:clr>
        </p15:guide>
        <p15:guide id="13" pos="5626">
          <p15:clr>
            <a:srgbClr val="A4A3A4"/>
          </p15:clr>
        </p15:guide>
        <p15:guide id="14" pos="1363">
          <p15:clr>
            <a:srgbClr val="A4A3A4"/>
          </p15:clr>
        </p15:guide>
        <p15:guide id="15" pos="28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66CC"/>
    <a:srgbClr val="0033CC"/>
    <a:srgbClr val="0000FF"/>
    <a:srgbClr val="3366FF"/>
    <a:srgbClr val="0099FF"/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86909" autoAdjust="0"/>
  </p:normalViewPr>
  <p:slideViewPr>
    <p:cSldViewPr snapToGrid="0">
      <p:cViewPr varScale="1">
        <p:scale>
          <a:sx n="96" d="100"/>
          <a:sy n="96" d="100"/>
        </p:scale>
        <p:origin x="-630" y="-96"/>
      </p:cViewPr>
      <p:guideLst>
        <p:guide orient="horz" pos="1780"/>
        <p:guide orient="horz" pos="2812"/>
        <p:guide orient="horz" pos="3875"/>
        <p:guide orient="horz" pos="825"/>
        <p:guide orient="horz" pos="3268"/>
        <p:guide orient="horz" pos="589"/>
        <p:guide orient="horz" pos="1247"/>
        <p:guide pos="141"/>
        <p:guide pos="1089"/>
        <p:guide pos="1558"/>
        <p:guide pos="5423"/>
        <p:guide pos="3763"/>
        <p:guide pos="5626"/>
        <p:guide pos="1363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3114" y="-102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889" tIns="46945" rIns="93889" bIns="46945" numCol="1" anchor="t" anchorCtr="0" compatLnSpc="1">
            <a:prstTxWarp prst="textNoShape">
              <a:avLst/>
            </a:prstTxWarp>
          </a:bodyPr>
          <a:lstStyle>
            <a:lvl1pPr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889" tIns="46945" rIns="93889" bIns="46945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889" tIns="46945" rIns="93889" bIns="46945" numCol="1" anchor="b" anchorCtr="0" compatLnSpc="1">
            <a:prstTxWarp prst="textNoShape">
              <a:avLst/>
            </a:prstTxWarp>
          </a:bodyPr>
          <a:lstStyle>
            <a:lvl1pPr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889" tIns="46945" rIns="93889" bIns="46945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6A44BA74-2B57-4CFE-9DC2-5683D40220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8476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25" tIns="49513" rIns="99025" bIns="49513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25" tIns="49513" rIns="99025" bIns="49513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2513"/>
            <a:ext cx="56769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25" tIns="49513" rIns="99025" bIns="495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25" tIns="49513" rIns="99025" bIns="49513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25" tIns="49513" rIns="99025" bIns="49513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65D759DB-ACEB-44E0-B03D-4E699DFF84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7158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&lt;#&gt;</a:t>
            </a: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6829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&lt;#&gt;</a:t>
            </a: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4397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&lt;#&gt;</a:t>
            </a: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868092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01355A-EE29-412E-B25E-1C75782E26C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740317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C8DD08-89C7-43CE-AB94-BEB5BEDA32F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28749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189959-9019-4AAD-A4E3-513C778BC9D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029642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1CC751-3A10-4DA9-9476-F95F2624523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531882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35A939-10B3-4D64-88F9-EBE1840B8C4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018260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A239E4-D6B5-4CD2-98BB-FD8C2E50AB4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62557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E289CE-B40B-4F51-A56E-9F48A6BFDB5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079778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6C33C9-D95D-4A23-A261-CC1BF860C4D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51289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100" y="-1"/>
            <a:ext cx="7200900" cy="1057275"/>
          </a:xfrm>
        </p:spPr>
        <p:txBody>
          <a:bodyPr anchor="ctr"/>
          <a:lstStyle>
            <a:lvl1pPr algn="ctr"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79500"/>
            <a:ext cx="9144000" cy="2054225"/>
          </a:xfrm>
        </p:spPr>
        <p:txBody>
          <a:bodyPr/>
          <a:lstStyle>
            <a:lvl2pPr>
              <a:defRPr baseline="0">
                <a:solidFill>
                  <a:srgbClr val="003366"/>
                </a:solidFill>
              </a:defRPr>
            </a:lvl2pPr>
            <a:lvl3pPr>
              <a:defRPr baseline="0">
                <a:solidFill>
                  <a:srgbClr val="003366"/>
                </a:solidFill>
              </a:defRPr>
            </a:lvl3pPr>
            <a:lvl4pPr>
              <a:defRPr baseline="0">
                <a:solidFill>
                  <a:srgbClr val="003366"/>
                </a:solidFill>
              </a:defRPr>
            </a:lvl4pPr>
            <a:lvl5pPr>
              <a:defRPr baseline="0">
                <a:solidFill>
                  <a:srgbClr val="003366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0500" y="6394450"/>
            <a:ext cx="1438275" cy="365125"/>
          </a:xfrm>
        </p:spPr>
        <p:txBody>
          <a:bodyPr/>
          <a:lstStyle/>
          <a:p>
            <a:fld id="{628C5B0A-CCA0-4146-A54D-59161FA1C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598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ACDB01-8D21-4C54-A927-91FA8A56EA0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626099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D33355-D490-4DEB-BA8C-1EC9D7616DB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666438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6D43D2-D2C9-4F22-B498-FCC57710240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120907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032AA1-19FC-43AB-9E3B-0A27D805067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576494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D5A105-CBFB-409F-B90A-EA2EBFCF7C7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91861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9D64DF-F58F-4C08-8188-F9BE7789567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015170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E22583-9EE2-4F9B-B94A-DD6500E191D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407043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925C92-45D9-429A-A9EB-2348993196D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41449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D95FD4-0FDB-41C6-A032-FBF999A4518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990082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3D09C9-5D1B-417A-8319-71026CA5020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50464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&lt;#&gt;</a:t>
            </a: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851789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5988E3-CA4A-4BED-BBA6-FAC7C30054C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0271311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D1967F-390B-4862-9C52-8461331F0CD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24552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1D5517-80F3-4AE7-8503-6F2FD23FCA3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808003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06AFEF-6E6B-4259-906F-1BD7C1C6367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2374945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FF3561-F0D3-4E9F-B40F-E9345DCC341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12298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88C0EF-6517-44D0-83E9-DC901401E8E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149631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845B15-221A-4887-ACB1-79579D7F7AE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8224771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058D17-621F-47EB-A05F-DA73251373B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968378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83ED4A-EEDF-4570-9BBC-31180EFBBD4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430230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CE3DCB-BB39-4A1C-9EBB-D1BED41AC22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6563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&lt;#&gt;</a:t>
            </a: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794143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2E37A9-0933-466D-88D0-FFFF6815822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9465161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C599FA-A775-4DFC-AE95-EE196377F7C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592697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95ECD1-EEF4-4204-B60E-DA7493FFFFA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1721339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3CD6FF-620B-4D9B-80F7-333486FD096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6531420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A72D8C-43BB-440B-9C23-164CE197D42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856164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86BDF0-416D-44BE-A0E1-849572C7373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630265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AF67AB-8F61-47AD-AD04-D5CBB81971B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9559208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E121FC-E6BE-43D9-9263-F0E113B8013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6685567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4575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403C44-1580-4FE3-9AF2-39B41D42768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9009275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669A1C-D75F-4876-8BB5-C2C1922E748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034087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&lt;#&gt;</a:t>
            </a: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9281145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EFD03A-ACB9-4665-8D90-0E4E31FE521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7984586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4E67D3-A35A-4A16-90CC-63315767D36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8862867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1AD873-C22B-4398-A7E5-12A0E076627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4861999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4C4ED5-2061-4806-AF52-4DF909E78FE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0374284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10D312-6003-4693-A74B-D94C236F6FA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1310198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BC44D3-4284-434B-A7CE-2C510C21BDC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2720283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DAA5F1-0572-471D-B485-5B3EF83C7DB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1824168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8A35B5-E933-4EE9-B19B-9271B0BB109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7878480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671975-19A4-4E51-A708-092BD26E999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107583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100138"/>
            <a:ext cx="1452563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04963" y="1100138"/>
            <a:ext cx="1454150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296C94-E100-49FD-9EBB-137219B7C2E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26381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&lt;#&gt;</a:t>
            </a: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862672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FF1C0D-D3C5-42EF-90AF-1EE6CA5A627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6881348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62671F-81B7-4E33-85B7-3933554A294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8440445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7BA68B-6F7F-4AA9-9971-1E3A1D81DB1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6008729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D635ED-B59F-427F-B557-F4F30FC8848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9784564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711BD2-CA1D-48B4-9D27-933E7A5C897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3149170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1D6EAA-6024-4396-B10C-C4F94A83F7E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7943768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6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6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88DA9A-4D91-4052-A11E-34CE8FC87F5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0124823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901475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0961264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71730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&lt;#&gt;</a:t>
            </a: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7905881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2048432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8772748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2628879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560695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7359740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8995739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839239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31618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&lt;#&gt;</a:t>
            </a: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10129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&lt;#&gt;</a:t>
            </a: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1654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</p:txBody>
      </p:sp>
      <p:grpSp>
        <p:nvGrpSpPr>
          <p:cNvPr id="399363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399367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99368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99369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99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r>
              <a:rPr lang="en-US" altLang="ru-RU"/>
              <a:t>&lt;#&gt;</a:t>
            </a:r>
            <a:endParaRPr lang="ru-RU" altLang="ru-RU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 altLang="ru-RU"/>
              <a:t>НАЗВАНИЕ ПРЕЗЕНТАЦИИ</a:t>
            </a:r>
          </a:p>
        </p:txBody>
      </p:sp>
      <p:sp>
        <p:nvSpPr>
          <p:cNvPr id="399374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99375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3" y="76200"/>
            <a:ext cx="1562864" cy="9028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</p:txBody>
      </p:sp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1939925" y="2606675"/>
            <a:ext cx="7204075" cy="3713163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69315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6931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6931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6931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69319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69320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69321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932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40165B4E-95A4-413B-A0F6-EE10FED3406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 altLang="ru-RU"/>
              <a:t>НАЗВАНИЕ ПРЕЗЕНТАЦИИ</a:t>
            </a:r>
          </a:p>
        </p:txBody>
      </p:sp>
      <p:sp>
        <p:nvSpPr>
          <p:cNvPr id="269333" name="Line 21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9334" name="Line 22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269336" name="Picture 24" descr="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90500"/>
            <a:ext cx="1547812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</p:txBody>
      </p:sp>
      <p:sp>
        <p:nvSpPr>
          <p:cNvPr id="270355" name="Rectangle 19"/>
          <p:cNvSpPr>
            <a:spLocks noChangeArrowheads="1"/>
          </p:cNvSpPr>
          <p:nvPr userDrawn="1"/>
        </p:nvSpPr>
        <p:spPr bwMode="auto">
          <a:xfrm>
            <a:off x="0" y="2605088"/>
            <a:ext cx="9144000" cy="3713162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70339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034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034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034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70343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0344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0345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034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ECD71CBF-A8DD-4146-A20C-9B7BA8CA0F8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 altLang="ru-RU"/>
              <a:t>НАЗВАНИЕ ПРЕЗЕНТАЦИИ</a:t>
            </a:r>
          </a:p>
        </p:txBody>
      </p:sp>
      <p:sp>
        <p:nvSpPr>
          <p:cNvPr id="270351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0356" name="Line 20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0357" name="Line 21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270360" name="Picture 24" descr="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90500"/>
            <a:ext cx="1547812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</p:txBody>
      </p:sp>
      <p:sp>
        <p:nvSpPr>
          <p:cNvPr id="271383" name="Rectangle 23"/>
          <p:cNvSpPr>
            <a:spLocks noChangeArrowheads="1"/>
          </p:cNvSpPr>
          <p:nvPr userDrawn="1"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71363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1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1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1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71367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1368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1369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137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C99E68E5-5FAD-49A7-AC86-EEADE2DE039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 altLang="ru-RU"/>
              <a:t>НАЗВАНИЕ ПРЕЗЕНТАЦИИ</a:t>
            </a:r>
          </a:p>
        </p:txBody>
      </p:sp>
      <p:sp>
        <p:nvSpPr>
          <p:cNvPr id="271375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1384" name="Line 2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1385" name="Line 2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271387" name="Picture 27" descr="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90500"/>
            <a:ext cx="1547812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 userDrawn="1"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72387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238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238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239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72391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2392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2393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239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7239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1936750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</a:t>
            </a:r>
          </a:p>
          <a:p>
            <a:pPr lvl="0"/>
            <a:r>
              <a:rPr lang="ru-RU" altLang="ru-RU"/>
              <a:t>текста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A30D333B-CA24-4CED-9F00-F4A58FA763D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 altLang="ru-RU"/>
              <a:t>НАЗВАНИЕ ПРЕЗЕНТАЦИИ</a:t>
            </a:r>
          </a:p>
        </p:txBody>
      </p:sp>
      <p:sp>
        <p:nvSpPr>
          <p:cNvPr id="272399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2401" name="Line 17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2402" name="Line 18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272405" name="Picture 21" descr="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90500"/>
            <a:ext cx="1547812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 userDrawn="1"/>
        </p:nvSpPr>
        <p:spPr bwMode="auto">
          <a:xfrm>
            <a:off x="3057525" y="1087438"/>
            <a:ext cx="6086475" cy="525145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75459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546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546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546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75463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5464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5465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546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7546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</a:t>
            </a:r>
          </a:p>
          <a:p>
            <a:pPr lvl="0"/>
            <a:r>
              <a:rPr lang="ru-RU" altLang="ru-RU"/>
              <a:t>текста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1747EC5B-BDD6-417E-83BF-69E1D6DB7D1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 altLang="ru-RU"/>
              <a:t>НАЗВАНИЕ ПРЕЗЕНТАЦИИ</a:t>
            </a:r>
          </a:p>
        </p:txBody>
      </p:sp>
      <p:sp>
        <p:nvSpPr>
          <p:cNvPr id="27547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5472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5473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275476" name="Picture 20" descr="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90500"/>
            <a:ext cx="1547812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367620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67621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67622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67623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367624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67625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67626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676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 altLang="ru-RU"/>
              <a:t>НАЗВАНИЕ ПРЕЗЕНТАЦИИ</a:t>
            </a:r>
          </a:p>
        </p:txBody>
      </p:sp>
      <p:sp>
        <p:nvSpPr>
          <p:cNvPr id="36763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67632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67633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6" y="68516"/>
            <a:ext cx="1565525" cy="9043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ru-RU" dirty="0" smtClean="0"/>
              <a:t>Планирование закупок на </a:t>
            </a:r>
            <a:r>
              <a:rPr lang="ru-RU" smtClean="0"/>
              <a:t>производственных предприятиях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0" y="0"/>
            <a:ext cx="1930400" cy="107244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5B0A-CCA0-4146-A54D-59161FA1C510}" type="slidenum">
              <a:rPr lang="ru-RU" smtClean="0"/>
              <a:t>10</a:t>
            </a:fld>
            <a:endParaRPr lang="ru-RU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933575" y="0"/>
            <a:ext cx="7210425" cy="1066800"/>
          </a:xfrm>
        </p:spPr>
        <p:txBody>
          <a:bodyPr anchor="ctr"/>
          <a:lstStyle/>
          <a:p>
            <a:pPr algn="ctr"/>
            <a:r>
              <a:rPr lang="ru-RU" dirty="0"/>
              <a:t>Роль определения потребности в МР в реализации функционального цикла </a:t>
            </a:r>
            <a:r>
              <a:rPr lang="ru-RU" dirty="0" smtClean="0"/>
              <a:t>закупок</a:t>
            </a:r>
            <a:endParaRPr lang="ru-RU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078351"/>
              </p:ext>
            </p:extLst>
          </p:nvPr>
        </p:nvGraphicFramePr>
        <p:xfrm>
          <a:off x="2336800" y="3875696"/>
          <a:ext cx="4948555" cy="1190371"/>
        </p:xfrm>
        <a:graphic>
          <a:graphicData uri="http://schemas.openxmlformats.org/drawingml/2006/table">
            <a:tbl>
              <a:tblPr/>
              <a:tblGrid>
                <a:gridCol w="1259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05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77593">
                <a:tc gridSpan="6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effectLst/>
                          <a:latin typeface="Calibri"/>
                          <a:cs typeface="Times New Roman"/>
                        </a:rPr>
                      </a:br>
                      <a:r>
                        <a:rPr lang="ru-RU" sz="1400" b="1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Этапы функционального цикла </a:t>
                      </a:r>
                      <a:r>
                        <a:rPr lang="ru-RU" sz="14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закупок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3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Определение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потребности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spc="-1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23" name="Прямая соединительная линия 22"/>
          <p:cNvCxnSpPr>
            <a:cxnSpLocks noChangeShapeType="1"/>
          </p:cNvCxnSpPr>
          <p:nvPr/>
        </p:nvCxnSpPr>
        <p:spPr bwMode="auto">
          <a:xfrm>
            <a:off x="2336800" y="3792538"/>
            <a:ext cx="50228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Прямая соединительная линия 23"/>
          <p:cNvCxnSpPr>
            <a:cxnSpLocks noChangeShapeType="1"/>
          </p:cNvCxnSpPr>
          <p:nvPr/>
        </p:nvCxnSpPr>
        <p:spPr bwMode="auto">
          <a:xfrm>
            <a:off x="2421731" y="1839913"/>
            <a:ext cx="4852988" cy="1790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1257932" y="1839913"/>
            <a:ext cx="911225" cy="19526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95000"/>
              </a:lnSpc>
              <a:spcAft>
                <a:spcPts val="800"/>
              </a:spcAft>
            </a:pPr>
            <a:r>
              <a:rPr lang="ru-RU" sz="1400" b="1" spc="-40" dirty="0">
                <a:solidFill>
                  <a:schemeClr val="tx1"/>
                </a:solidFill>
                <a:effectLst/>
                <a:latin typeface="Arial Narrow"/>
                <a:ea typeface="Calibri"/>
                <a:cs typeface="Times New Roman"/>
              </a:rPr>
              <a:t>Высокая</a:t>
            </a:r>
            <a:endParaRPr lang="ru-RU" sz="11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95000"/>
              </a:lnSpc>
              <a:spcAft>
                <a:spcPts val="800"/>
              </a:spcAft>
            </a:pPr>
            <a:r>
              <a:rPr lang="ru-RU" sz="1100" spc="-40" dirty="0">
                <a:effectLst/>
                <a:latin typeface="Arial Narrow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95000"/>
              </a:lnSpc>
              <a:spcAft>
                <a:spcPts val="800"/>
              </a:spcAft>
            </a:pPr>
            <a:r>
              <a:rPr lang="ru-RU" sz="1100" spc="-40" dirty="0">
                <a:effectLst/>
                <a:latin typeface="Arial Narrow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95000"/>
              </a:lnSpc>
              <a:spcAft>
                <a:spcPts val="800"/>
              </a:spcAft>
            </a:pPr>
            <a:r>
              <a:rPr lang="ru-RU" sz="1100" spc="-40" dirty="0">
                <a:effectLst/>
                <a:latin typeface="Arial Narrow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95000"/>
              </a:lnSpc>
              <a:spcAft>
                <a:spcPts val="800"/>
              </a:spcAft>
            </a:pPr>
            <a:r>
              <a:rPr lang="ru-RU" sz="1100" spc="-40" dirty="0">
                <a:effectLst/>
                <a:latin typeface="Arial Narrow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95000"/>
              </a:lnSpc>
              <a:spcAft>
                <a:spcPts val="800"/>
              </a:spcAft>
            </a:pPr>
            <a:r>
              <a:rPr lang="ru-RU" sz="1400" b="1" spc="-40" dirty="0">
                <a:solidFill>
                  <a:schemeClr val="tx1"/>
                </a:solidFill>
                <a:effectLst/>
                <a:latin typeface="Arial Narrow"/>
                <a:ea typeface="Calibri"/>
                <a:cs typeface="Times New Roman"/>
              </a:rPr>
              <a:t>Средняя</a:t>
            </a:r>
            <a:endParaRPr lang="ru-RU" sz="11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95000"/>
              </a:lnSpc>
              <a:spcAft>
                <a:spcPts val="800"/>
              </a:spcAft>
            </a:pPr>
            <a:r>
              <a:rPr lang="ru-RU" sz="1100" spc="-4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95000"/>
              </a:lnSpc>
              <a:spcAft>
                <a:spcPts val="800"/>
              </a:spcAft>
            </a:pPr>
            <a:r>
              <a:rPr lang="ru-RU" sz="1100" spc="-4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95000"/>
              </a:lnSpc>
              <a:spcAft>
                <a:spcPts val="800"/>
              </a:spcAft>
            </a:pPr>
            <a:r>
              <a:rPr lang="ru-RU" sz="1100" spc="-4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95000"/>
              </a:lnSpc>
              <a:spcAft>
                <a:spcPts val="800"/>
              </a:spcAft>
            </a:pPr>
            <a:r>
              <a:rPr lang="ru-RU" sz="1100" spc="-4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95000"/>
              </a:lnSpc>
              <a:spcAft>
                <a:spcPts val="800"/>
              </a:spcAft>
            </a:pPr>
            <a:r>
              <a:rPr lang="ru-RU" sz="1100" spc="-40" dirty="0">
                <a:effectLst/>
                <a:latin typeface="Calibri"/>
                <a:ea typeface="Calibri"/>
                <a:cs typeface="Times New Roman"/>
              </a:rPr>
              <a:t>Низкая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95000"/>
              </a:lnSpc>
              <a:spcAft>
                <a:spcPts val="800"/>
              </a:spcAft>
            </a:pPr>
            <a:r>
              <a:rPr lang="ru-RU" sz="1100" spc="-4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6" name="Стрелка: вправо 42"/>
          <p:cNvSpPr>
            <a:spLocks noChangeArrowheads="1"/>
          </p:cNvSpPr>
          <p:nvPr/>
        </p:nvSpPr>
        <p:spPr bwMode="auto">
          <a:xfrm>
            <a:off x="7359650" y="7767638"/>
            <a:ext cx="471488" cy="180975"/>
          </a:xfrm>
          <a:prstGeom prst="rightArrow">
            <a:avLst>
              <a:gd name="adj1" fmla="val 50000"/>
              <a:gd name="adj2" fmla="val 6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0" y="4071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3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639888"/>
            <a:ext cx="1587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0" y="0"/>
            <a:ext cx="1964267" cy="107244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3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5B0A-CCA0-4146-A54D-59161FA1C510}" type="slidenum">
              <a:rPr lang="ru-RU" smtClean="0"/>
              <a:t>11</a:t>
            </a:fld>
            <a:endParaRPr lang="ru-RU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933575" y="0"/>
            <a:ext cx="7210425" cy="1066800"/>
          </a:xfrm>
        </p:spPr>
        <p:txBody>
          <a:bodyPr anchor="ctr"/>
          <a:lstStyle/>
          <a:p>
            <a:pPr algn="ctr"/>
            <a:r>
              <a:rPr lang="ru-RU" dirty="0"/>
              <a:t>Определение потребности в МР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A3BA9FAB-24B5-4B03-ACD9-A27C9B903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9500"/>
            <a:ext cx="9144000" cy="5585705"/>
          </a:xfrm>
        </p:spPr>
        <p:txBody>
          <a:bodyPr/>
          <a:lstStyle/>
          <a:p>
            <a:pPr indent="450000"/>
            <a:r>
              <a:rPr lang="ru-RU" dirty="0">
                <a:solidFill>
                  <a:schemeClr val="tx1"/>
                </a:solidFill>
              </a:rPr>
              <a:t>Степень удовлетворения потребности в МР изначально зависит от четкости ее описания. Описание проводится следующими методами: </a:t>
            </a:r>
          </a:p>
          <a:p>
            <a:pPr indent="450000"/>
            <a:r>
              <a:rPr lang="ru-RU" dirty="0">
                <a:solidFill>
                  <a:schemeClr val="tx1"/>
                </a:solidFill>
              </a:rPr>
              <a:t>- по спецификации; </a:t>
            </a:r>
          </a:p>
          <a:p>
            <a:pPr indent="450000"/>
            <a:r>
              <a:rPr lang="ru-RU" dirty="0">
                <a:solidFill>
                  <a:schemeClr val="tx1"/>
                </a:solidFill>
              </a:rPr>
              <a:t>-	по инженерной схеме; </a:t>
            </a:r>
          </a:p>
          <a:p>
            <a:pPr indent="450000"/>
            <a:r>
              <a:rPr lang="ru-RU" dirty="0">
                <a:solidFill>
                  <a:schemeClr val="tx1"/>
                </a:solidFill>
              </a:rPr>
              <a:t>-	по товарному знаку, знаку обслуживания, фирменному наименованию и т.п.; </a:t>
            </a:r>
          </a:p>
          <a:p>
            <a:pPr marL="457200" indent="-4572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по «аналогу.</a:t>
            </a:r>
          </a:p>
          <a:p>
            <a:pPr marL="457200" indent="-457200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endParaRPr lang="ru-RU" dirty="0"/>
          </a:p>
          <a:p>
            <a:pPr marL="457200" indent="-457200">
              <a:buFontTx/>
              <a:buChar char="-"/>
            </a:pPr>
            <a:endParaRPr lang="ru-RU" dirty="0"/>
          </a:p>
          <a:p>
            <a:pPr marL="457200" indent="-457200"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377282"/>
              </p:ext>
            </p:extLst>
          </p:nvPr>
        </p:nvGraphicFramePr>
        <p:xfrm>
          <a:off x="91441" y="5157433"/>
          <a:ext cx="9052559" cy="952500"/>
        </p:xfrm>
        <a:graphic>
          <a:graphicData uri="http://schemas.openxmlformats.org/drawingml/2006/table">
            <a:tbl>
              <a:tblPr/>
              <a:tblGrid>
                <a:gridCol w="8259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57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57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23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29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093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69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183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37472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9036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3812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Продукция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Поставщик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Примеч.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ГОСТ, ТУ, тип, марка, сорт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Шифр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ОКП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всего (на год, полугодие, квартал)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том числе по срокам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название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467189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1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31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Форма спецификации (описание МР по шифру ОКП)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0"/>
            <a:ext cx="1930400" cy="108373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5B0A-CCA0-4146-A54D-59161FA1C510}" type="slidenum">
              <a:rPr lang="ru-RU" smtClean="0"/>
              <a:t>12</a:t>
            </a:fld>
            <a:endParaRPr lang="ru-RU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933575" y="0"/>
            <a:ext cx="7210425" cy="1066800"/>
          </a:xfrm>
        </p:spPr>
        <p:txBody>
          <a:bodyPr anchor="ctr"/>
          <a:lstStyle/>
          <a:p>
            <a:r>
              <a:rPr lang="ru-RU" dirty="0"/>
              <a:t>Преимущества и недостатки описания потребностей по спецификации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006849"/>
              </p:ext>
            </p:extLst>
          </p:nvPr>
        </p:nvGraphicFramePr>
        <p:xfrm>
          <a:off x="589277" y="1178806"/>
          <a:ext cx="7651339" cy="51206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61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893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795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Описание потребностей в МР по спецификации</a:t>
                      </a: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79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преимущества</a:t>
                      </a: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недостатки</a:t>
                      </a: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658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1. Спецификации свидетельствуют о том, что потребность в МР и способы ее удовлетворения покупателем тщательно исследованы и изучены.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2. Спецификации устанавливают стандарты для оценки и контроля поставляемых МР.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3. Спецификации позволяют осуществлять закупки одинакового МР из различных источников поставок.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4. Спецификации создают предпосылки для организации добросовестной конкуренции между потенциальными поставщиками.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5. Применение спецификаций переносит полную ответственность за исполнение заказа на поставщика.</a:t>
                      </a: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1. Невозможно составить адекватные спецификации для ряда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МР.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2. С применением спецификаций растут прямые расходы, обусловленные необходимостью обеспечения их адекватности новым реалиям.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3. Спецификация желаемого МР может не превосходить характеристик стандартной имеющейся в наличии готовой продукции.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4. Чрезмерно детально составленные спецификации иногда приводят к нежеланию возможных поставщиков предоставлять оферты в ответ на запросы котировок.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5. Если спецификации не описывают функцию МР, ответственность за их адаптацию к области применения будет целиком лежать на покупателе.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6. Минимальные требования спецификаций, установленные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покупателем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являются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максимальными критериями для поставщика.</a:t>
                      </a:r>
                    </a:p>
                  </a:txBody>
                  <a:tcPr marL="51728" marR="51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 bwMode="auto">
          <a:xfrm>
            <a:off x="0" y="0"/>
            <a:ext cx="1919111" cy="103857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4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5B0A-CCA0-4146-A54D-59161FA1C510}" type="slidenum">
              <a:rPr lang="ru-RU" smtClean="0"/>
              <a:t>13</a:t>
            </a:fld>
            <a:endParaRPr lang="ru-RU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933575" y="0"/>
            <a:ext cx="7210425" cy="1066800"/>
          </a:xfrm>
        </p:spPr>
        <p:txBody>
          <a:bodyPr anchor="ctr"/>
          <a:lstStyle/>
          <a:p>
            <a:r>
              <a:rPr lang="ru-RU" dirty="0"/>
              <a:t>Определение цены приобретаемых МР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939546"/>
              </p:ext>
            </p:extLst>
          </p:nvPr>
        </p:nvGraphicFramePr>
        <p:xfrm>
          <a:off x="165253" y="1407559"/>
          <a:ext cx="8890612" cy="4713097"/>
        </p:xfrm>
        <a:graphic>
          <a:graphicData uri="http://schemas.openxmlformats.org/drawingml/2006/table">
            <a:tbl>
              <a:tblPr/>
              <a:tblGrid>
                <a:gridCol w="28667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010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28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96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Компоненты расходов перед коммерческой</a:t>
                      </a:r>
                      <a:endParaRPr lang="ru-RU" sz="17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сделкой</a:t>
                      </a:r>
                      <a:endParaRPr lang="ru-RU" sz="17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87" marR="37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Компоненты расходов</a:t>
                      </a:r>
                      <a:endParaRPr lang="ru-RU" sz="17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во время коммерческой сделки</a:t>
                      </a:r>
                      <a:endParaRPr lang="ru-RU" sz="17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87" marR="37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Компоненты расходов</a:t>
                      </a:r>
                      <a:endParaRPr lang="ru-RU" sz="17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после коммерческой</a:t>
                      </a:r>
                      <a:endParaRPr lang="ru-RU" sz="17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сделки</a:t>
                      </a:r>
                      <a:endParaRPr lang="ru-RU" sz="17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87" marR="37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4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Идентификация потребностей.</a:t>
                      </a:r>
                      <a:endParaRPr lang="ru-RU" sz="17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Исследование источников снабжения.</a:t>
                      </a:r>
                      <a:endParaRPr lang="ru-RU" sz="17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Оценка источников снабжения.</a:t>
                      </a:r>
                      <a:endParaRPr lang="ru-RU" sz="17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Инкорпорация источника снабжения в систему материально -технического снабжения предприятия.</a:t>
                      </a:r>
                      <a:endParaRPr lang="ru-RU" sz="17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Обучение покупателя операциям поставщика.</a:t>
                      </a:r>
                      <a:endParaRPr lang="ru-RU" sz="17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Обучение поставщика операциям покупателя.</a:t>
                      </a:r>
                      <a:endParaRPr lang="ru-RU" sz="17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87" marR="37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Покупная цена.</a:t>
                      </a:r>
                      <a:endParaRPr lang="ru-RU" sz="17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Подготовка и размещение заказа.</a:t>
                      </a:r>
                      <a:endParaRPr lang="ru-RU" sz="17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Транспортировка.</a:t>
                      </a:r>
                      <a:endParaRPr lang="ru-RU" sz="17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Тарифы.</a:t>
                      </a:r>
                      <a:endParaRPr lang="ru-RU" sz="17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Выставление счета/оплата.</a:t>
                      </a:r>
                      <a:endParaRPr lang="ru-RU" sz="17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Инспекция.</a:t>
                      </a:r>
                      <a:endParaRPr lang="ru-RU" sz="17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Возврат части товаров.</a:t>
                      </a:r>
                      <a:endParaRPr lang="ru-RU" sz="17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Отслеживание и выполнение заказа и его </a:t>
                      </a:r>
                      <a:endParaRPr lang="ru-RU" sz="17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корректировка.</a:t>
                      </a:r>
                      <a:endParaRPr lang="ru-RU" sz="17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7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87" marR="37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Закрытие линии производства.</a:t>
                      </a:r>
                      <a:endParaRPr lang="ru-RU" sz="17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Отказ в приеме конечной продукции, обладающей дефектами.</a:t>
                      </a:r>
                      <a:endParaRPr lang="ru-RU" sz="17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Выход из строя при эксплуатации.</a:t>
                      </a:r>
                      <a:endParaRPr lang="ru-RU" sz="17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Ремонт /замена поломок в ходе эксплуатации.</a:t>
                      </a:r>
                      <a:endParaRPr lang="ru-RU" sz="17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Хорошие отношения с</a:t>
                      </a:r>
                      <a:endParaRPr lang="ru-RU" sz="17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клиентами / репутация</a:t>
                      </a:r>
                      <a:endParaRPr lang="ru-RU" sz="17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предприятия.</a:t>
                      </a:r>
                      <a:endParaRPr lang="ru-RU" sz="17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Стоимость запасных частей.</a:t>
                      </a:r>
                      <a:endParaRPr lang="ru-RU" sz="17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Стоимость ремонта и эксплуатации.</a:t>
                      </a:r>
                      <a:endParaRPr lang="ru-RU" sz="17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7887" marR="37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 bwMode="auto">
          <a:xfrm>
            <a:off x="0" y="0"/>
            <a:ext cx="1975556" cy="106115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20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5B0A-CCA0-4146-A54D-59161FA1C510}" type="slidenum">
              <a:rPr lang="ru-RU" smtClean="0"/>
              <a:t>14</a:t>
            </a:fld>
            <a:endParaRPr lang="ru-RU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933575" y="0"/>
            <a:ext cx="7210425" cy="1066800"/>
          </a:xfrm>
        </p:spPr>
        <p:txBody>
          <a:bodyPr anchor="ctr"/>
          <a:lstStyle/>
          <a:p>
            <a:pPr algn="ctr"/>
            <a:r>
              <a:rPr lang="ru-RU" dirty="0"/>
              <a:t>Влияние наличия взаимозаменяемых МР на уровень логистического обслуживания</a:t>
            </a:r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4" y="1356457"/>
            <a:ext cx="8708753" cy="458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0" y="0"/>
            <a:ext cx="1941689" cy="106115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7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5B0A-CCA0-4146-A54D-59161FA1C510}" type="slidenum">
              <a:rPr lang="ru-RU" smtClean="0"/>
              <a:t>15</a:t>
            </a:fld>
            <a:endParaRPr lang="ru-RU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933575" y="0"/>
            <a:ext cx="7210425" cy="1066800"/>
          </a:xfrm>
        </p:spPr>
        <p:txBody>
          <a:bodyPr anchor="ctr"/>
          <a:lstStyle/>
          <a:p>
            <a:pPr algn="ctr"/>
            <a:r>
              <a:rPr lang="ru-RU" dirty="0"/>
              <a:t>Дилемма «производить или закупать»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94" y="1146380"/>
            <a:ext cx="7954286" cy="503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0" y="-1"/>
            <a:ext cx="1930400" cy="104986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5B0A-CCA0-4146-A54D-59161FA1C510}" type="slidenum">
              <a:rPr lang="ru-RU" smtClean="0"/>
              <a:t>16</a:t>
            </a:fld>
            <a:endParaRPr lang="ru-RU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933575" y="0"/>
            <a:ext cx="7210425" cy="1066800"/>
          </a:xfrm>
        </p:spPr>
        <p:txBody>
          <a:bodyPr anchor="ctr"/>
          <a:lstStyle/>
          <a:p>
            <a:pPr algn="ctr"/>
            <a:r>
              <a:rPr lang="ru-RU" dirty="0"/>
              <a:t>Правила аутсорсинга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A3BA9FAB-24B5-4B03-ACD9-A27C9B903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8636"/>
            <a:ext cx="9144000" cy="5233011"/>
          </a:xfrm>
        </p:spPr>
        <p:txBody>
          <a:bodyPr/>
          <a:lstStyle/>
          <a:p>
            <a:pPr indent="450000" algn="just"/>
            <a:endParaRPr lang="ru-RU" dirty="0"/>
          </a:p>
          <a:p>
            <a:pPr indent="450000" algn="just"/>
            <a:r>
              <a:rPr lang="ru-RU" dirty="0">
                <a:solidFill>
                  <a:schemeClr val="tx1"/>
                </a:solidFill>
              </a:rPr>
              <a:t>Не рекомендуется выносить за пределы предприятия процессы закупочной деятельности, которые:</a:t>
            </a:r>
          </a:p>
          <a:p>
            <a:pPr indent="450000" algn="just"/>
            <a:r>
              <a:rPr lang="ru-RU" dirty="0">
                <a:solidFill>
                  <a:schemeClr val="tx1"/>
                </a:solidFill>
              </a:rPr>
              <a:t>- будут соответствовать отраслевым стандартам или превосходить их в течение следующих трех лет;</a:t>
            </a:r>
          </a:p>
          <a:p>
            <a:pPr indent="450000" algn="just"/>
            <a:r>
              <a:rPr lang="ru-RU" dirty="0">
                <a:solidFill>
                  <a:schemeClr val="tx1"/>
                </a:solidFill>
              </a:rPr>
              <a:t>- обеспечивают существенные конкурентные преимущества;</a:t>
            </a:r>
          </a:p>
          <a:p>
            <a:pPr indent="450000" algn="just"/>
            <a:r>
              <a:rPr lang="ru-RU" dirty="0">
                <a:solidFill>
                  <a:schemeClr val="tx1"/>
                </a:solidFill>
              </a:rPr>
              <a:t>- никто из внешних поставщиков аутсорсинговых услуг не сможет выполнять в ближайшее время.</a:t>
            </a:r>
          </a:p>
          <a:p>
            <a:pPr indent="450000" algn="just"/>
            <a:r>
              <a:rPr lang="ru-RU" dirty="0">
                <a:solidFill>
                  <a:schemeClr val="tx1"/>
                </a:solidFill>
              </a:rPr>
              <a:t>- являются определяющими для закупочной деятельности.</a:t>
            </a:r>
          </a:p>
          <a:p>
            <a:pPr indent="450000" algn="just"/>
            <a:r>
              <a:rPr lang="ru-RU" dirty="0">
                <a:solidFill>
                  <a:schemeClr val="tx1"/>
                </a:solidFill>
              </a:rPr>
              <a:t>Исходной посылкой определения перспектив логистического аутсорсинга в управлении закупками выступает проведение эталонного тестирования закупочной деятельности на принципах бенчмаркинга.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0"/>
            <a:ext cx="1952978" cy="103857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8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5B0A-CCA0-4146-A54D-59161FA1C510}" type="slidenum">
              <a:rPr lang="ru-RU" smtClean="0"/>
              <a:t>17</a:t>
            </a:fld>
            <a:endParaRPr lang="ru-RU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933575" y="0"/>
            <a:ext cx="7210425" cy="1066800"/>
          </a:xfrm>
        </p:spPr>
        <p:txBody>
          <a:bodyPr anchor="ctr"/>
          <a:lstStyle/>
          <a:p>
            <a:r>
              <a:rPr lang="ru-RU" dirty="0"/>
              <a:t>Преимущества и недостатки альтернативных вариантов приобретения основных средств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328773"/>
              </p:ext>
            </p:extLst>
          </p:nvPr>
        </p:nvGraphicFramePr>
        <p:xfrm>
          <a:off x="0" y="1074807"/>
          <a:ext cx="9144000" cy="5354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54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858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881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528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06" marR="61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Вариант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приобретения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06" marR="61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Преимущества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06" marR="61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Недостатки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06" marR="61206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58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06" marR="612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Классическая закупка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06" marR="612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отсутствие длительных финансовых обязательств;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возможность обращения к широкому кругу поставщиков;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быстрое получение права собственности.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06" marR="612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 не использование возможности маневрирования финансовыми ресурсами;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 ответственность за выбор поставщика полностью возлагается только на покупателя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06" marR="61206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5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06" marR="612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Закупки в кредит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06" marR="612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после всех выплат предприятия становится собственником оборудования;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экономический компромисс между стандартными закупками и лизингом;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- возможность осуществления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предприятием финансового маневра.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06" marR="612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наличие специфических финансовых ограничений;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процентная ставка по кредиту может меняться;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до выплаты кредита оборудование не подлежит модернизации.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06" marR="61206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 bwMode="auto">
          <a:xfrm>
            <a:off x="0" y="0"/>
            <a:ext cx="1919111" cy="106115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6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5B0A-CCA0-4146-A54D-59161FA1C510}" type="slidenum">
              <a:rPr lang="ru-RU" smtClean="0"/>
              <a:t>18</a:t>
            </a:fld>
            <a:endParaRPr lang="ru-RU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933575" y="0"/>
            <a:ext cx="7210425" cy="1066800"/>
          </a:xfrm>
        </p:spPr>
        <p:txBody>
          <a:bodyPr anchor="ctr"/>
          <a:lstStyle/>
          <a:p>
            <a:r>
              <a:rPr lang="ru-RU" dirty="0"/>
              <a:t>Преимущества и недостатки альтернативных вариантов приобретения основных средств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71084"/>
              </p:ext>
            </p:extLst>
          </p:nvPr>
        </p:nvGraphicFramePr>
        <p:xfrm>
          <a:off x="0" y="1079500"/>
          <a:ext cx="9143999" cy="5243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61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850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382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61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69" marR="526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Вариант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приобретения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69" marR="526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Преимущества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69" marR="526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Недостатки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69" marR="5266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17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69" marR="5266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Лизинг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69" marR="5266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 лизинговые платежи уменьшают налоговую базу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 после окончания лизингового договора существует возможность возврата или приобретения оборудования;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 лизингополучатель имеет право выбора поставщика оборудования;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 отсутствие инвестиционной ответственности у пользователя оборудования, полученного по договору лизинга;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 возможность подбора оборудования с учетом технологической специфики единичных или сезонных работ.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69" marR="5266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 контроль со стороны лизингодателя;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 ограниченная возможность выбора поставщика;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 наличие ограничений на применение оборудования со стороны лизингодателя;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 практика оперативного лизинга, при котором контрактный срок аренды оборудования значительно ниже проектного срока его эксплуатации, ограничена;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 наличие у предприятия более 30% основных средств по договору лизинга рассматривается как симптом его </a:t>
                      </a:r>
                      <a:r>
                        <a:rPr lang="ru-RU" sz="1800" b="1" dirty="0" smtClean="0">
                          <a:effectLst/>
                        </a:rPr>
                        <a:t>неудовлетворительного</a:t>
                      </a:r>
                      <a:r>
                        <a:rPr lang="ru-RU" sz="1800" b="1" baseline="0" dirty="0" smtClean="0"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effectLst/>
                        </a:rPr>
                        <a:t>финансового </a:t>
                      </a:r>
                      <a:r>
                        <a:rPr lang="ru-RU" sz="1800" b="1" dirty="0">
                          <a:effectLst/>
                        </a:rPr>
                        <a:t>состояния.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69" marR="5266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 bwMode="auto">
          <a:xfrm>
            <a:off x="0" y="0"/>
            <a:ext cx="1941689" cy="106115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12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и недостатки альтернативных вариантов приобретения основных средств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335814"/>
              </p:ext>
            </p:extLst>
          </p:nvPr>
        </p:nvGraphicFramePr>
        <p:xfrm>
          <a:off x="0" y="1101688"/>
          <a:ext cx="9144001" cy="5199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54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858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881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99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Вариант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приобретения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Преимущества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Недостатки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9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Аренда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 возможность использования машин и оборудования только в требуемые сроки;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 содержание машин и оборудования на балансе арендатора.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 ограниченное предложение по взятию машин и оборудованию в аренду;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 сложность аренды требуемого оборудования в требуемые сроки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5B0A-CCA0-4146-A54D-59161FA1C510}" type="slidenum">
              <a:rPr lang="ru-RU" smtClean="0"/>
              <a:t>19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0"/>
            <a:ext cx="1975556" cy="1095022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20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>
            <a:extLst>
              <a:ext uri="{FF2B5EF4-FFF2-40B4-BE49-F238E27FC236}">
                <a16:creationId xmlns:a16="http://schemas.microsoft.com/office/drawing/2014/main" xmlns="" id="{22AD4929-237B-45CA-B8EF-398C1E081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306" y="1491011"/>
            <a:ext cx="8803387" cy="440779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5B0A-CCA0-4146-A54D-59161FA1C510}" type="slidenum">
              <a:rPr lang="ru-RU" smtClean="0"/>
              <a:t>2</a:t>
            </a:fld>
            <a:endParaRPr lang="ru-RU"/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933575" y="0"/>
            <a:ext cx="7210425" cy="1066800"/>
          </a:xfrm>
        </p:spPr>
        <p:txBody>
          <a:bodyPr anchor="ctr"/>
          <a:lstStyle/>
          <a:p>
            <a:pPr algn="ctr"/>
            <a:r>
              <a:rPr lang="ru-RU" dirty="0"/>
              <a:t>Обеспечение устойчивого развития предприятия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-1" y="0"/>
            <a:ext cx="1964267" cy="108373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01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Факторы, подходящие учеты при закупках основных средств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5B0A-CCA0-4146-A54D-59161FA1C510}" type="slidenum">
              <a:rPr lang="ru-RU" smtClean="0"/>
              <a:t>20</a:t>
            </a:fld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934" y="1083733"/>
            <a:ext cx="6852356" cy="523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 bwMode="auto">
          <a:xfrm>
            <a:off x="0" y="0"/>
            <a:ext cx="1952978" cy="104986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5B0A-CCA0-4146-A54D-59161FA1C510}" type="slidenum">
              <a:rPr lang="ru-RU" smtClean="0"/>
              <a:t>21</a:t>
            </a:fld>
            <a:endParaRPr lang="ru-RU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933575" y="0"/>
            <a:ext cx="7210425" cy="1066800"/>
          </a:xfrm>
        </p:spPr>
        <p:txBody>
          <a:bodyPr anchor="ctr"/>
          <a:lstStyle/>
          <a:p>
            <a:pPr algn="ctr"/>
            <a:r>
              <a:rPr lang="ru-RU" dirty="0"/>
              <a:t>Факторы, определяющие необходимость разработки стратегии закупок</a:t>
            </a:r>
          </a:p>
        </p:txBody>
      </p:sp>
      <p:pic>
        <p:nvPicPr>
          <p:cNvPr id="16" name="Picutre 1">
            <a:extLst>
              <a:ext uri="{FF2B5EF4-FFF2-40B4-BE49-F238E27FC236}">
                <a16:creationId xmlns:a16="http://schemas.microsoft.com/office/drawing/2014/main" xmlns="" id="{58A90A1E-9023-49E9-9CBF-5161D65D1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909638" y="1066801"/>
            <a:ext cx="7257693" cy="52210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0" y="0"/>
            <a:ext cx="1952978" cy="107244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25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5B0A-CCA0-4146-A54D-59161FA1C510}" type="slidenum">
              <a:rPr lang="ru-RU" smtClean="0"/>
              <a:t>22</a:t>
            </a:fld>
            <a:endParaRPr lang="ru-RU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933575" y="0"/>
            <a:ext cx="7210425" cy="1066800"/>
          </a:xfrm>
        </p:spPr>
        <p:txBody>
          <a:bodyPr anchor="ctr"/>
          <a:lstStyle/>
          <a:p>
            <a:r>
              <a:rPr lang="ru-RU" dirty="0">
                <a:solidFill>
                  <a:srgbClr val="FFFFFF"/>
                </a:solidFill>
              </a:rPr>
              <a:t>Факторы, определяющие необходимость разработки стратегии закупок</a:t>
            </a:r>
            <a:endParaRPr lang="ru-RU" dirty="0"/>
          </a:p>
        </p:txBody>
      </p:sp>
      <p:pic>
        <p:nvPicPr>
          <p:cNvPr id="6" name="Picutre 1">
            <a:extLst>
              <a:ext uri="{FF2B5EF4-FFF2-40B4-BE49-F238E27FC236}">
                <a16:creationId xmlns:a16="http://schemas.microsoft.com/office/drawing/2014/main" xmlns="" id="{EBB08A06-FBF0-49DB-94C9-BAA582580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480978" y="1490577"/>
            <a:ext cx="8306753" cy="46548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0" y="0"/>
            <a:ext cx="1941689" cy="1095022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1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5B0A-CCA0-4146-A54D-59161FA1C510}" type="slidenum">
              <a:rPr lang="ru-RU" smtClean="0"/>
              <a:t>23</a:t>
            </a:fld>
            <a:endParaRPr lang="ru-RU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933575" y="0"/>
            <a:ext cx="7210425" cy="1066800"/>
          </a:xfrm>
        </p:spPr>
        <p:txBody>
          <a:bodyPr anchor="ctr"/>
          <a:lstStyle/>
          <a:p>
            <a:r>
              <a:rPr lang="ru-RU" dirty="0"/>
              <a:t>Факторы, определяющие необходимость разработки стратегии закупок</a:t>
            </a:r>
          </a:p>
        </p:txBody>
      </p:sp>
      <p:pic>
        <p:nvPicPr>
          <p:cNvPr id="6" name="Picutre 1">
            <a:extLst>
              <a:ext uri="{FF2B5EF4-FFF2-40B4-BE49-F238E27FC236}">
                <a16:creationId xmlns:a16="http://schemas.microsoft.com/office/drawing/2014/main" xmlns="" id="{B191E765-5387-4EC7-AE5A-EA3D0D1CF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803719" y="1563569"/>
            <a:ext cx="7764971" cy="43085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0" y="0"/>
            <a:ext cx="1930400" cy="108373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9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5B0A-CCA0-4146-A54D-59161FA1C510}" type="slidenum">
              <a:rPr lang="ru-RU" smtClean="0"/>
              <a:t>24</a:t>
            </a:fld>
            <a:endParaRPr lang="ru-RU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933575" y="0"/>
            <a:ext cx="7210425" cy="1066800"/>
          </a:xfrm>
        </p:spPr>
        <p:txBody>
          <a:bodyPr anchor="ctr"/>
          <a:lstStyle/>
          <a:p>
            <a:pPr algn="ctr"/>
            <a:r>
              <a:rPr lang="ru-RU" dirty="0"/>
              <a:t>Способы размещения заказов на поставки</a:t>
            </a:r>
            <a:br>
              <a:rPr lang="ru-RU" dirty="0"/>
            </a:br>
            <a:r>
              <a:rPr lang="ru-RU" dirty="0"/>
              <a:t>(закупок)</a:t>
            </a:r>
          </a:p>
        </p:txBody>
      </p:sp>
      <p:pic>
        <p:nvPicPr>
          <p:cNvPr id="10" name="Picutre 1">
            <a:extLst>
              <a:ext uri="{FF2B5EF4-FFF2-40B4-BE49-F238E27FC236}">
                <a16:creationId xmlns:a16="http://schemas.microsoft.com/office/drawing/2014/main" xmlns="" id="{3E181BA0-3B6B-4532-8432-A9FEE119B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90440" y="1713423"/>
            <a:ext cx="8849392" cy="35771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0" y="0"/>
            <a:ext cx="1907822" cy="107244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Объекты экспертизы договоров поставки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5B0A-CCA0-4146-A54D-59161FA1C510}" type="slidenum">
              <a:rPr lang="ru-RU" smtClean="0"/>
              <a:t>25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079500"/>
            <a:ext cx="9144000" cy="5222148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20076"/>
              </p:ext>
            </p:extLst>
          </p:nvPr>
        </p:nvGraphicFramePr>
        <p:xfrm>
          <a:off x="0" y="1057620"/>
          <a:ext cx="9144000" cy="5177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Visio" r:id="rId3" imgW="9608483" imgH="5561249" progId="Visio.Drawing.11">
                  <p:embed/>
                </p:oleObj>
              </mc:Choice>
              <mc:Fallback>
                <p:oleObj name="Visio" r:id="rId3" imgW="9608483" imgH="5561249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57620"/>
                        <a:ext cx="9144000" cy="51779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 bwMode="auto">
          <a:xfrm>
            <a:off x="0" y="0"/>
            <a:ext cx="1952978" cy="107244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2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Отчет о закупках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402376"/>
              </p:ext>
            </p:extLst>
          </p:nvPr>
        </p:nvGraphicFramePr>
        <p:xfrm>
          <a:off x="176270" y="1219542"/>
          <a:ext cx="8846544" cy="50650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86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878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Блок отчета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Предметное содержание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Средние расходы на размещение заказа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 затраты на организацию работы отдела закупок;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количество заказов на закупку;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ru-RU" sz="17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затраты отдела как процент общего объема средств на закупки; затраты отдела закупок как процент общего объема продаж.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Конъюнктура на рынке поставок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а) изменения цен на основные виды материальных ресурсов в контексте сравнения: с бюджетными показателями; с котировочными ценами; целевыми затратами;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б) изменения условий предложения или спроса на основные закупаемые производственные услуги материальные ресурсы;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Политика поставок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 изменения политики управления производственными запасами;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 классификация производственных запасов по основным видам материальных ресурсов (по стоимости, доступности к внешним источникам их поставок, вероятности изменения цен и т.п.);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 временные условия поставок (в течения дня, недели, месяц и т.п.);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 соотношения между инвестициями в запасы и объемом продаж;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 оборачиваемость запаса.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5B0A-CCA0-4146-A54D-59161FA1C51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7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Отчет о закупках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342390"/>
              </p:ext>
            </p:extLst>
          </p:nvPr>
        </p:nvGraphicFramePr>
        <p:xfrm>
          <a:off x="77119" y="1463448"/>
          <a:ext cx="8879594" cy="476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78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117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Блок отчета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Предметное содержание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Эффективность закупок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 сокращение расходов в результате анализа эффективности закупок;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 допустимые параметры качества основных видов материальных ресурсов;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 процент своевременных поставок; случаи дефицита материальных ресурсов на производственном складе, которые вызвали остановку планового производства;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 количество изменений заказов на поставки и классификация их причин; количество полученных и обработанных заявок на закупку;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 состав служащих отдела закупок и производительность их труда; транспортные расходы.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Влияние закупок на управление финансовыми ресурсами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 сравнение затрат отдела закупок с бюджетом;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 полученные и утраченные скидки при размещении заказов на поставки;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- обстоятельства утраты актуальности заказов на поставки в период до планируемых сроков.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5B0A-CCA0-4146-A54D-59161FA1C51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31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33575" y="0"/>
            <a:ext cx="7210425" cy="1066800"/>
          </a:xfrm>
        </p:spPr>
        <p:txBody>
          <a:bodyPr anchor="ctr"/>
          <a:lstStyle/>
          <a:p>
            <a:r>
              <a:rPr lang="ru-RU" dirty="0"/>
              <a:t>Место </a:t>
            </a:r>
            <a:r>
              <a:rPr lang="ru-RU"/>
              <a:t>плана </a:t>
            </a:r>
            <a:r>
              <a:rPr lang="ru-RU" smtClean="0"/>
              <a:t>закупок </a:t>
            </a:r>
            <a:r>
              <a:rPr lang="ru-RU" dirty="0"/>
              <a:t>в системе частных планов</a:t>
            </a:r>
            <a:br>
              <a:rPr lang="ru-RU" dirty="0"/>
            </a:br>
            <a:r>
              <a:rPr lang="ru-RU" dirty="0"/>
              <a:t>на производственном предприятии</a:t>
            </a:r>
            <a:endParaRPr lang="ru-RU" b="1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200" y="6403975"/>
            <a:ext cx="1590675" cy="365125"/>
          </a:xfrm>
        </p:spPr>
        <p:txBody>
          <a:bodyPr/>
          <a:lstStyle/>
          <a:p>
            <a:fld id="{628C5B0A-CCA0-4146-A54D-59161FA1C510}" type="slidenum">
              <a:rPr lang="ru-RU" smtClean="0"/>
              <a:t>3</a:t>
            </a:fld>
            <a:endParaRPr lang="ru-RU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A77A9D3D-E12D-48FB-B82E-853C63CF7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34" y="1678981"/>
            <a:ext cx="8938065" cy="43575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0" y="-1"/>
            <a:ext cx="1930400" cy="108373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5B0A-CCA0-4146-A54D-59161FA1C510}" type="slidenum">
              <a:rPr lang="ru-RU" smtClean="0"/>
              <a:t>4</a:t>
            </a:fld>
            <a:endParaRPr lang="ru-RU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933575" y="0"/>
            <a:ext cx="7210425" cy="1066800"/>
          </a:xfrm>
        </p:spPr>
        <p:txBody>
          <a:bodyPr anchor="ctr"/>
          <a:lstStyle/>
          <a:p>
            <a:pPr algn="ctr"/>
            <a:r>
              <a:rPr lang="ru-RU" dirty="0"/>
              <a:t>Приоритеты управления закупками на производственных предприятиях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2D7DB0E2-DA70-4C1F-911C-F507726CD4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10" y="1214142"/>
            <a:ext cx="7440407" cy="494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0" y="0"/>
            <a:ext cx="1952978" cy="1095022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70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5B0A-CCA0-4146-A54D-59161FA1C510}" type="slidenum">
              <a:rPr lang="ru-RU" smtClean="0"/>
              <a:t>5</a:t>
            </a:fld>
            <a:endParaRPr lang="ru-RU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933575" y="0"/>
            <a:ext cx="7210425" cy="1066800"/>
          </a:xfrm>
        </p:spPr>
        <p:txBody>
          <a:bodyPr anchor="ctr"/>
          <a:lstStyle/>
          <a:p>
            <a:pPr algn="ctr"/>
            <a:r>
              <a:rPr lang="ru-RU" dirty="0"/>
              <a:t>Этапы </a:t>
            </a:r>
            <a:r>
              <a:rPr lang="ru-RU" dirty="0" smtClean="0"/>
              <a:t>планирования закупок</a:t>
            </a:r>
            <a:endParaRPr lang="ru-RU" dirty="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A3BA9FAB-24B5-4B03-ACD9-A27C9B903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9500"/>
            <a:ext cx="9144000" cy="5200114"/>
          </a:xfrm>
        </p:spPr>
        <p:txBody>
          <a:bodyPr/>
          <a:lstStyle/>
          <a:p>
            <a:pPr indent="457200" algn="just"/>
            <a:r>
              <a:rPr lang="ru-RU" dirty="0" smtClean="0">
                <a:solidFill>
                  <a:schemeClr val="tx1"/>
                </a:solidFill>
              </a:rPr>
              <a:t>1. Определение </a:t>
            </a:r>
            <a:r>
              <a:rPr lang="ru-RU" dirty="0">
                <a:solidFill>
                  <a:schemeClr val="tx1"/>
                </a:solidFill>
              </a:rPr>
              <a:t>потребности в материальных ресурсах </a:t>
            </a:r>
            <a:r>
              <a:rPr lang="ru-RU" dirty="0" smtClean="0">
                <a:solidFill>
                  <a:schemeClr val="tx1"/>
                </a:solidFill>
              </a:rPr>
              <a:t>МР:</a:t>
            </a:r>
          </a:p>
          <a:p>
            <a:pPr indent="457200" algn="just"/>
            <a:r>
              <a:rPr lang="ru-RU" dirty="0" smtClean="0">
                <a:solidFill>
                  <a:schemeClr val="tx1"/>
                </a:solidFill>
              </a:rPr>
              <a:t>- качественное </a:t>
            </a:r>
            <a:r>
              <a:rPr lang="ru-RU" dirty="0">
                <a:solidFill>
                  <a:schemeClr val="tx1"/>
                </a:solidFill>
              </a:rPr>
              <a:t>определение потребности в МР с учетом особенностей </a:t>
            </a:r>
            <a:r>
              <a:rPr lang="ru-RU" dirty="0" smtClean="0">
                <a:solidFill>
                  <a:schemeClr val="tx1"/>
                </a:solidFill>
              </a:rPr>
              <a:t>обоснования: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     а</a:t>
            </a:r>
            <a:r>
              <a:rPr lang="ru-RU" dirty="0">
                <a:solidFill>
                  <a:schemeClr val="tx1"/>
                </a:solidFill>
              </a:rPr>
              <a:t>) требований к качеству </a:t>
            </a:r>
            <a:r>
              <a:rPr lang="ru-RU" dirty="0" smtClean="0">
                <a:solidFill>
                  <a:schemeClr val="tx1"/>
                </a:solidFill>
              </a:rPr>
              <a:t>МР;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б</a:t>
            </a:r>
            <a:r>
              <a:rPr lang="ru-RU" dirty="0">
                <a:solidFill>
                  <a:schemeClr val="tx1"/>
                </a:solidFill>
              </a:rPr>
              <a:t>) дилеммы «производить/ закупать», обращения к поставщикам аутсорсинговых услуг и перечня взаимозаменяемых МР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indent="457200" algn="just"/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dirty="0" smtClean="0">
                <a:solidFill>
                  <a:schemeClr val="tx1"/>
                </a:solidFill>
              </a:rPr>
              <a:t>количественное </a:t>
            </a:r>
            <a:r>
              <a:rPr lang="ru-RU" dirty="0">
                <a:solidFill>
                  <a:schemeClr val="tx1"/>
                </a:solidFill>
              </a:rPr>
              <a:t>определение потребности в МР с учетом особенностей обоснования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     а) норм </a:t>
            </a:r>
            <a:r>
              <a:rPr lang="ru-RU" dirty="0">
                <a:solidFill>
                  <a:schemeClr val="tx1"/>
                </a:solidFill>
              </a:rPr>
              <a:t>расхода МР и др.;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     б) требований к завозу </a:t>
            </a:r>
            <a:r>
              <a:rPr lang="ru-RU" dirty="0">
                <a:solidFill>
                  <a:schemeClr val="tx1"/>
                </a:solidFill>
              </a:rPr>
              <a:t>до складов </a:t>
            </a:r>
            <a:r>
              <a:rPr lang="ru-RU" dirty="0" smtClean="0">
                <a:solidFill>
                  <a:schemeClr val="tx1"/>
                </a:solidFill>
              </a:rPr>
              <a:t>подразделений.</a:t>
            </a:r>
          </a:p>
          <a:p>
            <a:pPr indent="457200" algn="just"/>
            <a:r>
              <a:rPr lang="ru-RU" dirty="0" smtClean="0">
                <a:solidFill>
                  <a:schemeClr val="tx1"/>
                </a:solidFill>
              </a:rPr>
              <a:t>2. Описание </a:t>
            </a:r>
            <a:r>
              <a:rPr lang="ru-RU" dirty="0">
                <a:solidFill>
                  <a:schemeClr val="tx1"/>
                </a:solidFill>
              </a:rPr>
              <a:t>потребности в </a:t>
            </a:r>
            <a:r>
              <a:rPr lang="ru-RU" dirty="0" smtClean="0">
                <a:solidFill>
                  <a:schemeClr val="tx1"/>
                </a:solidFill>
              </a:rPr>
              <a:t>МР.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0"/>
            <a:ext cx="1941689" cy="104986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85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5B0A-CCA0-4146-A54D-59161FA1C510}" type="slidenum">
              <a:rPr lang="ru-RU" smtClean="0"/>
              <a:t>6</a:t>
            </a:fld>
            <a:endParaRPr lang="ru-RU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933575" y="0"/>
            <a:ext cx="7210425" cy="1066800"/>
          </a:xfrm>
        </p:spPr>
        <p:txBody>
          <a:bodyPr anchor="ctr"/>
          <a:lstStyle/>
          <a:p>
            <a:pPr algn="ctr"/>
            <a:r>
              <a:rPr lang="ru-RU" dirty="0"/>
              <a:t>Этапы </a:t>
            </a:r>
            <a:r>
              <a:rPr lang="ru-RU" dirty="0" smtClean="0"/>
              <a:t>планирования </a:t>
            </a:r>
            <a:r>
              <a:rPr lang="ru-RU" dirty="0" smtClean="0"/>
              <a:t>закупок</a:t>
            </a:r>
            <a:endParaRPr lang="ru-RU" dirty="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A3BA9FAB-24B5-4B03-ACD9-A27C9B903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9500"/>
            <a:ext cx="9144000" cy="5222148"/>
          </a:xfrm>
        </p:spPr>
        <p:txBody>
          <a:bodyPr/>
          <a:lstStyle/>
          <a:p>
            <a:pPr indent="457200" algn="just"/>
            <a:r>
              <a:rPr lang="ru-RU" dirty="0" smtClean="0">
                <a:solidFill>
                  <a:schemeClr val="tx1"/>
                </a:solidFill>
              </a:rPr>
              <a:t>3. </a:t>
            </a:r>
            <a:r>
              <a:rPr lang="ru-RU" dirty="0">
                <a:solidFill>
                  <a:schemeClr val="tx1"/>
                </a:solidFill>
              </a:rPr>
              <a:t>Обоснование текущих уровней запасов МР с учетом перспектив нормирования запасов и возможными существенными изменения условий доставки МР (например, в случае смены поставщиков и перевалочных пунктов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</a:p>
          <a:p>
            <a:pPr indent="457200" algn="just"/>
            <a:r>
              <a:rPr lang="ru-RU" dirty="0">
                <a:solidFill>
                  <a:schemeClr val="tx1"/>
                </a:solidFill>
              </a:rPr>
              <a:t>4. Обоснование или корректировка политики поставок в сфере закупок и перспективы ее совершенствования (устанавливает требования к поставкам МР).</a:t>
            </a:r>
          </a:p>
          <a:p>
            <a:pPr indent="457200" algn="just"/>
            <a:r>
              <a:rPr lang="ru-RU" dirty="0">
                <a:solidFill>
                  <a:schemeClr val="tx1"/>
                </a:solidFill>
              </a:rPr>
              <a:t>5. Обоснование или корректировка политики управления логистическими рисками и обеспечением безопасности поставок в сфере закупок на основе, в том числе, международных стандартов качества ISO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0"/>
            <a:ext cx="1941689" cy="104986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85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5B0A-CCA0-4146-A54D-59161FA1C510}" type="slidenum">
              <a:rPr lang="ru-RU" smtClean="0"/>
              <a:t>7</a:t>
            </a:fld>
            <a:endParaRPr lang="ru-RU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933575" y="0"/>
            <a:ext cx="7210425" cy="1066800"/>
          </a:xfrm>
        </p:spPr>
        <p:txBody>
          <a:bodyPr anchor="ctr"/>
          <a:lstStyle/>
          <a:p>
            <a:pPr algn="ctr"/>
            <a:r>
              <a:rPr lang="ru-RU" dirty="0"/>
              <a:t>Этапы </a:t>
            </a:r>
            <a:r>
              <a:rPr lang="ru-RU" dirty="0" smtClean="0"/>
              <a:t>планирования закупок</a:t>
            </a:r>
            <a:endParaRPr lang="ru-RU" dirty="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A3BA9FAB-24B5-4B03-ACD9-A27C9B903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9500"/>
            <a:ext cx="9144000" cy="5222148"/>
          </a:xfrm>
        </p:spPr>
        <p:txBody>
          <a:bodyPr/>
          <a:lstStyle/>
          <a:p>
            <a:pPr indent="457200" algn="just"/>
            <a:r>
              <a:rPr lang="ru-RU" dirty="0" smtClean="0">
                <a:solidFill>
                  <a:schemeClr val="tx1"/>
                </a:solidFill>
              </a:rPr>
              <a:t>6. </a:t>
            </a:r>
            <a:r>
              <a:rPr lang="ru-RU" dirty="0">
                <a:solidFill>
                  <a:schemeClr val="tx1"/>
                </a:solidFill>
              </a:rPr>
              <a:t>Проектирование условий договоров поставок МР. На этом этапе предусматривается решение следующих задач:</a:t>
            </a:r>
          </a:p>
          <a:p>
            <a:pPr marL="457200" indent="457200" algn="just"/>
            <a:r>
              <a:rPr lang="ru-RU" dirty="0" smtClean="0">
                <a:solidFill>
                  <a:schemeClr val="tx1"/>
                </a:solidFill>
              </a:rPr>
              <a:t>а) определение </a:t>
            </a:r>
            <a:r>
              <a:rPr lang="ru-RU" dirty="0">
                <a:solidFill>
                  <a:schemeClr val="tx1"/>
                </a:solidFill>
              </a:rPr>
              <a:t>цены МР:</a:t>
            </a:r>
          </a:p>
          <a:p>
            <a:pPr marL="457200" indent="457200" algn="just"/>
            <a:r>
              <a:rPr lang="ru-RU" dirty="0" smtClean="0">
                <a:solidFill>
                  <a:schemeClr val="tx1"/>
                </a:solidFill>
              </a:rPr>
              <a:t>б) </a:t>
            </a:r>
            <a:r>
              <a:rPr lang="ru-RU" dirty="0">
                <a:solidFill>
                  <a:schemeClr val="tx1"/>
                </a:solidFill>
              </a:rPr>
              <a:t>установление диапазонов закупочных цен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marL="457200" indent="457200" algn="just"/>
            <a:r>
              <a:rPr lang="ru-RU" dirty="0" smtClean="0">
                <a:solidFill>
                  <a:schemeClr val="tx1"/>
                </a:solidFill>
              </a:rPr>
              <a:t>в</a:t>
            </a:r>
            <a:r>
              <a:rPr lang="ru-RU" dirty="0">
                <a:solidFill>
                  <a:schemeClr val="tx1"/>
                </a:solidFill>
              </a:rPr>
              <a:t>) обоснование структуры цены в зависимости от вида МР, например, с учетом стоимости эксплуатации товаров;</a:t>
            </a:r>
          </a:p>
          <a:p>
            <a:pPr marL="457200" indent="457200" algn="just"/>
            <a:r>
              <a:rPr lang="ru-RU" dirty="0" smtClean="0">
                <a:solidFill>
                  <a:schemeClr val="tx1"/>
                </a:solidFill>
              </a:rPr>
              <a:t>г) </a:t>
            </a:r>
            <a:r>
              <a:rPr lang="ru-RU" dirty="0">
                <a:solidFill>
                  <a:schemeClr val="tx1"/>
                </a:solidFill>
              </a:rPr>
              <a:t>установление порядка расчетов по договору поставки МР (расчетов графиков платежей</a:t>
            </a:r>
            <a:r>
              <a:rPr lang="ru-RU" dirty="0" smtClean="0">
                <a:solidFill>
                  <a:schemeClr val="tx1"/>
                </a:solidFill>
              </a:rPr>
              <a:t>);</a:t>
            </a:r>
          </a:p>
          <a:p>
            <a:pPr marL="457200" indent="457200" algn="just"/>
            <a:r>
              <a:rPr lang="ru-RU" dirty="0" smtClean="0">
                <a:solidFill>
                  <a:schemeClr val="tx1"/>
                </a:solidFill>
              </a:rPr>
              <a:t>д) обоснование </a:t>
            </a:r>
            <a:r>
              <a:rPr lang="ru-RU" dirty="0">
                <a:solidFill>
                  <a:schemeClr val="tx1"/>
                </a:solidFill>
              </a:rPr>
              <a:t>периода (интервала) поставки МР и размера партии поставки МР (с учетом существующих ограничений и политики управления запасами);</a:t>
            </a:r>
          </a:p>
          <a:p>
            <a:pPr marL="457200" indent="457200" algn="just"/>
            <a:r>
              <a:rPr lang="ru-RU" dirty="0" smtClean="0">
                <a:solidFill>
                  <a:schemeClr val="tx1"/>
                </a:solidFill>
              </a:rPr>
              <a:t>е) обоснование </a:t>
            </a:r>
            <a:r>
              <a:rPr lang="ru-RU" dirty="0">
                <a:solidFill>
                  <a:schemeClr val="tx1"/>
                </a:solidFill>
              </a:rPr>
              <a:t>доставки МР с учетом </a:t>
            </a:r>
            <a:r>
              <a:rPr lang="ru-RU" dirty="0" smtClean="0">
                <a:solidFill>
                  <a:schemeClr val="tx1"/>
                </a:solidFill>
              </a:rPr>
              <a:t>особенностей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0"/>
            <a:ext cx="1964267" cy="1095022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8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5B0A-CCA0-4146-A54D-59161FA1C510}" type="slidenum">
              <a:rPr lang="ru-RU" smtClean="0"/>
              <a:t>8</a:t>
            </a:fld>
            <a:endParaRPr lang="ru-RU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933575" y="0"/>
            <a:ext cx="7210425" cy="1066800"/>
          </a:xfrm>
        </p:spPr>
        <p:txBody>
          <a:bodyPr anchor="ctr"/>
          <a:lstStyle/>
          <a:p>
            <a:pPr algn="ctr"/>
            <a:r>
              <a:rPr lang="ru-RU" dirty="0"/>
              <a:t>Этапы </a:t>
            </a:r>
            <a:r>
              <a:rPr lang="ru-RU" dirty="0" smtClean="0"/>
              <a:t>планирования </a:t>
            </a:r>
            <a:r>
              <a:rPr lang="ru-RU" dirty="0" smtClean="0"/>
              <a:t>закупок</a:t>
            </a:r>
            <a:endParaRPr lang="ru-RU" dirty="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A3BA9FAB-24B5-4B03-ACD9-A27C9B903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9500"/>
            <a:ext cx="9144000" cy="5233165"/>
          </a:xfrm>
        </p:spPr>
        <p:txBody>
          <a:bodyPr/>
          <a:lstStyle/>
          <a:p>
            <a:pPr indent="457200" algn="just"/>
            <a:r>
              <a:rPr lang="ru-RU" dirty="0">
                <a:solidFill>
                  <a:schemeClr val="tx1"/>
                </a:solidFill>
              </a:rPr>
              <a:t>завоза (в зависимости от вида выбранного МР, адреса доставки и др. факторов</a:t>
            </a:r>
            <a:r>
              <a:rPr lang="ru-RU" dirty="0" smtClean="0">
                <a:solidFill>
                  <a:schemeClr val="tx1"/>
                </a:solidFill>
              </a:rPr>
              <a:t>):</a:t>
            </a:r>
          </a:p>
          <a:p>
            <a:pPr indent="457200" algn="just"/>
            <a:r>
              <a:rPr lang="ru-RU" dirty="0">
                <a:solidFill>
                  <a:schemeClr val="tx1"/>
                </a:solidFill>
              </a:rPr>
              <a:t>- учет влияния специфики планирования доставки МР различными видами транспорта на выполнение договоров поставки МР;</a:t>
            </a:r>
          </a:p>
          <a:p>
            <a:pPr indent="457200" algn="just"/>
            <a:r>
              <a:rPr lang="ru-RU" dirty="0" smtClean="0">
                <a:solidFill>
                  <a:schemeClr val="tx1"/>
                </a:solidFill>
              </a:rPr>
              <a:t>- оптимизация </a:t>
            </a:r>
            <a:r>
              <a:rPr lang="ru-RU" dirty="0">
                <a:solidFill>
                  <a:schemeClr val="tx1"/>
                </a:solidFill>
              </a:rPr>
              <a:t>графиков доставки </a:t>
            </a:r>
            <a:r>
              <a:rPr lang="ru-RU" dirty="0" smtClean="0">
                <a:solidFill>
                  <a:schemeClr val="tx1"/>
                </a:solidFill>
              </a:rPr>
              <a:t>МР;</a:t>
            </a:r>
          </a:p>
          <a:p>
            <a:pPr indent="457200" algn="just"/>
            <a:r>
              <a:rPr lang="ru-RU" dirty="0" smtClean="0">
                <a:solidFill>
                  <a:schemeClr val="tx1"/>
                </a:solidFill>
              </a:rPr>
              <a:t>- специфика </a:t>
            </a:r>
            <a:r>
              <a:rPr lang="ru-RU" dirty="0">
                <a:solidFill>
                  <a:schemeClr val="tx1"/>
                </a:solidFill>
              </a:rPr>
              <a:t>учета рисковых обстоятельств при навигационном завозе </a:t>
            </a:r>
            <a:r>
              <a:rPr lang="ru-RU" dirty="0" smtClean="0">
                <a:solidFill>
                  <a:schemeClr val="tx1"/>
                </a:solidFill>
              </a:rPr>
              <a:t>МР;</a:t>
            </a:r>
          </a:p>
          <a:p>
            <a:pPr indent="457200" algn="just"/>
            <a:r>
              <a:rPr lang="ru-RU" dirty="0" smtClean="0">
                <a:solidFill>
                  <a:schemeClr val="tx1"/>
                </a:solidFill>
              </a:rPr>
              <a:t> ж) определение др. условий поставки МР.</a:t>
            </a:r>
          </a:p>
          <a:p>
            <a:pPr indent="457200" algn="just"/>
            <a:r>
              <a:rPr lang="ru-RU" dirty="0">
                <a:solidFill>
                  <a:schemeClr val="tx1"/>
                </a:solidFill>
              </a:rPr>
              <a:t>7. Обоснование или корректировка критериев оценки условий поставок МР (с учетом специфики его закупок).</a:t>
            </a:r>
          </a:p>
          <a:p>
            <a:pPr indent="457200" algn="just"/>
            <a:r>
              <a:rPr lang="ru-RU" dirty="0">
                <a:solidFill>
                  <a:schemeClr val="tx1"/>
                </a:solidFill>
              </a:rPr>
              <a:t>8. Обоснование или корректировка критериев оценки условий поставок МР (с учетом специфики его закупок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0"/>
            <a:ext cx="1952978" cy="107244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65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5B0A-CCA0-4146-A54D-59161FA1C510}" type="slidenum">
              <a:rPr lang="ru-RU" smtClean="0"/>
              <a:t>9</a:t>
            </a:fld>
            <a:endParaRPr lang="ru-RU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933575" y="0"/>
            <a:ext cx="7210425" cy="1066800"/>
          </a:xfrm>
        </p:spPr>
        <p:txBody>
          <a:bodyPr anchor="ctr"/>
          <a:lstStyle/>
          <a:p>
            <a:pPr algn="ctr"/>
            <a:r>
              <a:rPr lang="ru-RU" dirty="0"/>
              <a:t>Этапы </a:t>
            </a:r>
            <a:r>
              <a:rPr lang="ru-RU" dirty="0" smtClean="0"/>
              <a:t>планирования закупок</a:t>
            </a:r>
            <a:endParaRPr lang="ru-RU" dirty="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A3BA9FAB-24B5-4B03-ACD9-A27C9B903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9500"/>
            <a:ext cx="9144000" cy="5244182"/>
          </a:xfrm>
        </p:spPr>
        <p:txBody>
          <a:bodyPr/>
          <a:lstStyle/>
          <a:p>
            <a:pPr indent="450000" algn="just"/>
            <a:r>
              <a:rPr lang="ru-RU" dirty="0" smtClean="0">
                <a:solidFill>
                  <a:schemeClr val="tx1"/>
                </a:solidFill>
              </a:rPr>
              <a:t>9. </a:t>
            </a:r>
            <a:r>
              <a:rPr lang="ru-RU" dirty="0">
                <a:solidFill>
                  <a:schemeClr val="tx1"/>
                </a:solidFill>
              </a:rPr>
              <a:t>Обоснование или корректировка контрактной стратегии управления поставками МР в сфере закупок. </a:t>
            </a:r>
          </a:p>
          <a:p>
            <a:pPr indent="450000" algn="just"/>
            <a:r>
              <a:rPr lang="ru-RU" dirty="0">
                <a:solidFill>
                  <a:schemeClr val="tx1"/>
                </a:solidFill>
              </a:rPr>
              <a:t>Она должна, в том числе, устанавливать правила планирования очередности закупок МР и отгрузок товаров покупателю.</a:t>
            </a:r>
          </a:p>
          <a:p>
            <a:pPr indent="450000" algn="just"/>
            <a:r>
              <a:rPr lang="ru-RU" dirty="0" smtClean="0">
                <a:solidFill>
                  <a:schemeClr val="tx1"/>
                </a:solidFill>
              </a:rPr>
              <a:t>10. </a:t>
            </a:r>
            <a:r>
              <a:rPr lang="ru-RU" dirty="0">
                <a:solidFill>
                  <a:schemeClr val="tx1"/>
                </a:solidFill>
              </a:rPr>
              <a:t>Проведение логистической и юридической экспертизы проектов договоров поставки МР.</a:t>
            </a:r>
          </a:p>
          <a:p>
            <a:pPr indent="450000" algn="just"/>
            <a:r>
              <a:rPr lang="ru-RU" dirty="0" smtClean="0">
                <a:solidFill>
                  <a:schemeClr val="tx1"/>
                </a:solidFill>
              </a:rPr>
              <a:t>11. </a:t>
            </a:r>
            <a:r>
              <a:rPr lang="ru-RU" dirty="0">
                <a:solidFill>
                  <a:schemeClr val="tx1"/>
                </a:solidFill>
              </a:rPr>
              <a:t>Бюджетирование (закупок) поставок МР.</a:t>
            </a:r>
          </a:p>
          <a:p>
            <a:pPr indent="450000" algn="just"/>
            <a:r>
              <a:rPr lang="ru-RU" dirty="0" smtClean="0">
                <a:solidFill>
                  <a:schemeClr val="tx1"/>
                </a:solidFill>
              </a:rPr>
              <a:t>12. </a:t>
            </a:r>
            <a:r>
              <a:rPr lang="ru-RU" dirty="0">
                <a:solidFill>
                  <a:schemeClr val="tx1"/>
                </a:solidFill>
              </a:rPr>
              <a:t>Обоснование или корректировка правил квалификационной проверки, выбор поставщиков и управление их базой.</a:t>
            </a:r>
          </a:p>
          <a:p>
            <a:pPr indent="450000" algn="just"/>
            <a:r>
              <a:rPr lang="ru-RU" dirty="0" smtClean="0">
                <a:solidFill>
                  <a:schemeClr val="tx1"/>
                </a:solidFill>
              </a:rPr>
              <a:t>13. </a:t>
            </a:r>
            <a:r>
              <a:rPr lang="ru-RU" dirty="0">
                <a:solidFill>
                  <a:schemeClr val="tx1"/>
                </a:solidFill>
              </a:rPr>
              <a:t>Обоснование или корректировка процедуры контроллинга поставок (закупок) МР.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0"/>
            <a:ext cx="1986844" cy="1095022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83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3713</TotalTime>
  <Words>1581</Words>
  <Application>Microsoft Office PowerPoint</Application>
  <PresentationFormat>Экран (4:3)</PresentationFormat>
  <Paragraphs>268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Visio</vt:lpstr>
      <vt:lpstr>Планирование закупок на производственных предприятиях</vt:lpstr>
      <vt:lpstr>Обеспечение устойчивого развития предприятия</vt:lpstr>
      <vt:lpstr>Место плана закупок в системе частных планов на производственном предприятии</vt:lpstr>
      <vt:lpstr>Приоритеты управления закупками на производственных предприятиях</vt:lpstr>
      <vt:lpstr>Этапы планирования закупок</vt:lpstr>
      <vt:lpstr>Этапы планирования закупок</vt:lpstr>
      <vt:lpstr>Этапы планирования закупок</vt:lpstr>
      <vt:lpstr>Этапы планирования закупок</vt:lpstr>
      <vt:lpstr>Этапы планирования закупок</vt:lpstr>
      <vt:lpstr>Роль определения потребности в МР в реализации функционального цикла закупок</vt:lpstr>
      <vt:lpstr>Определение потребности в МР</vt:lpstr>
      <vt:lpstr>Преимущества и недостатки описания потребностей по спецификации</vt:lpstr>
      <vt:lpstr>Определение цены приобретаемых МР</vt:lpstr>
      <vt:lpstr>Влияние наличия взаимозаменяемых МР на уровень логистического обслуживания</vt:lpstr>
      <vt:lpstr>Дилемма «производить или закупать»</vt:lpstr>
      <vt:lpstr>Правила аутсорсинга</vt:lpstr>
      <vt:lpstr>Преимущества и недостатки альтернативных вариантов приобретения основных средств</vt:lpstr>
      <vt:lpstr>Преимущества и недостатки альтернативных вариантов приобретения основных средств</vt:lpstr>
      <vt:lpstr>Преимущества и недостатки альтернативных вариантов приобретения основных средств</vt:lpstr>
      <vt:lpstr>Факторы, подходящие учеты при закупках основных средств</vt:lpstr>
      <vt:lpstr>Факторы, определяющие необходимость разработки стратегии закупок</vt:lpstr>
      <vt:lpstr>Факторы, определяющие необходимость разработки стратегии закупок</vt:lpstr>
      <vt:lpstr>Факторы, определяющие необходимость разработки стратегии закупок</vt:lpstr>
      <vt:lpstr>Способы размещения заказов на поставки (закупок)</vt:lpstr>
      <vt:lpstr>Объекты экспертизы договоров поставки</vt:lpstr>
      <vt:lpstr>Отчет о закупках</vt:lpstr>
      <vt:lpstr>Отчет о закупках</vt:lpstr>
    </vt:vector>
  </TitlesOfParts>
  <Company>Typo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Pirit</dc:creator>
  <cp:lastModifiedBy>vvt</cp:lastModifiedBy>
  <cp:revision>175</cp:revision>
  <dcterms:created xsi:type="dcterms:W3CDTF">2009-07-15T11:37:47Z</dcterms:created>
  <dcterms:modified xsi:type="dcterms:W3CDTF">2018-04-26T02:06:35Z</dcterms:modified>
</cp:coreProperties>
</file>