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1997D-6618-4446-A8AF-717821CD540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6B3DCB-38ED-4668-96D1-DFF8CDEB1B52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40041C5E-D551-4AC2-903F-31F52966019E}" type="parTrans" cxnId="{8630366B-97BC-4D01-8A02-B0BB3BA0BCCC}">
      <dgm:prSet/>
      <dgm:spPr/>
      <dgm:t>
        <a:bodyPr/>
        <a:lstStyle/>
        <a:p>
          <a:endParaRPr lang="ru-RU"/>
        </a:p>
      </dgm:t>
    </dgm:pt>
    <dgm:pt modelId="{55A70574-9643-4244-9774-6CF186439F9D}" type="sibTrans" cxnId="{8630366B-97BC-4D01-8A02-B0BB3BA0BCCC}">
      <dgm:prSet/>
      <dgm:spPr/>
      <dgm:t>
        <a:bodyPr/>
        <a:lstStyle/>
        <a:p>
          <a:endParaRPr lang="ru-RU"/>
        </a:p>
      </dgm:t>
    </dgm:pt>
    <dgm:pt modelId="{00B6F5EF-342F-4F06-9A20-DA64E1551147}">
      <dgm:prSet phldrT="[Текст]"/>
      <dgm:spPr/>
      <dgm:t>
        <a:bodyPr/>
        <a:lstStyle/>
        <a:p>
          <a:r>
            <a:rPr lang="ru-RU" b="1" dirty="0" smtClean="0"/>
            <a:t>Синтез методов целевого ориентирования агломерационного развития</a:t>
          </a:r>
          <a:endParaRPr lang="ru-RU" b="1" dirty="0"/>
        </a:p>
      </dgm:t>
    </dgm:pt>
    <dgm:pt modelId="{C2DF361B-08A4-4142-9854-84A52AE8813D}" type="parTrans" cxnId="{68EEE322-6163-4F8D-BF24-2A341AE5A367}">
      <dgm:prSet/>
      <dgm:spPr/>
      <dgm:t>
        <a:bodyPr/>
        <a:lstStyle/>
        <a:p>
          <a:endParaRPr lang="ru-RU"/>
        </a:p>
      </dgm:t>
    </dgm:pt>
    <dgm:pt modelId="{FBF78A0E-84E1-4027-9C9F-E3F97936AE1E}" type="sibTrans" cxnId="{68EEE322-6163-4F8D-BF24-2A341AE5A367}">
      <dgm:prSet/>
      <dgm:spPr/>
      <dgm:t>
        <a:bodyPr/>
        <a:lstStyle/>
        <a:p>
          <a:endParaRPr lang="ru-RU"/>
        </a:p>
      </dgm:t>
    </dgm:pt>
    <dgm:pt modelId="{B04AD627-441E-439C-B7DC-074A1DC668E8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E0CB3620-7319-4F8E-B7DB-B95845B55793}" type="parTrans" cxnId="{9C9499D2-6133-498B-9568-4514F78C155D}">
      <dgm:prSet/>
      <dgm:spPr/>
      <dgm:t>
        <a:bodyPr/>
        <a:lstStyle/>
        <a:p>
          <a:endParaRPr lang="ru-RU"/>
        </a:p>
      </dgm:t>
    </dgm:pt>
    <dgm:pt modelId="{ACAD53F5-C7DC-4D1F-A334-721CA0BA748E}" type="sibTrans" cxnId="{9C9499D2-6133-498B-9568-4514F78C155D}">
      <dgm:prSet/>
      <dgm:spPr/>
      <dgm:t>
        <a:bodyPr/>
        <a:lstStyle/>
        <a:p>
          <a:endParaRPr lang="ru-RU"/>
        </a:p>
      </dgm:t>
    </dgm:pt>
    <dgm:pt modelId="{3B0437F1-09AF-4067-A27C-11669A26569D}">
      <dgm:prSet phldrT="[Текст]"/>
      <dgm:spPr/>
      <dgm:t>
        <a:bodyPr/>
        <a:lstStyle/>
        <a:p>
          <a:r>
            <a:rPr lang="ru-RU" b="1" dirty="0" smtClean="0"/>
            <a:t>Многоуровневый подход к решению проблемы координации </a:t>
          </a:r>
          <a:endParaRPr lang="ru-RU" b="1" dirty="0"/>
        </a:p>
      </dgm:t>
    </dgm:pt>
    <dgm:pt modelId="{0A181EFD-699E-4ECA-8445-BC2E8B35EE16}" type="parTrans" cxnId="{4A061602-7AAA-42A5-93AE-7A6A6F8185CB}">
      <dgm:prSet/>
      <dgm:spPr/>
      <dgm:t>
        <a:bodyPr/>
        <a:lstStyle/>
        <a:p>
          <a:endParaRPr lang="ru-RU"/>
        </a:p>
      </dgm:t>
    </dgm:pt>
    <dgm:pt modelId="{456FDB68-7147-48EB-A3DF-93554626231F}" type="sibTrans" cxnId="{4A061602-7AAA-42A5-93AE-7A6A6F8185CB}">
      <dgm:prSet/>
      <dgm:spPr/>
      <dgm:t>
        <a:bodyPr/>
        <a:lstStyle/>
        <a:p>
          <a:endParaRPr lang="ru-RU"/>
        </a:p>
      </dgm:t>
    </dgm:pt>
    <dgm:pt modelId="{17C0E18C-309A-4476-9B5C-62A441734DE5}">
      <dgm:prSet phldrT="[Текст]"/>
      <dgm:spPr/>
      <dgm:t>
        <a:bodyPr/>
        <a:lstStyle/>
        <a:p>
          <a:r>
            <a:rPr lang="ru-RU" dirty="0" smtClean="0"/>
            <a:t>*</a:t>
          </a:r>
          <a:endParaRPr lang="ru-RU" dirty="0"/>
        </a:p>
      </dgm:t>
    </dgm:pt>
    <dgm:pt modelId="{9CA049D7-341A-4484-ABCF-86A5EF5C2DBE}" type="parTrans" cxnId="{9A9E4E56-318C-4354-86A6-50D6BA8BDA18}">
      <dgm:prSet/>
      <dgm:spPr/>
      <dgm:t>
        <a:bodyPr/>
        <a:lstStyle/>
        <a:p>
          <a:endParaRPr lang="ru-RU"/>
        </a:p>
      </dgm:t>
    </dgm:pt>
    <dgm:pt modelId="{620464D7-5A4B-452E-B7C4-2C84AD79DB26}" type="sibTrans" cxnId="{9A9E4E56-318C-4354-86A6-50D6BA8BDA18}">
      <dgm:prSet/>
      <dgm:spPr/>
      <dgm:t>
        <a:bodyPr/>
        <a:lstStyle/>
        <a:p>
          <a:endParaRPr lang="ru-RU"/>
        </a:p>
      </dgm:t>
    </dgm:pt>
    <dgm:pt modelId="{C2500057-22FF-4C13-98C8-7FA337DE23D6}">
      <dgm:prSet phldrT="[Текст]"/>
      <dgm:spPr/>
      <dgm:t>
        <a:bodyPr/>
        <a:lstStyle/>
        <a:p>
          <a:r>
            <a:rPr lang="ru-RU" b="1" dirty="0" smtClean="0"/>
            <a:t>Согласование спектра логистических услуг в экономической, социальной и институциональной сферах</a:t>
          </a:r>
          <a:endParaRPr lang="ru-RU" b="1" dirty="0"/>
        </a:p>
      </dgm:t>
    </dgm:pt>
    <dgm:pt modelId="{FAD32EDB-B503-43E2-BD21-25422B3E395D}" type="parTrans" cxnId="{CC9C1A92-CE49-4640-B77C-F887EB6F98A0}">
      <dgm:prSet/>
      <dgm:spPr/>
      <dgm:t>
        <a:bodyPr/>
        <a:lstStyle/>
        <a:p>
          <a:endParaRPr lang="ru-RU"/>
        </a:p>
      </dgm:t>
    </dgm:pt>
    <dgm:pt modelId="{BDC8C368-6ED0-40D4-82D5-3509E946E88C}" type="sibTrans" cxnId="{CC9C1A92-CE49-4640-B77C-F887EB6F98A0}">
      <dgm:prSet/>
      <dgm:spPr/>
      <dgm:t>
        <a:bodyPr/>
        <a:lstStyle/>
        <a:p>
          <a:endParaRPr lang="ru-RU"/>
        </a:p>
      </dgm:t>
    </dgm:pt>
    <dgm:pt modelId="{8AC2AE0E-CB54-4575-ADD7-57D0E977384D}" type="pres">
      <dgm:prSet presAssocID="{8C31997D-6618-4446-A8AF-717821CD54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2D6640-4FBE-416E-8DDF-4A425268686A}" type="pres">
      <dgm:prSet presAssocID="{4B6B3DCB-38ED-4668-96D1-DFF8CDEB1B52}" presName="composite" presStyleCnt="0"/>
      <dgm:spPr/>
    </dgm:pt>
    <dgm:pt modelId="{AD8137AB-D1C0-4DFD-AE3F-D10FD68D4B80}" type="pres">
      <dgm:prSet presAssocID="{4B6B3DCB-38ED-4668-96D1-DFF8CDEB1B5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D4037-2A7C-4B4E-A5AB-0F1D7621FD80}" type="pres">
      <dgm:prSet presAssocID="{4B6B3DCB-38ED-4668-96D1-DFF8CDEB1B5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91E4D-DE18-40ED-9FB7-6747112E4725}" type="pres">
      <dgm:prSet presAssocID="{55A70574-9643-4244-9774-6CF186439F9D}" presName="sp" presStyleCnt="0"/>
      <dgm:spPr/>
    </dgm:pt>
    <dgm:pt modelId="{23F51566-2FFF-4D20-9D65-A16831BC082B}" type="pres">
      <dgm:prSet presAssocID="{B04AD627-441E-439C-B7DC-074A1DC668E8}" presName="composite" presStyleCnt="0"/>
      <dgm:spPr/>
    </dgm:pt>
    <dgm:pt modelId="{CBF9F5DD-36C7-48E4-8B03-8524FDF6F71B}" type="pres">
      <dgm:prSet presAssocID="{B04AD627-441E-439C-B7DC-074A1DC668E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939AD-7596-402D-BC52-82F25C4DBE4A}" type="pres">
      <dgm:prSet presAssocID="{B04AD627-441E-439C-B7DC-074A1DC668E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95C86-8218-4FF4-9A6F-DFD007A55EC3}" type="pres">
      <dgm:prSet presAssocID="{ACAD53F5-C7DC-4D1F-A334-721CA0BA748E}" presName="sp" presStyleCnt="0"/>
      <dgm:spPr/>
    </dgm:pt>
    <dgm:pt modelId="{EF0BB3CA-47CF-4D63-8E9A-482A2D44159E}" type="pres">
      <dgm:prSet presAssocID="{17C0E18C-309A-4476-9B5C-62A441734DE5}" presName="composite" presStyleCnt="0"/>
      <dgm:spPr/>
    </dgm:pt>
    <dgm:pt modelId="{28223006-AB85-4A6F-B428-71B147189F87}" type="pres">
      <dgm:prSet presAssocID="{17C0E18C-309A-4476-9B5C-62A441734D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67817-7A1B-4122-BD01-B9A38B679EC9}" type="pres">
      <dgm:prSet presAssocID="{17C0E18C-309A-4476-9B5C-62A441734D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9499D2-6133-498B-9568-4514F78C155D}" srcId="{8C31997D-6618-4446-A8AF-717821CD5407}" destId="{B04AD627-441E-439C-B7DC-074A1DC668E8}" srcOrd="1" destOrd="0" parTransId="{E0CB3620-7319-4F8E-B7DB-B95845B55793}" sibTransId="{ACAD53F5-C7DC-4D1F-A334-721CA0BA748E}"/>
    <dgm:cxn modelId="{4A061602-7AAA-42A5-93AE-7A6A6F8185CB}" srcId="{B04AD627-441E-439C-B7DC-074A1DC668E8}" destId="{3B0437F1-09AF-4067-A27C-11669A26569D}" srcOrd="0" destOrd="0" parTransId="{0A181EFD-699E-4ECA-8445-BC2E8B35EE16}" sibTransId="{456FDB68-7147-48EB-A3DF-93554626231F}"/>
    <dgm:cxn modelId="{CC9C1A92-CE49-4640-B77C-F887EB6F98A0}" srcId="{17C0E18C-309A-4476-9B5C-62A441734DE5}" destId="{C2500057-22FF-4C13-98C8-7FA337DE23D6}" srcOrd="0" destOrd="0" parTransId="{FAD32EDB-B503-43E2-BD21-25422B3E395D}" sibTransId="{BDC8C368-6ED0-40D4-82D5-3509E946E88C}"/>
    <dgm:cxn modelId="{456D0361-1495-4658-BAC2-0E4CB60857D1}" type="presOf" srcId="{8C31997D-6618-4446-A8AF-717821CD5407}" destId="{8AC2AE0E-CB54-4575-ADD7-57D0E977384D}" srcOrd="0" destOrd="0" presId="urn:microsoft.com/office/officeart/2005/8/layout/chevron2"/>
    <dgm:cxn modelId="{5508B3B9-1078-4424-A062-FD620F7F7DD4}" type="presOf" srcId="{B04AD627-441E-439C-B7DC-074A1DC668E8}" destId="{CBF9F5DD-36C7-48E4-8B03-8524FDF6F71B}" srcOrd="0" destOrd="0" presId="urn:microsoft.com/office/officeart/2005/8/layout/chevron2"/>
    <dgm:cxn modelId="{68EEE322-6163-4F8D-BF24-2A341AE5A367}" srcId="{4B6B3DCB-38ED-4668-96D1-DFF8CDEB1B52}" destId="{00B6F5EF-342F-4F06-9A20-DA64E1551147}" srcOrd="0" destOrd="0" parTransId="{C2DF361B-08A4-4142-9854-84A52AE8813D}" sibTransId="{FBF78A0E-84E1-4027-9C9F-E3F97936AE1E}"/>
    <dgm:cxn modelId="{B9A48CB5-0CB8-441D-9CB1-098E968A35A6}" type="presOf" srcId="{00B6F5EF-342F-4F06-9A20-DA64E1551147}" destId="{270D4037-2A7C-4B4E-A5AB-0F1D7621FD80}" srcOrd="0" destOrd="0" presId="urn:microsoft.com/office/officeart/2005/8/layout/chevron2"/>
    <dgm:cxn modelId="{C2FBF061-FD55-47D7-AC4F-ECBCE8F4DA72}" type="presOf" srcId="{C2500057-22FF-4C13-98C8-7FA337DE23D6}" destId="{12B67817-7A1B-4122-BD01-B9A38B679EC9}" srcOrd="0" destOrd="0" presId="urn:microsoft.com/office/officeart/2005/8/layout/chevron2"/>
    <dgm:cxn modelId="{9A9E4E56-318C-4354-86A6-50D6BA8BDA18}" srcId="{8C31997D-6618-4446-A8AF-717821CD5407}" destId="{17C0E18C-309A-4476-9B5C-62A441734DE5}" srcOrd="2" destOrd="0" parTransId="{9CA049D7-341A-4484-ABCF-86A5EF5C2DBE}" sibTransId="{620464D7-5A4B-452E-B7C4-2C84AD79DB26}"/>
    <dgm:cxn modelId="{56BE4141-05AC-47B9-BA74-62A81C2F92CF}" type="presOf" srcId="{3B0437F1-09AF-4067-A27C-11669A26569D}" destId="{F3F939AD-7596-402D-BC52-82F25C4DBE4A}" srcOrd="0" destOrd="0" presId="urn:microsoft.com/office/officeart/2005/8/layout/chevron2"/>
    <dgm:cxn modelId="{BB85C5AA-2F16-47E3-9D36-FE5189D565D8}" type="presOf" srcId="{17C0E18C-309A-4476-9B5C-62A441734DE5}" destId="{28223006-AB85-4A6F-B428-71B147189F87}" srcOrd="0" destOrd="0" presId="urn:microsoft.com/office/officeart/2005/8/layout/chevron2"/>
    <dgm:cxn modelId="{8630366B-97BC-4D01-8A02-B0BB3BA0BCCC}" srcId="{8C31997D-6618-4446-A8AF-717821CD5407}" destId="{4B6B3DCB-38ED-4668-96D1-DFF8CDEB1B52}" srcOrd="0" destOrd="0" parTransId="{40041C5E-D551-4AC2-903F-31F52966019E}" sibTransId="{55A70574-9643-4244-9774-6CF186439F9D}"/>
    <dgm:cxn modelId="{2EDE9E91-53C5-4C9E-86E7-0BFB392733C9}" type="presOf" srcId="{4B6B3DCB-38ED-4668-96D1-DFF8CDEB1B52}" destId="{AD8137AB-D1C0-4DFD-AE3F-D10FD68D4B80}" srcOrd="0" destOrd="0" presId="urn:microsoft.com/office/officeart/2005/8/layout/chevron2"/>
    <dgm:cxn modelId="{6BB371C1-4698-4E95-8F08-CE040CF7668D}" type="presParOf" srcId="{8AC2AE0E-CB54-4575-ADD7-57D0E977384D}" destId="{922D6640-4FBE-416E-8DDF-4A425268686A}" srcOrd="0" destOrd="0" presId="urn:microsoft.com/office/officeart/2005/8/layout/chevron2"/>
    <dgm:cxn modelId="{62C48459-DCCA-4C33-BA8F-62E2BAC2CC61}" type="presParOf" srcId="{922D6640-4FBE-416E-8DDF-4A425268686A}" destId="{AD8137AB-D1C0-4DFD-AE3F-D10FD68D4B80}" srcOrd="0" destOrd="0" presId="urn:microsoft.com/office/officeart/2005/8/layout/chevron2"/>
    <dgm:cxn modelId="{27213B35-00E4-42E2-846C-E7F526D2351D}" type="presParOf" srcId="{922D6640-4FBE-416E-8DDF-4A425268686A}" destId="{270D4037-2A7C-4B4E-A5AB-0F1D7621FD80}" srcOrd="1" destOrd="0" presId="urn:microsoft.com/office/officeart/2005/8/layout/chevron2"/>
    <dgm:cxn modelId="{5D6D0F15-E5FA-49AC-BB5A-28594F45BDD9}" type="presParOf" srcId="{8AC2AE0E-CB54-4575-ADD7-57D0E977384D}" destId="{ACA91E4D-DE18-40ED-9FB7-6747112E4725}" srcOrd="1" destOrd="0" presId="urn:microsoft.com/office/officeart/2005/8/layout/chevron2"/>
    <dgm:cxn modelId="{D63DA215-BB6F-4234-84E7-4AFA0E54E263}" type="presParOf" srcId="{8AC2AE0E-CB54-4575-ADD7-57D0E977384D}" destId="{23F51566-2FFF-4D20-9D65-A16831BC082B}" srcOrd="2" destOrd="0" presId="urn:microsoft.com/office/officeart/2005/8/layout/chevron2"/>
    <dgm:cxn modelId="{6DD12552-B255-4C23-8310-C3BB0E8EC92E}" type="presParOf" srcId="{23F51566-2FFF-4D20-9D65-A16831BC082B}" destId="{CBF9F5DD-36C7-48E4-8B03-8524FDF6F71B}" srcOrd="0" destOrd="0" presId="urn:microsoft.com/office/officeart/2005/8/layout/chevron2"/>
    <dgm:cxn modelId="{A9DE41ED-B361-42A6-A0FD-68A1156BD445}" type="presParOf" srcId="{23F51566-2FFF-4D20-9D65-A16831BC082B}" destId="{F3F939AD-7596-402D-BC52-82F25C4DBE4A}" srcOrd="1" destOrd="0" presId="urn:microsoft.com/office/officeart/2005/8/layout/chevron2"/>
    <dgm:cxn modelId="{0BC6431E-1A57-4EFF-BAAA-DD1A8B4A9D31}" type="presParOf" srcId="{8AC2AE0E-CB54-4575-ADD7-57D0E977384D}" destId="{1D295C86-8218-4FF4-9A6F-DFD007A55EC3}" srcOrd="3" destOrd="0" presId="urn:microsoft.com/office/officeart/2005/8/layout/chevron2"/>
    <dgm:cxn modelId="{7019AC2F-338E-484F-B11B-A7B5CA4D4594}" type="presParOf" srcId="{8AC2AE0E-CB54-4575-ADD7-57D0E977384D}" destId="{EF0BB3CA-47CF-4D63-8E9A-482A2D44159E}" srcOrd="4" destOrd="0" presId="urn:microsoft.com/office/officeart/2005/8/layout/chevron2"/>
    <dgm:cxn modelId="{9FB653FF-323C-4178-BD76-1B104A538A08}" type="presParOf" srcId="{EF0BB3CA-47CF-4D63-8E9A-482A2D44159E}" destId="{28223006-AB85-4A6F-B428-71B147189F87}" srcOrd="0" destOrd="0" presId="urn:microsoft.com/office/officeart/2005/8/layout/chevron2"/>
    <dgm:cxn modelId="{5770954B-8565-4B61-950F-B441F58F7C4F}" type="presParOf" srcId="{EF0BB3CA-47CF-4D63-8E9A-482A2D44159E}" destId="{12B67817-7A1B-4122-BD01-B9A38B679EC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698B9A-6CC4-41DE-8385-2419053470E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96A7AB-F720-4489-894F-54556066C80A}">
      <dgm:prSet phldrT="[Текст]"/>
      <dgm:spPr/>
      <dgm:t>
        <a:bodyPr/>
        <a:lstStyle/>
        <a:p>
          <a:r>
            <a:rPr lang="ru-RU" dirty="0" smtClean="0"/>
            <a:t>Транспортные аспекты </a:t>
          </a:r>
          <a:endParaRPr lang="ru-RU" dirty="0"/>
        </a:p>
      </dgm:t>
    </dgm:pt>
    <dgm:pt modelId="{5903DD05-0177-4C8B-B8E7-C9B821A0F378}" type="parTrans" cxnId="{1615CF8C-CB86-43C6-8C83-C438A9ACEA4C}">
      <dgm:prSet/>
      <dgm:spPr/>
      <dgm:t>
        <a:bodyPr/>
        <a:lstStyle/>
        <a:p>
          <a:endParaRPr lang="ru-RU"/>
        </a:p>
      </dgm:t>
    </dgm:pt>
    <dgm:pt modelId="{6D94329B-FBE3-46F4-99C9-75C458902EB4}" type="sibTrans" cxnId="{1615CF8C-CB86-43C6-8C83-C438A9ACEA4C}">
      <dgm:prSet/>
      <dgm:spPr/>
      <dgm:t>
        <a:bodyPr/>
        <a:lstStyle/>
        <a:p>
          <a:endParaRPr lang="ru-RU"/>
        </a:p>
      </dgm:t>
    </dgm:pt>
    <dgm:pt modelId="{4DBB6DBE-11DE-45CE-B805-5E579FE8C168}">
      <dgm:prSet phldrT="[Текст]"/>
      <dgm:spPr/>
      <dgm:t>
        <a:bodyPr/>
        <a:lstStyle/>
        <a:p>
          <a:r>
            <a:rPr lang="ru-RU" dirty="0" smtClean="0"/>
            <a:t>создание сети скоростных дорог непрерывного движения; </a:t>
          </a:r>
          <a:endParaRPr lang="ru-RU" dirty="0"/>
        </a:p>
      </dgm:t>
    </dgm:pt>
    <dgm:pt modelId="{9778B5FD-14AB-48D1-9EEA-9319FEA0D81E}" type="parTrans" cxnId="{6814E4C4-3D66-42F6-B97B-775894C1ED7F}">
      <dgm:prSet/>
      <dgm:spPr/>
      <dgm:t>
        <a:bodyPr/>
        <a:lstStyle/>
        <a:p>
          <a:endParaRPr lang="ru-RU"/>
        </a:p>
      </dgm:t>
    </dgm:pt>
    <dgm:pt modelId="{0FAEB60C-DC07-46A5-9C77-CAD79B8ED601}" type="sibTrans" cxnId="{6814E4C4-3D66-42F6-B97B-775894C1ED7F}">
      <dgm:prSet/>
      <dgm:spPr/>
      <dgm:t>
        <a:bodyPr/>
        <a:lstStyle/>
        <a:p>
          <a:endParaRPr lang="ru-RU"/>
        </a:p>
      </dgm:t>
    </dgm:pt>
    <dgm:pt modelId="{61AFC026-FB3D-4AC1-80CD-607C92E52374}">
      <dgm:prSet phldrT="[Текст]"/>
      <dgm:spPr/>
      <dgm:t>
        <a:bodyPr/>
        <a:lstStyle/>
        <a:p>
          <a:r>
            <a:rPr lang="ru-RU" dirty="0" smtClean="0"/>
            <a:t>Территориальное размещение элементов  инфраструктур</a:t>
          </a:r>
          <a:endParaRPr lang="ru-RU" dirty="0"/>
        </a:p>
      </dgm:t>
    </dgm:pt>
    <dgm:pt modelId="{2EBA8591-6CB5-49E0-A884-66C2EC031ABB}" type="parTrans" cxnId="{4F91E02E-DDBF-4B50-85A1-6DEF7F457307}">
      <dgm:prSet/>
      <dgm:spPr/>
      <dgm:t>
        <a:bodyPr/>
        <a:lstStyle/>
        <a:p>
          <a:endParaRPr lang="ru-RU"/>
        </a:p>
      </dgm:t>
    </dgm:pt>
    <dgm:pt modelId="{586FAAB8-1923-4CD6-9943-5E4DE964F19C}" type="sibTrans" cxnId="{4F91E02E-DDBF-4B50-85A1-6DEF7F457307}">
      <dgm:prSet/>
      <dgm:spPr/>
      <dgm:t>
        <a:bodyPr/>
        <a:lstStyle/>
        <a:p>
          <a:endParaRPr lang="ru-RU"/>
        </a:p>
      </dgm:t>
    </dgm:pt>
    <dgm:pt modelId="{3F60344B-6F5C-48AD-B6C8-D57A14642518}">
      <dgm:prSet phldrT="[Текст]"/>
      <dgm:spPr/>
      <dgm:t>
        <a:bodyPr/>
        <a:lstStyle/>
        <a:p>
          <a:r>
            <a:rPr lang="ru-RU" dirty="0" smtClean="0"/>
            <a:t>оптимизация территориального размещения точек формирования грузопотоков</a:t>
          </a:r>
          <a:endParaRPr lang="ru-RU" dirty="0"/>
        </a:p>
      </dgm:t>
    </dgm:pt>
    <dgm:pt modelId="{ACE1AC4E-3D9E-4EB4-9EBC-FCEB2869A824}" type="parTrans" cxnId="{97366303-3832-43E7-B88B-B0266B0BB615}">
      <dgm:prSet/>
      <dgm:spPr/>
      <dgm:t>
        <a:bodyPr/>
        <a:lstStyle/>
        <a:p>
          <a:endParaRPr lang="ru-RU"/>
        </a:p>
      </dgm:t>
    </dgm:pt>
    <dgm:pt modelId="{7C92A932-2155-4DE6-9472-CA6913552EF0}" type="sibTrans" cxnId="{97366303-3832-43E7-B88B-B0266B0BB615}">
      <dgm:prSet/>
      <dgm:spPr/>
      <dgm:t>
        <a:bodyPr/>
        <a:lstStyle/>
        <a:p>
          <a:endParaRPr lang="ru-RU"/>
        </a:p>
      </dgm:t>
    </dgm:pt>
    <dgm:pt modelId="{C11FB6A8-F8C6-4871-AF8B-9F50C26DE13B}">
      <dgm:prSet phldrT="[Текст]"/>
      <dgm:spPr/>
      <dgm:t>
        <a:bodyPr/>
        <a:lstStyle/>
        <a:p>
          <a:r>
            <a:rPr lang="ru-RU" dirty="0" smtClean="0"/>
            <a:t>Оптимизация внешних и внутренних материальных потоков</a:t>
          </a:r>
          <a:endParaRPr lang="ru-RU" dirty="0"/>
        </a:p>
      </dgm:t>
    </dgm:pt>
    <dgm:pt modelId="{0393E0A8-EC8F-4F9F-8C8D-916E94661F1F}" type="parTrans" cxnId="{5E90B500-1E1F-4064-8281-27838B0D9FA3}">
      <dgm:prSet/>
      <dgm:spPr/>
      <dgm:t>
        <a:bodyPr/>
        <a:lstStyle/>
        <a:p>
          <a:endParaRPr lang="ru-RU"/>
        </a:p>
      </dgm:t>
    </dgm:pt>
    <dgm:pt modelId="{4396ECF7-7535-47F8-BA7B-8CB5B9B7EAB0}" type="sibTrans" cxnId="{5E90B500-1E1F-4064-8281-27838B0D9FA3}">
      <dgm:prSet/>
      <dgm:spPr/>
      <dgm:t>
        <a:bodyPr/>
        <a:lstStyle/>
        <a:p>
          <a:endParaRPr lang="ru-RU"/>
        </a:p>
      </dgm:t>
    </dgm:pt>
    <dgm:pt modelId="{A203860B-FC2B-4065-A986-69BE40CB1EEF}">
      <dgm:prSet phldrT="[Текст]"/>
      <dgm:spPr/>
      <dgm:t>
        <a:bodyPr/>
        <a:lstStyle/>
        <a:p>
          <a:r>
            <a:rPr lang="ru-RU" dirty="0" smtClean="0"/>
            <a:t>формирование сети логистических терминальных комплексов; </a:t>
          </a:r>
          <a:endParaRPr lang="ru-RU" dirty="0"/>
        </a:p>
      </dgm:t>
    </dgm:pt>
    <dgm:pt modelId="{9214D856-63A8-464B-BFC8-DB9547F90443}" type="parTrans" cxnId="{A7C0969A-AE0E-44D4-99A6-3FA90228E337}">
      <dgm:prSet/>
      <dgm:spPr/>
      <dgm:t>
        <a:bodyPr/>
        <a:lstStyle/>
        <a:p>
          <a:endParaRPr lang="ru-RU"/>
        </a:p>
      </dgm:t>
    </dgm:pt>
    <dgm:pt modelId="{41E5D8B2-C6A9-4B52-99B0-1773219D327C}" type="sibTrans" cxnId="{A7C0969A-AE0E-44D4-99A6-3FA90228E337}">
      <dgm:prSet/>
      <dgm:spPr/>
      <dgm:t>
        <a:bodyPr/>
        <a:lstStyle/>
        <a:p>
          <a:endParaRPr lang="ru-RU"/>
        </a:p>
      </dgm:t>
    </dgm:pt>
    <dgm:pt modelId="{9E19B227-E4FD-4FD8-9CD0-670C7895B722}">
      <dgm:prSet phldrT="[Текст]"/>
      <dgm:spPr/>
      <dgm:t>
        <a:bodyPr/>
        <a:lstStyle/>
        <a:p>
          <a:r>
            <a:rPr lang="ru-RU" dirty="0" smtClean="0"/>
            <a:t>повышение связанности дорожной сети городской агломерации; </a:t>
          </a:r>
          <a:endParaRPr lang="ru-RU" dirty="0"/>
        </a:p>
      </dgm:t>
    </dgm:pt>
    <dgm:pt modelId="{D1398393-2220-455B-9262-0379FB99E646}" type="parTrans" cxnId="{4BEA5F10-CDE2-40EF-A8E0-8FE0B601F69D}">
      <dgm:prSet/>
      <dgm:spPr/>
      <dgm:t>
        <a:bodyPr/>
        <a:lstStyle/>
        <a:p>
          <a:endParaRPr lang="ru-RU"/>
        </a:p>
      </dgm:t>
    </dgm:pt>
    <dgm:pt modelId="{98070CB4-5A16-4DD2-8495-BFF159B43233}" type="sibTrans" cxnId="{4BEA5F10-CDE2-40EF-A8E0-8FE0B601F69D}">
      <dgm:prSet/>
      <dgm:spPr/>
      <dgm:t>
        <a:bodyPr/>
        <a:lstStyle/>
        <a:p>
          <a:endParaRPr lang="ru-RU"/>
        </a:p>
      </dgm:t>
    </dgm:pt>
    <dgm:pt modelId="{FC804EA5-1C21-4349-9070-88781C400FDA}">
      <dgm:prSet phldrT="[Текст]"/>
      <dgm:spPr/>
      <dgm:t>
        <a:bodyPr/>
        <a:lstStyle/>
        <a:p>
          <a:r>
            <a:rPr lang="ru-RU" dirty="0" smtClean="0"/>
            <a:t>увеличение площади парковочных мест; увеличение роли и числа форм общественного транспорта</a:t>
          </a:r>
          <a:endParaRPr lang="ru-RU" dirty="0"/>
        </a:p>
      </dgm:t>
    </dgm:pt>
    <dgm:pt modelId="{0FDEC922-8ED1-4DB1-BBA7-B0E83358F110}" type="parTrans" cxnId="{ED15C5C2-04A6-4875-9987-E3878EF83F78}">
      <dgm:prSet/>
      <dgm:spPr/>
      <dgm:t>
        <a:bodyPr/>
        <a:lstStyle/>
        <a:p>
          <a:endParaRPr lang="ru-RU"/>
        </a:p>
      </dgm:t>
    </dgm:pt>
    <dgm:pt modelId="{98CACFE3-7A26-4614-90DD-D90782E96491}" type="sibTrans" cxnId="{ED15C5C2-04A6-4875-9987-E3878EF83F78}">
      <dgm:prSet/>
      <dgm:spPr/>
      <dgm:t>
        <a:bodyPr/>
        <a:lstStyle/>
        <a:p>
          <a:endParaRPr lang="ru-RU"/>
        </a:p>
      </dgm:t>
    </dgm:pt>
    <dgm:pt modelId="{FE874BEA-BCE0-4A2A-85D1-66B8A07052EC}">
      <dgm:prSet phldrT="[Текст]"/>
      <dgm:spPr/>
      <dgm:t>
        <a:bodyPr/>
        <a:lstStyle/>
        <a:p>
          <a:r>
            <a:rPr lang="ru-RU" dirty="0" smtClean="0"/>
            <a:t>обеспечение материальных и сопутствующих им потоков из внешних районов</a:t>
          </a:r>
          <a:endParaRPr lang="ru-RU" dirty="0"/>
        </a:p>
      </dgm:t>
    </dgm:pt>
    <dgm:pt modelId="{E8535519-B486-4423-BBC7-6248F0BB45E2}" type="parTrans" cxnId="{5A15ADC5-9A14-4E6D-BEBC-A9E65EAAEC1D}">
      <dgm:prSet/>
      <dgm:spPr/>
      <dgm:t>
        <a:bodyPr/>
        <a:lstStyle/>
        <a:p>
          <a:endParaRPr lang="ru-RU"/>
        </a:p>
      </dgm:t>
    </dgm:pt>
    <dgm:pt modelId="{8A4F2AB8-5FB5-4D1C-8111-7E12B05BB7BE}" type="sibTrans" cxnId="{5A15ADC5-9A14-4E6D-BEBC-A9E65EAAEC1D}">
      <dgm:prSet/>
      <dgm:spPr/>
      <dgm:t>
        <a:bodyPr/>
        <a:lstStyle/>
        <a:p>
          <a:endParaRPr lang="ru-RU"/>
        </a:p>
      </dgm:t>
    </dgm:pt>
    <dgm:pt modelId="{46F6CAF6-A503-4892-8A4A-4E3E7723DB7F}" type="pres">
      <dgm:prSet presAssocID="{4B698B9A-6CC4-41DE-8385-2419053470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9FAEB-37FE-4D9A-9E1D-1B735B4452CE}" type="pres">
      <dgm:prSet presAssocID="{EE96A7AB-F720-4489-894F-54556066C80A}" presName="linNode" presStyleCnt="0"/>
      <dgm:spPr/>
    </dgm:pt>
    <dgm:pt modelId="{346460AA-099C-4E44-BF09-F58B58CC219C}" type="pres">
      <dgm:prSet presAssocID="{EE96A7AB-F720-4489-894F-54556066C80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DD646-5D14-4041-8C28-A63A7AE84554}" type="pres">
      <dgm:prSet presAssocID="{EE96A7AB-F720-4489-894F-54556066C80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67B58-2E75-4E7B-8F22-F4CA85712B09}" type="pres">
      <dgm:prSet presAssocID="{6D94329B-FBE3-46F4-99C9-75C458902EB4}" presName="sp" presStyleCnt="0"/>
      <dgm:spPr/>
    </dgm:pt>
    <dgm:pt modelId="{A3D8E0ED-0B8F-4C4F-A64E-390138F6B9AC}" type="pres">
      <dgm:prSet presAssocID="{61AFC026-FB3D-4AC1-80CD-607C92E52374}" presName="linNode" presStyleCnt="0"/>
      <dgm:spPr/>
    </dgm:pt>
    <dgm:pt modelId="{BD5CB9B6-26A2-44E1-9323-5C1219090981}" type="pres">
      <dgm:prSet presAssocID="{61AFC026-FB3D-4AC1-80CD-607C92E5237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CFC37-F3D0-44C4-81AB-C7FD1173103C}" type="pres">
      <dgm:prSet presAssocID="{61AFC026-FB3D-4AC1-80CD-607C92E5237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DC6D1-3549-4583-9519-5F44CE44B2A9}" type="pres">
      <dgm:prSet presAssocID="{586FAAB8-1923-4CD6-9943-5E4DE964F19C}" presName="sp" presStyleCnt="0"/>
      <dgm:spPr/>
    </dgm:pt>
    <dgm:pt modelId="{4BCCD89A-A38B-4268-A6E4-135A8C356ADD}" type="pres">
      <dgm:prSet presAssocID="{C11FB6A8-F8C6-4871-AF8B-9F50C26DE13B}" presName="linNode" presStyleCnt="0"/>
      <dgm:spPr/>
    </dgm:pt>
    <dgm:pt modelId="{60770F3C-095B-4CF6-A7FF-38F27ABC7B02}" type="pres">
      <dgm:prSet presAssocID="{C11FB6A8-F8C6-4871-AF8B-9F50C26DE13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6C4E8-8289-49CA-8DEC-B958C78BBB7D}" type="pres">
      <dgm:prSet presAssocID="{C11FB6A8-F8C6-4871-AF8B-9F50C26DE13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90B500-1E1F-4064-8281-27838B0D9FA3}" srcId="{4B698B9A-6CC4-41DE-8385-2419053470E4}" destId="{C11FB6A8-F8C6-4871-AF8B-9F50C26DE13B}" srcOrd="2" destOrd="0" parTransId="{0393E0A8-EC8F-4F9F-8C8D-916E94661F1F}" sibTransId="{4396ECF7-7535-47F8-BA7B-8CB5B9B7EAB0}"/>
    <dgm:cxn modelId="{4F91E02E-DDBF-4B50-85A1-6DEF7F457307}" srcId="{4B698B9A-6CC4-41DE-8385-2419053470E4}" destId="{61AFC026-FB3D-4AC1-80CD-607C92E52374}" srcOrd="1" destOrd="0" parTransId="{2EBA8591-6CB5-49E0-A884-66C2EC031ABB}" sibTransId="{586FAAB8-1923-4CD6-9943-5E4DE964F19C}"/>
    <dgm:cxn modelId="{C44D388A-4D04-4F6F-BC44-72576CF6FC68}" type="presOf" srcId="{4DBB6DBE-11DE-45CE-B805-5E579FE8C168}" destId="{9BEDD646-5D14-4041-8C28-A63A7AE84554}" srcOrd="0" destOrd="0" presId="urn:microsoft.com/office/officeart/2005/8/layout/vList5"/>
    <dgm:cxn modelId="{5A15ADC5-9A14-4E6D-BEBC-A9E65EAAEC1D}" srcId="{C11FB6A8-F8C6-4871-AF8B-9F50C26DE13B}" destId="{FE874BEA-BCE0-4A2A-85D1-66B8A07052EC}" srcOrd="1" destOrd="0" parTransId="{E8535519-B486-4423-BBC7-6248F0BB45E2}" sibTransId="{8A4F2AB8-5FB5-4D1C-8111-7E12B05BB7BE}"/>
    <dgm:cxn modelId="{AB9893D0-5495-454F-B4A7-63231D5258D1}" type="presOf" srcId="{61AFC026-FB3D-4AC1-80CD-607C92E52374}" destId="{BD5CB9B6-26A2-44E1-9323-5C1219090981}" srcOrd="0" destOrd="0" presId="urn:microsoft.com/office/officeart/2005/8/layout/vList5"/>
    <dgm:cxn modelId="{ED15C5C2-04A6-4875-9987-E3878EF83F78}" srcId="{EE96A7AB-F720-4489-894F-54556066C80A}" destId="{FC804EA5-1C21-4349-9070-88781C400FDA}" srcOrd="2" destOrd="0" parTransId="{0FDEC922-8ED1-4DB1-BBA7-B0E83358F110}" sibTransId="{98CACFE3-7A26-4614-90DD-D90782E96491}"/>
    <dgm:cxn modelId="{E6B4FB90-25BD-4918-9920-477BC222CA96}" type="presOf" srcId="{EE96A7AB-F720-4489-894F-54556066C80A}" destId="{346460AA-099C-4E44-BF09-F58B58CC219C}" srcOrd="0" destOrd="0" presId="urn:microsoft.com/office/officeart/2005/8/layout/vList5"/>
    <dgm:cxn modelId="{59FB17CD-EC25-4F95-9B41-F9A12D1514D9}" type="presOf" srcId="{4B698B9A-6CC4-41DE-8385-2419053470E4}" destId="{46F6CAF6-A503-4892-8A4A-4E3E7723DB7F}" srcOrd="0" destOrd="0" presId="urn:microsoft.com/office/officeart/2005/8/layout/vList5"/>
    <dgm:cxn modelId="{4BEA5F10-CDE2-40EF-A8E0-8FE0B601F69D}" srcId="{EE96A7AB-F720-4489-894F-54556066C80A}" destId="{9E19B227-E4FD-4FD8-9CD0-670C7895B722}" srcOrd="1" destOrd="0" parTransId="{D1398393-2220-455B-9262-0379FB99E646}" sibTransId="{98070CB4-5A16-4DD2-8495-BFF159B43233}"/>
    <dgm:cxn modelId="{7BC6A6AF-AC0D-46E4-9663-AB3007995230}" type="presOf" srcId="{3F60344B-6F5C-48AD-B6C8-D57A14642518}" destId="{318CFC37-F3D0-44C4-81AB-C7FD1173103C}" srcOrd="0" destOrd="0" presId="urn:microsoft.com/office/officeart/2005/8/layout/vList5"/>
    <dgm:cxn modelId="{1615CF8C-CB86-43C6-8C83-C438A9ACEA4C}" srcId="{4B698B9A-6CC4-41DE-8385-2419053470E4}" destId="{EE96A7AB-F720-4489-894F-54556066C80A}" srcOrd="0" destOrd="0" parTransId="{5903DD05-0177-4C8B-B8E7-C9B821A0F378}" sibTransId="{6D94329B-FBE3-46F4-99C9-75C458902EB4}"/>
    <dgm:cxn modelId="{6814E4C4-3D66-42F6-B97B-775894C1ED7F}" srcId="{EE96A7AB-F720-4489-894F-54556066C80A}" destId="{4DBB6DBE-11DE-45CE-B805-5E579FE8C168}" srcOrd="0" destOrd="0" parTransId="{9778B5FD-14AB-48D1-9EEA-9319FEA0D81E}" sibTransId="{0FAEB60C-DC07-46A5-9C77-CAD79B8ED601}"/>
    <dgm:cxn modelId="{A7C0969A-AE0E-44D4-99A6-3FA90228E337}" srcId="{C11FB6A8-F8C6-4871-AF8B-9F50C26DE13B}" destId="{A203860B-FC2B-4065-A986-69BE40CB1EEF}" srcOrd="0" destOrd="0" parTransId="{9214D856-63A8-464B-BFC8-DB9547F90443}" sibTransId="{41E5D8B2-C6A9-4B52-99B0-1773219D327C}"/>
    <dgm:cxn modelId="{67B00B97-8343-4DDB-8D3D-4213CF61C3FA}" type="presOf" srcId="{A203860B-FC2B-4065-A986-69BE40CB1EEF}" destId="{C0D6C4E8-8289-49CA-8DEC-B958C78BBB7D}" srcOrd="0" destOrd="0" presId="urn:microsoft.com/office/officeart/2005/8/layout/vList5"/>
    <dgm:cxn modelId="{97366303-3832-43E7-B88B-B0266B0BB615}" srcId="{61AFC026-FB3D-4AC1-80CD-607C92E52374}" destId="{3F60344B-6F5C-48AD-B6C8-D57A14642518}" srcOrd="0" destOrd="0" parTransId="{ACE1AC4E-3D9E-4EB4-9EBC-FCEB2869A824}" sibTransId="{7C92A932-2155-4DE6-9472-CA6913552EF0}"/>
    <dgm:cxn modelId="{B54EDDFA-D27B-4086-A0E7-54FEDCC5B24D}" type="presOf" srcId="{C11FB6A8-F8C6-4871-AF8B-9F50C26DE13B}" destId="{60770F3C-095B-4CF6-A7FF-38F27ABC7B02}" srcOrd="0" destOrd="0" presId="urn:microsoft.com/office/officeart/2005/8/layout/vList5"/>
    <dgm:cxn modelId="{B185031D-87C6-4483-8F78-C672F43C8F74}" type="presOf" srcId="{FE874BEA-BCE0-4A2A-85D1-66B8A07052EC}" destId="{C0D6C4E8-8289-49CA-8DEC-B958C78BBB7D}" srcOrd="0" destOrd="1" presId="urn:microsoft.com/office/officeart/2005/8/layout/vList5"/>
    <dgm:cxn modelId="{251E2FEF-5000-41BA-AEEF-6EC31714B51B}" type="presOf" srcId="{9E19B227-E4FD-4FD8-9CD0-670C7895B722}" destId="{9BEDD646-5D14-4041-8C28-A63A7AE84554}" srcOrd="0" destOrd="1" presId="urn:microsoft.com/office/officeart/2005/8/layout/vList5"/>
    <dgm:cxn modelId="{2B3820EC-58C9-4014-BD66-D5D8791D2E71}" type="presOf" srcId="{FC804EA5-1C21-4349-9070-88781C400FDA}" destId="{9BEDD646-5D14-4041-8C28-A63A7AE84554}" srcOrd="0" destOrd="2" presId="urn:microsoft.com/office/officeart/2005/8/layout/vList5"/>
    <dgm:cxn modelId="{0730F130-2EA6-49EE-AA8C-1FA9B9FF8822}" type="presParOf" srcId="{46F6CAF6-A503-4892-8A4A-4E3E7723DB7F}" destId="{5459FAEB-37FE-4D9A-9E1D-1B735B4452CE}" srcOrd="0" destOrd="0" presId="urn:microsoft.com/office/officeart/2005/8/layout/vList5"/>
    <dgm:cxn modelId="{BFD38B28-8AB8-4774-8BA4-09E150D3AD2B}" type="presParOf" srcId="{5459FAEB-37FE-4D9A-9E1D-1B735B4452CE}" destId="{346460AA-099C-4E44-BF09-F58B58CC219C}" srcOrd="0" destOrd="0" presId="urn:microsoft.com/office/officeart/2005/8/layout/vList5"/>
    <dgm:cxn modelId="{019FD009-EA00-4D33-94FA-76BAB8BCEDF7}" type="presParOf" srcId="{5459FAEB-37FE-4D9A-9E1D-1B735B4452CE}" destId="{9BEDD646-5D14-4041-8C28-A63A7AE84554}" srcOrd="1" destOrd="0" presId="urn:microsoft.com/office/officeart/2005/8/layout/vList5"/>
    <dgm:cxn modelId="{D048B8C8-16C8-488D-9B92-5DAB545C5A0E}" type="presParOf" srcId="{46F6CAF6-A503-4892-8A4A-4E3E7723DB7F}" destId="{CFA67B58-2E75-4E7B-8F22-F4CA85712B09}" srcOrd="1" destOrd="0" presId="urn:microsoft.com/office/officeart/2005/8/layout/vList5"/>
    <dgm:cxn modelId="{5C95C4EA-E12B-4FF0-ABEE-758E03CFEECC}" type="presParOf" srcId="{46F6CAF6-A503-4892-8A4A-4E3E7723DB7F}" destId="{A3D8E0ED-0B8F-4C4F-A64E-390138F6B9AC}" srcOrd="2" destOrd="0" presId="urn:microsoft.com/office/officeart/2005/8/layout/vList5"/>
    <dgm:cxn modelId="{41117690-4A98-46CE-821F-871C27ABE37C}" type="presParOf" srcId="{A3D8E0ED-0B8F-4C4F-A64E-390138F6B9AC}" destId="{BD5CB9B6-26A2-44E1-9323-5C1219090981}" srcOrd="0" destOrd="0" presId="urn:microsoft.com/office/officeart/2005/8/layout/vList5"/>
    <dgm:cxn modelId="{86499E77-E321-41D9-A1FF-0EBBAE30F66F}" type="presParOf" srcId="{A3D8E0ED-0B8F-4C4F-A64E-390138F6B9AC}" destId="{318CFC37-F3D0-44C4-81AB-C7FD1173103C}" srcOrd="1" destOrd="0" presId="urn:microsoft.com/office/officeart/2005/8/layout/vList5"/>
    <dgm:cxn modelId="{B65467F1-8CE3-4AED-B8C8-E5FA6A291E21}" type="presParOf" srcId="{46F6CAF6-A503-4892-8A4A-4E3E7723DB7F}" destId="{232DC6D1-3549-4583-9519-5F44CE44B2A9}" srcOrd="3" destOrd="0" presId="urn:microsoft.com/office/officeart/2005/8/layout/vList5"/>
    <dgm:cxn modelId="{7352E4F8-8C42-440A-8BCE-C7B180018F06}" type="presParOf" srcId="{46F6CAF6-A503-4892-8A4A-4E3E7723DB7F}" destId="{4BCCD89A-A38B-4268-A6E4-135A8C356ADD}" srcOrd="4" destOrd="0" presId="urn:microsoft.com/office/officeart/2005/8/layout/vList5"/>
    <dgm:cxn modelId="{A87CB72B-D729-4246-9424-1237586DA8A7}" type="presParOf" srcId="{4BCCD89A-A38B-4268-A6E4-135A8C356ADD}" destId="{60770F3C-095B-4CF6-A7FF-38F27ABC7B02}" srcOrd="0" destOrd="0" presId="urn:microsoft.com/office/officeart/2005/8/layout/vList5"/>
    <dgm:cxn modelId="{40428C3E-1E98-4D65-BC8B-0A2B21235AEB}" type="presParOf" srcId="{4BCCD89A-A38B-4268-A6E4-135A8C356ADD}" destId="{C0D6C4E8-8289-49CA-8DEC-B958C78BBB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8137AB-D1C0-4DFD-AE3F-D10FD68D4B80}">
      <dsp:nvSpPr>
        <dsp:cNvPr id="0" name=""/>
        <dsp:cNvSpPr/>
      </dsp:nvSpPr>
      <dsp:spPr>
        <a:xfrm rot="5400000">
          <a:off x="-233567" y="235623"/>
          <a:ext cx="1557117" cy="10899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*</a:t>
          </a:r>
          <a:endParaRPr lang="ru-RU" sz="3000" kern="1200" dirty="0"/>
        </a:p>
      </dsp:txBody>
      <dsp:txXfrm rot="5400000">
        <a:off x="-233567" y="235623"/>
        <a:ext cx="1557117" cy="1089982"/>
      </dsp:txXfrm>
    </dsp:sp>
    <dsp:sp modelId="{270D4037-2A7C-4B4E-A5AB-0F1D7621FD80}">
      <dsp:nvSpPr>
        <dsp:cNvPr id="0" name=""/>
        <dsp:cNvSpPr/>
      </dsp:nvSpPr>
      <dsp:spPr>
        <a:xfrm rot="5400000">
          <a:off x="4153727" y="-3061689"/>
          <a:ext cx="1012126" cy="7139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Синтез методов целевого ориентирования агломерационного развития</a:t>
          </a:r>
          <a:endParaRPr lang="ru-RU" sz="2100" b="1" kern="1200" dirty="0"/>
        </a:p>
      </dsp:txBody>
      <dsp:txXfrm rot="5400000">
        <a:off x="4153727" y="-3061689"/>
        <a:ext cx="1012126" cy="7139617"/>
      </dsp:txXfrm>
    </dsp:sp>
    <dsp:sp modelId="{CBF9F5DD-36C7-48E4-8B03-8524FDF6F71B}">
      <dsp:nvSpPr>
        <dsp:cNvPr id="0" name=""/>
        <dsp:cNvSpPr/>
      </dsp:nvSpPr>
      <dsp:spPr>
        <a:xfrm rot="5400000">
          <a:off x="-233567" y="1598138"/>
          <a:ext cx="1557117" cy="10899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*</a:t>
          </a:r>
          <a:endParaRPr lang="ru-RU" sz="3000" kern="1200" dirty="0"/>
        </a:p>
      </dsp:txBody>
      <dsp:txXfrm rot="5400000">
        <a:off x="-233567" y="1598138"/>
        <a:ext cx="1557117" cy="1089982"/>
      </dsp:txXfrm>
    </dsp:sp>
    <dsp:sp modelId="{F3F939AD-7596-402D-BC52-82F25C4DBE4A}">
      <dsp:nvSpPr>
        <dsp:cNvPr id="0" name=""/>
        <dsp:cNvSpPr/>
      </dsp:nvSpPr>
      <dsp:spPr>
        <a:xfrm rot="5400000">
          <a:off x="4153727" y="-1699174"/>
          <a:ext cx="1012126" cy="7139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Многоуровневый подход к решению проблемы координации </a:t>
          </a:r>
          <a:endParaRPr lang="ru-RU" sz="2100" b="1" kern="1200" dirty="0"/>
        </a:p>
      </dsp:txBody>
      <dsp:txXfrm rot="5400000">
        <a:off x="4153727" y="-1699174"/>
        <a:ext cx="1012126" cy="7139617"/>
      </dsp:txXfrm>
    </dsp:sp>
    <dsp:sp modelId="{28223006-AB85-4A6F-B428-71B147189F87}">
      <dsp:nvSpPr>
        <dsp:cNvPr id="0" name=""/>
        <dsp:cNvSpPr/>
      </dsp:nvSpPr>
      <dsp:spPr>
        <a:xfrm rot="5400000">
          <a:off x="-233567" y="2960653"/>
          <a:ext cx="1557117" cy="10899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*</a:t>
          </a:r>
          <a:endParaRPr lang="ru-RU" sz="3000" kern="1200" dirty="0"/>
        </a:p>
      </dsp:txBody>
      <dsp:txXfrm rot="5400000">
        <a:off x="-233567" y="2960653"/>
        <a:ext cx="1557117" cy="1089982"/>
      </dsp:txXfrm>
    </dsp:sp>
    <dsp:sp modelId="{12B67817-7A1B-4122-BD01-B9A38B679EC9}">
      <dsp:nvSpPr>
        <dsp:cNvPr id="0" name=""/>
        <dsp:cNvSpPr/>
      </dsp:nvSpPr>
      <dsp:spPr>
        <a:xfrm rot="5400000">
          <a:off x="4153727" y="-336659"/>
          <a:ext cx="1012126" cy="7139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Согласование спектра логистических услуг в экономической, социальной и институциональной сферах</a:t>
          </a:r>
          <a:endParaRPr lang="ru-RU" sz="2100" b="1" kern="1200" dirty="0"/>
        </a:p>
      </dsp:txBody>
      <dsp:txXfrm rot="5400000">
        <a:off x="4153727" y="-336659"/>
        <a:ext cx="1012126" cy="71396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6BAE2-967B-4916-A850-4CB82EE06B58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1C90A-D1B6-4F5F-A51A-A8705F551C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B5F3C9-7E76-47A9-8504-9AF73E1D45C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928688"/>
            <a:ext cx="7772400" cy="2857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 smtClean="0">
                <a:solidFill>
                  <a:srgbClr val="002060"/>
                </a:solidFill>
              </a:rPr>
              <a:t/>
            </a:r>
            <a:br>
              <a:rPr lang="en-US" b="1" cap="all" dirty="0" smtClean="0">
                <a:solidFill>
                  <a:srgbClr val="002060"/>
                </a:solidFill>
              </a:rPr>
            </a:br>
            <a:r>
              <a:rPr lang="en-US" b="1" cap="all" dirty="0" smtClean="0">
                <a:solidFill>
                  <a:srgbClr val="002060"/>
                </a:solidFill>
              </a:rPr>
              <a:t/>
            </a:r>
            <a:br>
              <a:rPr lang="en-US" b="1" cap="all" dirty="0" smtClean="0">
                <a:solidFill>
                  <a:srgbClr val="002060"/>
                </a:solidFill>
              </a:rPr>
            </a:br>
            <a:r>
              <a:rPr lang="ru-RU" b="1" cap="all" dirty="0" smtClean="0">
                <a:solidFill>
                  <a:srgbClr val="002060"/>
                </a:solidFill>
              </a:rPr>
              <a:t>Факторы </a:t>
            </a:r>
            <a:r>
              <a:rPr lang="ru-RU" b="1" cap="all" dirty="0" smtClean="0">
                <a:solidFill>
                  <a:srgbClr val="002060"/>
                </a:solidFill>
              </a:rPr>
              <a:t>влияния на развитие логистической инфраструктуры в регионе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2051" name="Подзаголовок 2"/>
          <p:cNvSpPr txBox="1">
            <a:spLocks/>
          </p:cNvSpPr>
          <p:nvPr/>
        </p:nvSpPr>
        <p:spPr bwMode="auto">
          <a:xfrm>
            <a:off x="2000250" y="5357813"/>
            <a:ext cx="53578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Выполнил: </a:t>
            </a:r>
          </a:p>
          <a:p>
            <a:pPr algn="ctr">
              <a:buFont typeface="Arial" charset="0"/>
              <a:buNone/>
            </a:pP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Швалов Павел Григорьевич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buFont typeface="Arial" charset="0"/>
              <a:buNone/>
            </a:pPr>
            <a:r>
              <a:rPr lang="ru-RU" smtClean="0">
                <a:latin typeface="Calibri" pitchFamily="34" charset="0"/>
              </a:rPr>
              <a:t>Кафедра логистики, </a:t>
            </a:r>
            <a:r>
              <a:rPr lang="ru-RU" dirty="0" smtClean="0">
                <a:latin typeface="Calibri" pitchFamily="34" charset="0"/>
              </a:rPr>
              <a:t>Красноярский ГАУ</a:t>
            </a:r>
            <a:endParaRPr lang="en-US" dirty="0">
              <a:latin typeface="Calibri" pitchFamily="34" charset="0"/>
            </a:endParaRPr>
          </a:p>
          <a:p>
            <a:pPr algn="ctr">
              <a:buFont typeface="Arial" charset="0"/>
              <a:buNone/>
            </a:pP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3"/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15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57150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46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2800">
                  <a:solidFill>
                    <a:srgbClr val="002060"/>
                  </a:solidFill>
                </a:rPr>
                <a:t>Практическое мероприятие </a:t>
              </a:r>
              <a:r>
                <a:rPr lang="en-US" sz="2800">
                  <a:solidFill>
                    <a:srgbClr val="002060"/>
                  </a:solidFill>
                </a:rPr>
                <a:t>2,3</a:t>
              </a:r>
              <a:r>
                <a:rPr lang="ru-RU" sz="2800">
                  <a:solidFill>
                    <a:srgbClr val="002060"/>
                  </a:solidFill>
                </a:rPr>
                <a:t> – драйверы 5</a:t>
              </a:r>
              <a:r>
                <a:rPr lang="en-US" sz="2800">
                  <a:solidFill>
                    <a:srgbClr val="002060"/>
                  </a:solidFill>
                </a:rPr>
                <a:t>-7</a:t>
              </a:r>
              <a:endParaRPr lang="ru-RU" sz="2800">
                <a:solidFill>
                  <a:srgbClr val="002060"/>
                </a:solidFill>
              </a:endParaRPr>
            </a:p>
          </p:txBody>
        </p:sp>
      </p:grpSp>
      <p:sp>
        <p:nvSpPr>
          <p:cNvPr id="16387" name="Rectangle 7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88" name="Rectangle 90"/>
          <p:cNvSpPr>
            <a:spLocks noChangeArrowheads="1"/>
          </p:cNvSpPr>
          <p:nvPr/>
        </p:nvSpPr>
        <p:spPr bwMode="auto">
          <a:xfrm>
            <a:off x="0" y="536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389" name="TextBox 80"/>
          <p:cNvSpPr txBox="1">
            <a:spLocks noChangeArrowheads="1"/>
          </p:cNvSpPr>
          <p:nvPr/>
        </p:nvSpPr>
        <p:spPr bwMode="auto">
          <a:xfrm>
            <a:off x="571500" y="3571875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М54</a:t>
            </a:r>
          </a:p>
        </p:txBody>
      </p:sp>
      <p:grpSp>
        <p:nvGrpSpPr>
          <p:cNvPr id="6" name="Группа 84"/>
          <p:cNvGrpSpPr>
            <a:grpSpLocks/>
          </p:cNvGrpSpPr>
          <p:nvPr/>
        </p:nvGrpSpPr>
        <p:grpSpPr bwMode="auto">
          <a:xfrm>
            <a:off x="142875" y="484188"/>
            <a:ext cx="8286750" cy="6373812"/>
            <a:chOff x="142875" y="88900"/>
            <a:chExt cx="8286750" cy="6373813"/>
          </a:xfrm>
        </p:grpSpPr>
        <p:grpSp>
          <p:nvGrpSpPr>
            <p:cNvPr id="7" name="Group 5"/>
            <p:cNvGrpSpPr>
              <a:grpSpLocks noChangeAspect="1"/>
            </p:cNvGrpSpPr>
            <p:nvPr/>
          </p:nvGrpSpPr>
          <p:grpSpPr bwMode="auto">
            <a:xfrm>
              <a:off x="714375" y="88900"/>
              <a:ext cx="7715250" cy="6373813"/>
              <a:chOff x="2365" y="8266"/>
              <a:chExt cx="7205" cy="5952"/>
            </a:xfrm>
          </p:grpSpPr>
          <p:sp>
            <p:nvSpPr>
              <p:cNvPr id="16400" name="AutoShape 73"/>
              <p:cNvSpPr>
                <a:spLocks noChangeAspect="1" noChangeArrowheads="1" noTextEdit="1"/>
              </p:cNvSpPr>
              <p:nvPr/>
            </p:nvSpPr>
            <p:spPr bwMode="auto">
              <a:xfrm>
                <a:off x="2365" y="8266"/>
                <a:ext cx="7205" cy="5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16401" name="AutoShape 72"/>
              <p:cNvCxnSpPr>
                <a:cxnSpLocks noChangeShapeType="1"/>
              </p:cNvCxnSpPr>
              <p:nvPr/>
            </p:nvCxnSpPr>
            <p:spPr bwMode="auto">
              <a:xfrm flipH="1">
                <a:off x="8469" y="8266"/>
                <a:ext cx="532" cy="537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</p:cxnSp>
          <p:grpSp>
            <p:nvGrpSpPr>
              <p:cNvPr id="8" name="Group 67"/>
              <p:cNvGrpSpPr>
                <a:grpSpLocks/>
              </p:cNvGrpSpPr>
              <p:nvPr/>
            </p:nvGrpSpPr>
            <p:grpSpPr bwMode="auto">
              <a:xfrm>
                <a:off x="2365" y="8425"/>
                <a:ext cx="5566" cy="4268"/>
                <a:chOff x="2365" y="8425"/>
                <a:chExt cx="5566" cy="4268"/>
              </a:xfrm>
            </p:grpSpPr>
            <p:cxnSp>
              <p:nvCxnSpPr>
                <p:cNvPr id="16464" name="AutoShape 7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365" y="9521"/>
                  <a:ext cx="3029" cy="1948"/>
                </a:xfrm>
                <a:prstGeom prst="straightConnector1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triangle" w="med" len="med"/>
                  <a:tailEnd/>
                </a:ln>
              </p:spPr>
            </p:cxnSp>
            <p:cxnSp>
              <p:nvCxnSpPr>
                <p:cNvPr id="16465" name="AutoShape 70"/>
                <p:cNvCxnSpPr>
                  <a:cxnSpLocks noChangeShapeType="1"/>
                </p:cNvCxnSpPr>
                <p:nvPr/>
              </p:nvCxnSpPr>
              <p:spPr bwMode="auto">
                <a:xfrm>
                  <a:off x="5394" y="9521"/>
                  <a:ext cx="1945" cy="829"/>
                </a:xfrm>
                <a:prstGeom prst="straightConnector1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66" name="AutoShape 69"/>
                <p:cNvCxnSpPr>
                  <a:cxnSpLocks noChangeShapeType="1"/>
                </p:cNvCxnSpPr>
                <p:nvPr/>
              </p:nvCxnSpPr>
              <p:spPr bwMode="auto">
                <a:xfrm>
                  <a:off x="7339" y="10350"/>
                  <a:ext cx="592" cy="2343"/>
                </a:xfrm>
                <a:prstGeom prst="straightConnector1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6467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2414" y="8425"/>
                  <a:ext cx="2980" cy="1096"/>
                </a:xfrm>
                <a:prstGeom prst="straightConnector1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 type="triangle" w="med" len="med"/>
                  <a:tailEnd/>
                </a:ln>
              </p:spPr>
            </p:cxnSp>
          </p:grpSp>
          <p:grpSp>
            <p:nvGrpSpPr>
              <p:cNvPr id="9" name="Group 63"/>
              <p:cNvGrpSpPr>
                <a:grpSpLocks/>
              </p:cNvGrpSpPr>
              <p:nvPr/>
            </p:nvGrpSpPr>
            <p:grpSpPr bwMode="auto">
              <a:xfrm>
                <a:off x="2414" y="8266"/>
                <a:ext cx="6877" cy="4011"/>
                <a:chOff x="2414" y="8266"/>
                <a:chExt cx="6877" cy="4011"/>
              </a:xfrm>
            </p:grpSpPr>
            <p:sp>
              <p:nvSpPr>
                <p:cNvPr id="16461" name="Freeform 66"/>
                <p:cNvSpPr>
                  <a:spLocks/>
                </p:cNvSpPr>
                <p:nvPr/>
              </p:nvSpPr>
              <p:spPr bwMode="auto">
                <a:xfrm>
                  <a:off x="2526" y="8266"/>
                  <a:ext cx="6475" cy="3602"/>
                </a:xfrm>
                <a:custGeom>
                  <a:avLst/>
                  <a:gdLst>
                    <a:gd name="T0" fmla="*/ 0 w 8293"/>
                    <a:gd name="T1" fmla="*/ 447 h 4437"/>
                    <a:gd name="T2" fmla="*/ 178 w 8293"/>
                    <a:gd name="T3" fmla="*/ 110 h 4437"/>
                    <a:gd name="T4" fmla="*/ 378 w 8293"/>
                    <a:gd name="T5" fmla="*/ 192 h 4437"/>
                    <a:gd name="T6" fmla="*/ 499 w 8293"/>
                    <a:gd name="T7" fmla="*/ 177 h 4437"/>
                    <a:gd name="T8" fmla="*/ 545 w 8293"/>
                    <a:gd name="T9" fmla="*/ 0 h 44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293"/>
                    <a:gd name="T16" fmla="*/ 0 h 4437"/>
                    <a:gd name="T17" fmla="*/ 8293 w 8293"/>
                    <a:gd name="T18" fmla="*/ 4437 h 44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293" h="4437">
                      <a:moveTo>
                        <a:pt x="0" y="4437"/>
                      </a:moveTo>
                      <a:cubicBezTo>
                        <a:pt x="877" y="2977"/>
                        <a:pt x="1754" y="1517"/>
                        <a:pt x="2711" y="1095"/>
                      </a:cubicBezTo>
                      <a:cubicBezTo>
                        <a:pt x="3668" y="673"/>
                        <a:pt x="4929" y="1797"/>
                        <a:pt x="5743" y="1906"/>
                      </a:cubicBezTo>
                      <a:cubicBezTo>
                        <a:pt x="6557" y="2015"/>
                        <a:pt x="7171" y="2067"/>
                        <a:pt x="7596" y="1749"/>
                      </a:cubicBezTo>
                      <a:cubicBezTo>
                        <a:pt x="8021" y="1431"/>
                        <a:pt x="8187" y="340"/>
                        <a:pt x="8293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62" name="Freeform 65"/>
                <p:cNvSpPr>
                  <a:spLocks/>
                </p:cNvSpPr>
                <p:nvPr/>
              </p:nvSpPr>
              <p:spPr bwMode="auto">
                <a:xfrm>
                  <a:off x="2998" y="8489"/>
                  <a:ext cx="6293" cy="3407"/>
                </a:xfrm>
                <a:custGeom>
                  <a:avLst/>
                  <a:gdLst>
                    <a:gd name="T0" fmla="*/ 0 w 8176"/>
                    <a:gd name="T1" fmla="*/ 249 h 4426"/>
                    <a:gd name="T2" fmla="*/ 91 w 8176"/>
                    <a:gd name="T3" fmla="*/ 106 h 4426"/>
                    <a:gd name="T4" fmla="*/ 148 w 8176"/>
                    <a:gd name="T5" fmla="*/ 69 h 4426"/>
                    <a:gd name="T6" fmla="*/ 282 w 8176"/>
                    <a:gd name="T7" fmla="*/ 115 h 4426"/>
                    <a:gd name="T8" fmla="*/ 380 w 8176"/>
                    <a:gd name="T9" fmla="*/ 120 h 4426"/>
                    <a:gd name="T10" fmla="*/ 433 w 8176"/>
                    <a:gd name="T11" fmla="*/ 82 h 4426"/>
                    <a:gd name="T12" fmla="*/ 460 w 8176"/>
                    <a:gd name="T13" fmla="*/ 0 h 4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76"/>
                    <a:gd name="T22" fmla="*/ 0 h 4426"/>
                    <a:gd name="T23" fmla="*/ 8176 w 8176"/>
                    <a:gd name="T24" fmla="*/ 4426 h 44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76" h="4426">
                      <a:moveTo>
                        <a:pt x="0" y="4426"/>
                      </a:moveTo>
                      <a:cubicBezTo>
                        <a:pt x="592" y="3426"/>
                        <a:pt x="1184" y="2427"/>
                        <a:pt x="1620" y="1891"/>
                      </a:cubicBezTo>
                      <a:cubicBezTo>
                        <a:pt x="2056" y="1355"/>
                        <a:pt x="2051" y="1180"/>
                        <a:pt x="2619" y="1208"/>
                      </a:cubicBezTo>
                      <a:cubicBezTo>
                        <a:pt x="3187" y="1236"/>
                        <a:pt x="4335" y="1902"/>
                        <a:pt x="5028" y="2057"/>
                      </a:cubicBezTo>
                      <a:cubicBezTo>
                        <a:pt x="5721" y="2212"/>
                        <a:pt x="6331" y="2237"/>
                        <a:pt x="6779" y="2138"/>
                      </a:cubicBezTo>
                      <a:cubicBezTo>
                        <a:pt x="7227" y="2039"/>
                        <a:pt x="7483" y="1819"/>
                        <a:pt x="7716" y="1463"/>
                      </a:cubicBezTo>
                      <a:cubicBezTo>
                        <a:pt x="7949" y="1107"/>
                        <a:pt x="8080" y="258"/>
                        <a:pt x="8176" y="0"/>
                      </a:cubicBez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63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414" y="11868"/>
                  <a:ext cx="1325" cy="409"/>
                </a:xfrm>
                <a:prstGeom prst="rect">
                  <a:avLst/>
                </a:prstGeom>
                <a:solidFill>
                  <a:srgbClr val="FFFFFF"/>
                </a:solidFill>
                <a:ln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ru-RU" sz="1100">
                      <a:latin typeface="Calibri" pitchFamily="34" charset="0"/>
                      <a:cs typeface="Times New Roman" pitchFamily="18" charset="0"/>
                    </a:rPr>
                    <a:t>р. Енисей</a:t>
                  </a:r>
                  <a:endParaRPr lang="ru-RU"/>
                </a:p>
              </p:txBody>
            </p:sp>
          </p:grpSp>
          <p:grpSp>
            <p:nvGrpSpPr>
              <p:cNvPr id="10" name="Group 6"/>
              <p:cNvGrpSpPr>
                <a:grpSpLocks/>
              </p:cNvGrpSpPr>
              <p:nvPr/>
            </p:nvGrpSpPr>
            <p:grpSpPr bwMode="auto">
              <a:xfrm>
                <a:off x="2365" y="8360"/>
                <a:ext cx="7115" cy="5761"/>
                <a:chOff x="2365" y="8360"/>
                <a:chExt cx="7115" cy="5761"/>
              </a:xfrm>
            </p:grpSpPr>
            <p:cxnSp>
              <p:nvCxnSpPr>
                <p:cNvPr id="16405" name="AutoShape 62"/>
                <p:cNvCxnSpPr>
                  <a:cxnSpLocks noChangeShapeType="1"/>
                </p:cNvCxnSpPr>
                <p:nvPr/>
              </p:nvCxnSpPr>
              <p:spPr bwMode="auto">
                <a:xfrm>
                  <a:off x="3336" y="8360"/>
                  <a:ext cx="5133" cy="1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06" name="AutoShape 6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399" y="9201"/>
                  <a:ext cx="3060" cy="239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07" name="AutoShape 60"/>
                <p:cNvCxnSpPr>
                  <a:cxnSpLocks noChangeShapeType="1"/>
                </p:cNvCxnSpPr>
                <p:nvPr/>
              </p:nvCxnSpPr>
              <p:spPr bwMode="auto">
                <a:xfrm>
                  <a:off x="7339" y="10350"/>
                  <a:ext cx="2036" cy="801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16408" name="AutoShape 59"/>
                <p:cNvCxnSpPr>
                  <a:cxnSpLocks noChangeShapeType="1"/>
                </p:cNvCxnSpPr>
                <p:nvPr/>
              </p:nvCxnSpPr>
              <p:spPr bwMode="auto">
                <a:xfrm>
                  <a:off x="7339" y="10350"/>
                  <a:ext cx="2106" cy="489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prstDash val="dash"/>
                  <a:round/>
                  <a:headEnd/>
                  <a:tailEnd type="stealth" w="med" len="med"/>
                </a:ln>
              </p:spPr>
            </p:cxnSp>
            <p:cxnSp>
              <p:nvCxnSpPr>
                <p:cNvPr id="16409" name="AutoShape 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3669" y="9440"/>
                  <a:ext cx="1730" cy="1610"/>
                </a:xfrm>
                <a:prstGeom prst="straightConnector1">
                  <a:avLst/>
                </a:prstGeom>
                <a:noFill/>
                <a:ln w="25400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</p:cxnSp>
            <p:grpSp>
              <p:nvGrpSpPr>
                <p:cNvPr id="11" name="Group 53"/>
                <p:cNvGrpSpPr>
                  <a:grpSpLocks/>
                </p:cNvGrpSpPr>
                <p:nvPr/>
              </p:nvGrpSpPr>
              <p:grpSpPr bwMode="auto">
                <a:xfrm>
                  <a:off x="2365" y="8909"/>
                  <a:ext cx="5302" cy="3875"/>
                  <a:chOff x="2365" y="8909"/>
                  <a:chExt cx="5302" cy="3875"/>
                </a:xfrm>
              </p:grpSpPr>
              <p:cxnSp>
                <p:nvCxnSpPr>
                  <p:cNvPr id="16457" name="AutoShape 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39" y="10350"/>
                    <a:ext cx="328" cy="2434"/>
                  </a:xfrm>
                  <a:prstGeom prst="straightConnector1">
                    <a:avLst/>
                  </a:prstGeom>
                  <a:noFill/>
                  <a:ln w="50800">
                    <a:solidFill>
                      <a:srgbClr val="000000"/>
                    </a:solidFill>
                    <a:prstDash val="dash"/>
                    <a:round/>
                    <a:headEnd/>
                    <a:tailEnd type="stealth" w="med" len="med"/>
                  </a:ln>
                </p:spPr>
              </p:cxnSp>
              <p:cxnSp>
                <p:nvCxnSpPr>
                  <p:cNvPr id="16458" name="AutoShape 5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399" y="9440"/>
                    <a:ext cx="1940" cy="910"/>
                  </a:xfrm>
                  <a:prstGeom prst="straightConnector1">
                    <a:avLst/>
                  </a:prstGeom>
                  <a:noFill/>
                  <a:ln w="50800">
                    <a:solidFill>
                      <a:srgbClr val="FF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6459" name="AutoShape 5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49" y="9271"/>
                    <a:ext cx="2050" cy="169"/>
                  </a:xfrm>
                  <a:prstGeom prst="straightConnector1">
                    <a:avLst/>
                  </a:prstGeom>
                  <a:noFill/>
                  <a:ln w="508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6460" name="AutoShape 5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65" y="8909"/>
                    <a:ext cx="984" cy="362"/>
                  </a:xfrm>
                  <a:prstGeom prst="straightConnector1">
                    <a:avLst/>
                  </a:prstGeom>
                  <a:noFill/>
                  <a:ln w="50800">
                    <a:solidFill>
                      <a:srgbClr val="000000"/>
                    </a:solidFill>
                    <a:prstDash val="dash"/>
                    <a:round/>
                    <a:headEnd type="stealth" w="med" len="med"/>
                    <a:tailEnd/>
                  </a:ln>
                </p:spPr>
              </p:cxnSp>
            </p:grpSp>
            <p:sp>
              <p:nvSpPr>
                <p:cNvPr id="1641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960" y="13003"/>
                  <a:ext cx="2520" cy="32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ru-RU" sz="1600">
                      <a:latin typeface="Calibri" pitchFamily="34" charset="0"/>
                      <a:cs typeface="Times New Roman" pitchFamily="18" charset="0"/>
                    </a:rPr>
                    <a:t>- контейнерный терминал</a:t>
                  </a:r>
                  <a:endParaRPr lang="ru-RU" sz="3600"/>
                </a:p>
              </p:txBody>
            </p:sp>
            <p:grpSp>
              <p:nvGrpSpPr>
                <p:cNvPr id="12" name="Group 49"/>
                <p:cNvGrpSpPr>
                  <a:grpSpLocks/>
                </p:cNvGrpSpPr>
                <p:nvPr/>
              </p:nvGrpSpPr>
              <p:grpSpPr bwMode="auto">
                <a:xfrm>
                  <a:off x="8078" y="10015"/>
                  <a:ext cx="1213" cy="1276"/>
                  <a:chOff x="2567" y="8430"/>
                  <a:chExt cx="1211" cy="1276"/>
                </a:xfrm>
              </p:grpSpPr>
              <p:sp>
                <p:nvSpPr>
                  <p:cNvPr id="16455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2567" y="8430"/>
                    <a:ext cx="1211" cy="12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56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9" y="8803"/>
                    <a:ext cx="1051" cy="538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ru-RU" sz="1400" b="1">
                        <a:latin typeface="Calibri" pitchFamily="34" charset="0"/>
                        <a:cs typeface="Times New Roman" pitchFamily="18" charset="0"/>
                      </a:rPr>
                      <a:t>Сосново-борск</a:t>
                    </a:r>
                    <a:endParaRPr lang="ru-RU" sz="2400"/>
                  </a:p>
                </p:txBody>
              </p:sp>
            </p:grpSp>
            <p:grpSp>
              <p:nvGrpSpPr>
                <p:cNvPr id="13" name="Group 46"/>
                <p:cNvGrpSpPr>
                  <a:grpSpLocks/>
                </p:cNvGrpSpPr>
                <p:nvPr/>
              </p:nvGrpSpPr>
              <p:grpSpPr bwMode="auto">
                <a:xfrm>
                  <a:off x="6868" y="11151"/>
                  <a:ext cx="1210" cy="1274"/>
                  <a:chOff x="2567" y="8430"/>
                  <a:chExt cx="1211" cy="1276"/>
                </a:xfrm>
              </p:grpSpPr>
              <p:sp>
                <p:nvSpPr>
                  <p:cNvPr id="16453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2567" y="8430"/>
                    <a:ext cx="1211" cy="12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54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9" y="8803"/>
                    <a:ext cx="1051" cy="538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0" hangingPunct="0"/>
                    <a:r>
                      <a:rPr lang="ru-RU" sz="1400" b="1">
                        <a:latin typeface="Calibri" pitchFamily="34" charset="0"/>
                        <a:cs typeface="Times New Roman" pitchFamily="18" charset="0"/>
                      </a:rPr>
                      <a:t>Манский    р-н</a:t>
                    </a:r>
                    <a:endParaRPr lang="ru-RU" sz="2400"/>
                  </a:p>
                </p:txBody>
              </p:sp>
            </p:grpSp>
            <p:grpSp>
              <p:nvGrpSpPr>
                <p:cNvPr id="14" name="Group 41"/>
                <p:cNvGrpSpPr>
                  <a:grpSpLocks/>
                </p:cNvGrpSpPr>
                <p:nvPr/>
              </p:nvGrpSpPr>
              <p:grpSpPr bwMode="auto">
                <a:xfrm>
                  <a:off x="2731" y="8360"/>
                  <a:ext cx="1210" cy="1276"/>
                  <a:chOff x="2407" y="8360"/>
                  <a:chExt cx="1210" cy="1276"/>
                </a:xfrm>
              </p:grpSpPr>
              <p:grpSp>
                <p:nvGrpSpPr>
                  <p:cNvPr id="15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2407" y="8360"/>
                    <a:ext cx="1210" cy="1276"/>
                    <a:chOff x="2567" y="8430"/>
                    <a:chExt cx="1211" cy="1276"/>
                  </a:xfrm>
                </p:grpSpPr>
                <p:sp>
                  <p:nvSpPr>
                    <p:cNvPr id="16451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7" y="8430"/>
                      <a:ext cx="1211" cy="127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52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9" y="8803"/>
                      <a:ext cx="1050" cy="538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r>
                        <a:rPr lang="ru-RU" sz="1000" b="1">
                          <a:latin typeface="Calibri" pitchFamily="34" charset="0"/>
                          <a:cs typeface="Times New Roman" pitchFamily="18" charset="0"/>
                        </a:rPr>
                        <a:t>Емельяновский р-н</a:t>
                      </a:r>
                      <a:endParaRPr lang="ru-RU" sz="2000"/>
                    </a:p>
                  </p:txBody>
                </p:sp>
              </p:grpSp>
              <p:sp>
                <p:nvSpPr>
                  <p:cNvPr id="2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2818" y="8481"/>
                    <a:ext cx="314" cy="322"/>
                  </a:xfrm>
                  <a:prstGeom prst="star5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6" name="Group 36"/>
                <p:cNvGrpSpPr>
                  <a:grpSpLocks/>
                </p:cNvGrpSpPr>
                <p:nvPr/>
              </p:nvGrpSpPr>
              <p:grpSpPr bwMode="auto">
                <a:xfrm>
                  <a:off x="6721" y="9440"/>
                  <a:ext cx="1210" cy="1275"/>
                  <a:chOff x="6525" y="10826"/>
                  <a:chExt cx="1211" cy="1275"/>
                </a:xfrm>
              </p:grpSpPr>
              <p:grpSp>
                <p:nvGrpSpPr>
                  <p:cNvPr id="17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6525" y="10826"/>
                    <a:ext cx="1211" cy="1275"/>
                    <a:chOff x="2567" y="8430"/>
                    <a:chExt cx="1211" cy="1276"/>
                  </a:xfrm>
                </p:grpSpPr>
                <p:sp>
                  <p:nvSpPr>
                    <p:cNvPr id="16447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7" y="8430"/>
                      <a:ext cx="1211" cy="127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48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9" y="8803"/>
                      <a:ext cx="1051" cy="538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r>
                        <a:rPr lang="ru-RU" sz="1200" b="1">
                          <a:latin typeface="Calibri" pitchFamily="34" charset="0"/>
                          <a:cs typeface="Times New Roman" pitchFamily="18" charset="0"/>
                        </a:rPr>
                        <a:t>Березовский р-н</a:t>
                      </a:r>
                      <a:endParaRPr lang="ru-RU" sz="2800"/>
                    </a:p>
                  </p:txBody>
                </p:sp>
              </p:grpSp>
              <p:sp>
                <p:nvSpPr>
                  <p:cNvPr id="16446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6964" y="10947"/>
                    <a:ext cx="279" cy="252"/>
                  </a:xfrm>
                  <a:prstGeom prst="flowChartOr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6416" name="AutoShape 35"/>
                <p:cNvCxnSpPr>
                  <a:cxnSpLocks noChangeShapeType="1"/>
                </p:cNvCxnSpPr>
                <p:nvPr/>
              </p:nvCxnSpPr>
              <p:spPr bwMode="auto">
                <a:xfrm>
                  <a:off x="2416" y="13253"/>
                  <a:ext cx="1264" cy="2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17" name="AutoShape 34"/>
                <p:cNvCxnSpPr>
                  <a:cxnSpLocks noChangeShapeType="1"/>
                </p:cNvCxnSpPr>
                <p:nvPr/>
              </p:nvCxnSpPr>
              <p:spPr bwMode="auto">
                <a:xfrm>
                  <a:off x="2416" y="13864"/>
                  <a:ext cx="1264" cy="1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</p:cxnSp>
            <p:sp>
              <p:nvSpPr>
                <p:cNvPr id="1641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797" y="13100"/>
                  <a:ext cx="2477" cy="276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ru-RU" sz="1200">
                      <a:latin typeface="Calibri" pitchFamily="34" charset="0"/>
                      <a:cs typeface="Times New Roman" pitchFamily="18" charset="0"/>
                    </a:rPr>
                    <a:t>- прочие автодороги</a:t>
                  </a:r>
                  <a:endParaRPr lang="ru-RU" sz="2800"/>
                </a:p>
              </p:txBody>
            </p:sp>
            <p:sp>
              <p:nvSpPr>
                <p:cNvPr id="1641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797" y="13376"/>
                  <a:ext cx="2650" cy="271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ru-RU" sz="1400">
                      <a:latin typeface="Calibri" pitchFamily="34" charset="0"/>
                      <a:cs typeface="Times New Roman" pitchFamily="18" charset="0"/>
                    </a:rPr>
                    <a:t>- Транссибирская ж/д магистраль</a:t>
                  </a:r>
                  <a:endParaRPr lang="ru-RU" sz="3200"/>
                </a:p>
              </p:txBody>
            </p:sp>
            <p:sp>
              <p:nvSpPr>
                <p:cNvPr id="3" name="AutoShape 31"/>
                <p:cNvSpPr>
                  <a:spLocks noChangeArrowheads="1"/>
                </p:cNvSpPr>
                <p:nvPr/>
              </p:nvSpPr>
              <p:spPr bwMode="auto">
                <a:xfrm>
                  <a:off x="6476" y="13376"/>
                  <a:ext cx="366" cy="320"/>
                </a:xfrm>
                <a:prstGeom prst="star5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421" name="AutoShape 30"/>
                <p:cNvSpPr>
                  <a:spLocks noChangeArrowheads="1"/>
                </p:cNvSpPr>
                <p:nvPr/>
              </p:nvSpPr>
              <p:spPr bwMode="auto">
                <a:xfrm>
                  <a:off x="6501" y="13003"/>
                  <a:ext cx="279" cy="252"/>
                </a:xfrm>
                <a:prstGeom prst="flowChartOr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2" name="AutoShape 29"/>
                <p:cNvSpPr>
                  <a:spLocks noChangeArrowheads="1"/>
                </p:cNvSpPr>
                <p:nvPr/>
              </p:nvSpPr>
              <p:spPr bwMode="auto">
                <a:xfrm>
                  <a:off x="6476" y="13802"/>
                  <a:ext cx="341" cy="319"/>
                </a:xfrm>
                <a:prstGeom prst="diamond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058" y="13802"/>
                  <a:ext cx="2333" cy="319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ru-RU" sz="1400">
                      <a:latin typeface="Calibri" pitchFamily="34" charset="0"/>
                      <a:cs typeface="Times New Roman" pitchFamily="18" charset="0"/>
                    </a:rPr>
                    <a:t>- речной порт</a:t>
                  </a:r>
                  <a:endParaRPr lang="ru-RU" sz="3200"/>
                </a:p>
              </p:txBody>
            </p:sp>
            <p:grpSp>
              <p:nvGrpSpPr>
                <p:cNvPr id="18" name="Group 22"/>
                <p:cNvGrpSpPr>
                  <a:grpSpLocks/>
                </p:cNvGrpSpPr>
                <p:nvPr/>
              </p:nvGrpSpPr>
              <p:grpSpPr bwMode="auto">
                <a:xfrm>
                  <a:off x="4622" y="8489"/>
                  <a:ext cx="1524" cy="1526"/>
                  <a:chOff x="5091" y="8873"/>
                  <a:chExt cx="1526" cy="1526"/>
                </a:xfrm>
              </p:grpSpPr>
              <p:grpSp>
                <p:nvGrpSpPr>
                  <p:cNvPr id="1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5091" y="8873"/>
                    <a:ext cx="1526" cy="1526"/>
                    <a:chOff x="4999" y="9567"/>
                    <a:chExt cx="1526" cy="1525"/>
                  </a:xfrm>
                </p:grpSpPr>
                <p:sp>
                  <p:nvSpPr>
                    <p:cNvPr id="16443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9" y="9567"/>
                      <a:ext cx="1526" cy="15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44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15" y="10013"/>
                      <a:ext cx="1324" cy="504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r>
                        <a:rPr lang="ru-RU" sz="1600" b="1">
                          <a:latin typeface="Calibri" pitchFamily="34" charset="0"/>
                          <a:cs typeface="Times New Roman" pitchFamily="18" charset="0"/>
                        </a:rPr>
                        <a:t>Красноярск</a:t>
                      </a:r>
                      <a:endParaRPr lang="ru-RU" sz="2800"/>
                    </a:p>
                  </p:txBody>
                </p:sp>
              </p:grpSp>
              <p:sp>
                <p:nvSpPr>
                  <p:cNvPr id="16441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5456" y="9745"/>
                    <a:ext cx="280" cy="252"/>
                  </a:xfrm>
                  <a:prstGeom prst="flowChartOr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42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5864" y="9745"/>
                    <a:ext cx="341" cy="318"/>
                  </a:xfrm>
                  <a:prstGeom prst="diamond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17"/>
                <p:cNvGrpSpPr>
                  <a:grpSpLocks/>
                </p:cNvGrpSpPr>
                <p:nvPr/>
              </p:nvGrpSpPr>
              <p:grpSpPr bwMode="auto">
                <a:xfrm>
                  <a:off x="2526" y="10466"/>
                  <a:ext cx="1211" cy="1276"/>
                  <a:chOff x="2474" y="10947"/>
                  <a:chExt cx="1212" cy="1276"/>
                </a:xfrm>
              </p:grpSpPr>
              <p:grpSp>
                <p:nvGrpSpPr>
                  <p:cNvPr id="21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2474" y="10947"/>
                    <a:ext cx="1212" cy="1276"/>
                    <a:chOff x="4999" y="9567"/>
                    <a:chExt cx="1526" cy="1525"/>
                  </a:xfrm>
                </p:grpSpPr>
                <p:sp>
                  <p:nvSpPr>
                    <p:cNvPr id="16438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9" y="9567"/>
                      <a:ext cx="1526" cy="15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39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15" y="10013"/>
                      <a:ext cx="1324" cy="504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r>
                        <a:rPr lang="ru-RU" sz="1100" b="1">
                          <a:latin typeface="Calibri" pitchFamily="34" charset="0"/>
                          <a:cs typeface="Times New Roman" pitchFamily="18" charset="0"/>
                        </a:rPr>
                        <a:t>Дивногорск</a:t>
                      </a:r>
                      <a:endParaRPr lang="ru-RU" sz="2400"/>
                    </a:p>
                  </p:txBody>
                </p:sp>
              </p:grpSp>
              <p:sp>
                <p:nvSpPr>
                  <p:cNvPr id="16437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2580" y="11666"/>
                    <a:ext cx="341" cy="318"/>
                  </a:xfrm>
                  <a:prstGeom prst="diamond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12"/>
                <p:cNvGrpSpPr>
                  <a:grpSpLocks/>
                </p:cNvGrpSpPr>
                <p:nvPr/>
              </p:nvGrpSpPr>
              <p:grpSpPr bwMode="auto">
                <a:xfrm>
                  <a:off x="7864" y="8360"/>
                  <a:ext cx="1210" cy="1278"/>
                  <a:chOff x="8038" y="8360"/>
                  <a:chExt cx="1210" cy="1276"/>
                </a:xfrm>
              </p:grpSpPr>
              <p:grpSp>
                <p:nvGrpSpPr>
                  <p:cNvPr id="2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8038" y="8360"/>
                    <a:ext cx="1210" cy="1276"/>
                    <a:chOff x="2567" y="8430"/>
                    <a:chExt cx="1211" cy="1276"/>
                  </a:xfrm>
                </p:grpSpPr>
                <p:sp>
                  <p:nvSpPr>
                    <p:cNvPr id="16434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7" y="8430"/>
                      <a:ext cx="1211" cy="127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35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9" y="8802"/>
                      <a:ext cx="1050" cy="537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eaLnBrk="0" hangingPunct="0"/>
                      <a:r>
                        <a:rPr lang="ru-RU" sz="1000" b="1">
                          <a:latin typeface="Calibri" pitchFamily="34" charset="0"/>
                          <a:cs typeface="Times New Roman" pitchFamily="18" charset="0"/>
                        </a:rPr>
                        <a:t>Сухобузимский р-н</a:t>
                      </a:r>
                      <a:endParaRPr lang="ru-RU" sz="1600"/>
                    </a:p>
                  </p:txBody>
                </p:sp>
              </p:grpSp>
              <p:sp>
                <p:nvSpPr>
                  <p:cNvPr id="16433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8143" y="8982"/>
                    <a:ext cx="341" cy="318"/>
                  </a:xfrm>
                  <a:prstGeom prst="diamond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16427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2414" y="12889"/>
                  <a:ext cx="1266" cy="1"/>
                </a:xfrm>
                <a:prstGeom prst="straightConnector1">
                  <a:avLst/>
                </a:prstGeom>
                <a:noFill/>
                <a:ln w="508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642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797" y="12784"/>
                  <a:ext cx="2650" cy="316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ru-RU" sz="1200">
                      <a:latin typeface="Calibri" pitchFamily="34" charset="0"/>
                      <a:cs typeface="Times New Roman" pitchFamily="18" charset="0"/>
                    </a:rPr>
                    <a:t>- федеральные автотрассы Р255 (М53), М54</a:t>
                  </a:r>
                  <a:endParaRPr lang="ru-RU" sz="2800"/>
                </a:p>
              </p:txBody>
            </p:sp>
            <p:sp>
              <p:nvSpPr>
                <p:cNvPr id="1642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975" y="13376"/>
                  <a:ext cx="2416" cy="318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ru-RU" sz="1400">
                      <a:latin typeface="Calibri" pitchFamily="34" charset="0"/>
                      <a:cs typeface="Times New Roman" pitchFamily="18" charset="0"/>
                    </a:rPr>
                    <a:t>- международный аэропорт</a:t>
                  </a:r>
                  <a:endParaRPr lang="ru-RU" sz="3200"/>
                </a:p>
              </p:txBody>
            </p:sp>
            <p:cxnSp>
              <p:nvCxnSpPr>
                <p:cNvPr id="16430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2416" y="13579"/>
                  <a:ext cx="1264" cy="1"/>
                </a:xfrm>
                <a:prstGeom prst="straightConnector1">
                  <a:avLst/>
                </a:prstGeom>
                <a:noFill/>
                <a:ln w="508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</p:cxnSp>
            <p:sp>
              <p:nvSpPr>
                <p:cNvPr id="1643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797" y="13667"/>
                  <a:ext cx="2419" cy="326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ru-RU">
                      <a:latin typeface="Calibri" pitchFamily="34" charset="0"/>
                      <a:cs typeface="Times New Roman" pitchFamily="18" charset="0"/>
                    </a:rPr>
                    <a:t>- </a:t>
                  </a:r>
                  <a:r>
                    <a:rPr lang="ru-RU" sz="1400">
                      <a:latin typeface="Calibri" pitchFamily="34" charset="0"/>
                      <a:cs typeface="Times New Roman" pitchFamily="18" charset="0"/>
                    </a:rPr>
                    <a:t>прочие ж/д линии</a:t>
                  </a:r>
                  <a:endParaRPr lang="ru-RU" sz="3200"/>
                </a:p>
              </p:txBody>
            </p:sp>
          </p:grpSp>
        </p:grpSp>
        <p:sp>
          <p:nvSpPr>
            <p:cNvPr id="75" name="Блок-схема: ИЛИ 74"/>
            <p:cNvSpPr/>
            <p:nvPr/>
          </p:nvSpPr>
          <p:spPr>
            <a:xfrm>
              <a:off x="1428750" y="3071812"/>
              <a:ext cx="642938" cy="571500"/>
            </a:xfrm>
            <a:prstGeom prst="flowChartOr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6" name="Блок-схема: ИЛИ 75"/>
            <p:cNvSpPr/>
            <p:nvPr/>
          </p:nvSpPr>
          <p:spPr>
            <a:xfrm>
              <a:off x="1428750" y="1000125"/>
              <a:ext cx="642938" cy="571500"/>
            </a:xfrm>
            <a:prstGeom prst="flowChartOr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7" name="Блок-схема: ИЛИ 76"/>
            <p:cNvSpPr/>
            <p:nvPr/>
          </p:nvSpPr>
          <p:spPr>
            <a:xfrm>
              <a:off x="5715000" y="2143125"/>
              <a:ext cx="642938" cy="571500"/>
            </a:xfrm>
            <a:prstGeom prst="flowChartOr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8" name="Блок-схема: ИЛИ 77"/>
            <p:cNvSpPr/>
            <p:nvPr/>
          </p:nvSpPr>
          <p:spPr>
            <a:xfrm>
              <a:off x="7143750" y="928687"/>
              <a:ext cx="642938" cy="571500"/>
            </a:xfrm>
            <a:prstGeom prst="flowChartOr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396" name="TextBox 78"/>
            <p:cNvSpPr txBox="1">
              <a:spLocks noChangeArrowheads="1"/>
            </p:cNvSpPr>
            <p:nvPr/>
          </p:nvSpPr>
          <p:spPr bwMode="auto">
            <a:xfrm>
              <a:off x="4500563" y="214313"/>
              <a:ext cx="2214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>
                  <a:solidFill>
                    <a:srgbClr val="C00000"/>
                  </a:solidFill>
                </a:rPr>
                <a:t>Промышленные зоны</a:t>
              </a:r>
            </a:p>
          </p:txBody>
        </p:sp>
        <p:sp>
          <p:nvSpPr>
            <p:cNvPr id="80" name="Стрелка вправо 79"/>
            <p:cNvSpPr/>
            <p:nvPr/>
          </p:nvSpPr>
          <p:spPr>
            <a:xfrm rot="19588772">
              <a:off x="4740275" y="582612"/>
              <a:ext cx="642938" cy="28575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398" name="TextBox 81"/>
            <p:cNvSpPr txBox="1">
              <a:spLocks noChangeArrowheads="1"/>
            </p:cNvSpPr>
            <p:nvPr/>
          </p:nvSpPr>
          <p:spPr bwMode="auto">
            <a:xfrm>
              <a:off x="6715125" y="4500563"/>
              <a:ext cx="7858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Р255</a:t>
              </a:r>
            </a:p>
          </p:txBody>
        </p:sp>
        <p:sp>
          <p:nvSpPr>
            <p:cNvPr id="16399" name="TextBox 82"/>
            <p:cNvSpPr txBox="1">
              <a:spLocks noChangeArrowheads="1"/>
            </p:cNvSpPr>
            <p:nvPr/>
          </p:nvSpPr>
          <p:spPr bwMode="auto">
            <a:xfrm>
              <a:off x="142875" y="142875"/>
              <a:ext cx="7858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Р255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0669" y="260350"/>
            <a:ext cx="6982661" cy="58658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5980" y="260350"/>
            <a:ext cx="6952039" cy="58658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1526" y="260350"/>
            <a:ext cx="7440947" cy="58658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00063" y="2714625"/>
            <a:ext cx="8229600" cy="14001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5400" smtClean="0">
                <a:solidFill>
                  <a:srgbClr val="002060"/>
                </a:solidFill>
              </a:rPr>
              <a:t>Благодарю за внимание!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313"/>
            <a:ext cx="9144000" cy="164306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625" y="2214554"/>
          <a:ext cx="8229600" cy="428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8229600" cy="1000125"/>
          </a:xfrm>
          <a:ln>
            <a:solidFill>
              <a:srgbClr val="FFFFCC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Организационно-функциональная модель логистической инфраструктуры городской агломерации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214313" y="3286125"/>
            <a:ext cx="2643187" cy="1928813"/>
          </a:xfrm>
          <a:prstGeom prst="flowChartProcess">
            <a:avLst/>
          </a:prstGeom>
          <a:solidFill>
            <a:srgbClr val="F3F6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Социально-экономические цели, программы и стратегии развития логистической инфраструктуры городской агломерации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928937" y="3929063"/>
            <a:ext cx="42862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42875"/>
            <a:ext cx="9144000" cy="17145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00063" y="428625"/>
            <a:ext cx="8229600" cy="1371600"/>
          </a:xfrm>
          <a:prstGeom prst="rect">
            <a:avLst/>
          </a:prstGeom>
          <a:ln>
            <a:solidFill>
              <a:srgbClr val="FFFFCC"/>
            </a:solidFill>
          </a:ln>
        </p:spPr>
        <p:txBody>
          <a:bodyPr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Блок-схема модели логистической инфраструктуры городской агломерации</a:t>
            </a:r>
            <a:endParaRPr lang="ru-RU" sz="44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3429000" y="3286125"/>
            <a:ext cx="2357438" cy="1928813"/>
          </a:xfrm>
          <a:prstGeom prst="flowChartProcess">
            <a:avLst/>
          </a:prstGeom>
          <a:solidFill>
            <a:srgbClr val="F3F6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Функции субъектов социальной, экономической и институциональной сфер городской агломерации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6286500" y="3286125"/>
            <a:ext cx="2643188" cy="1928813"/>
          </a:xfrm>
          <a:prstGeom prst="flowChartProcess">
            <a:avLst/>
          </a:prstGeom>
          <a:solidFill>
            <a:srgbClr val="F3F6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Механизмы координации логистической инфраструктуры городской агломерации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5822156" y="3893345"/>
            <a:ext cx="428625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3429000" y="2000250"/>
            <a:ext cx="2428875" cy="1071563"/>
          </a:xfrm>
          <a:prstGeom prst="flowChartProcess">
            <a:avLst/>
          </a:prstGeom>
          <a:solidFill>
            <a:srgbClr val="F3F6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Корреляционное воздействие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5" name="Стрелка углом вверх 24"/>
          <p:cNvSpPr/>
          <p:nvPr/>
        </p:nvSpPr>
        <p:spPr>
          <a:xfrm rot="16200000">
            <a:off x="6322219" y="1821656"/>
            <a:ext cx="1000125" cy="192881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углом вверх 25"/>
          <p:cNvSpPr/>
          <p:nvPr/>
        </p:nvSpPr>
        <p:spPr>
          <a:xfrm rot="10800000">
            <a:off x="1143000" y="2428875"/>
            <a:ext cx="2286000" cy="8572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Мезорайоны ядра городской агломерации (на материалах Красноярской городской агломерации)</a:t>
            </a:r>
            <a:r>
              <a:rPr lang="ru-RU" sz="3600" smtClean="0">
                <a:solidFill>
                  <a:srgbClr val="7030A0"/>
                </a:solidFill>
              </a:rPr>
              <a:t/>
            </a:r>
            <a:br>
              <a:rPr lang="ru-RU" sz="3600" smtClean="0">
                <a:solidFill>
                  <a:srgbClr val="7030A0"/>
                </a:solidFill>
              </a:rPr>
            </a:br>
            <a:endParaRPr lang="ru-RU" sz="3600" smtClean="0">
              <a:solidFill>
                <a:srgbClr val="7030A0"/>
              </a:solidFill>
            </a:endParaRPr>
          </a:p>
        </p:txBody>
      </p:sp>
      <p:sp>
        <p:nvSpPr>
          <p:cNvPr id="819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198" name="Рисунок 24" descr="Новый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43000"/>
            <a:ext cx="80454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91567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0" y="0"/>
            <a:ext cx="8643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логистических потоков  Красноярской городской агломерации</a:t>
            </a:r>
            <a:endParaRPr lang="ru-RU" sz="11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357188" y="2357438"/>
            <a:ext cx="2714625" cy="1428750"/>
          </a:xfrm>
          <a:prstGeom prst="downArrowCallout">
            <a:avLst/>
          </a:prstGeom>
          <a:solidFill>
            <a:srgbClr val="FCEB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Выделение проблем в социальной инфраструктуре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286125" y="2357438"/>
            <a:ext cx="2643188" cy="1428750"/>
          </a:xfrm>
          <a:prstGeom prst="downArrowCallout">
            <a:avLst/>
          </a:prstGeom>
          <a:solidFill>
            <a:srgbClr val="FCEB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Выделение проблем в экономической инфраструктуре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143625" y="2357438"/>
            <a:ext cx="2643188" cy="1428750"/>
          </a:xfrm>
          <a:prstGeom prst="downArrowCallout">
            <a:avLst/>
          </a:prstGeom>
          <a:solidFill>
            <a:srgbClr val="FCEB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Выделение проблем в институциональной инфраструктуре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57188" y="3786188"/>
            <a:ext cx="8429625" cy="1357312"/>
          </a:xfrm>
          <a:prstGeom prst="downArrowCallout">
            <a:avLst/>
          </a:prstGeom>
          <a:solidFill>
            <a:srgbClr val="FCEB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</a:rPr>
              <a:t>Разработка драйверов реорганизации логистической инфраструктуры и их интеграция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57188" y="5143500"/>
            <a:ext cx="8429625" cy="1285875"/>
          </a:xfrm>
          <a:prstGeom prst="flowChartProcess">
            <a:avLst/>
          </a:prstGeom>
          <a:solidFill>
            <a:srgbClr val="FCEB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Практические рекомендации к формированию логистической инфраструктуры городской агломерации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57188" y="1000125"/>
            <a:ext cx="8429625" cy="785813"/>
          </a:xfrm>
          <a:prstGeom prst="flowChartProcess">
            <a:avLst/>
          </a:prstGeom>
          <a:solidFill>
            <a:srgbClr val="FCEB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Анализ условий и социально-экономических программ развития</a:t>
            </a:r>
          </a:p>
        </p:txBody>
      </p:sp>
      <p:sp>
        <p:nvSpPr>
          <p:cNvPr id="14" name="Стрелка вверх 13"/>
          <p:cNvSpPr/>
          <p:nvPr/>
        </p:nvSpPr>
        <p:spPr>
          <a:xfrm rot="10800000">
            <a:off x="1428750" y="1785938"/>
            <a:ext cx="642938" cy="571500"/>
          </a:xfrm>
          <a:prstGeom prst="upArrow">
            <a:avLst/>
          </a:prstGeom>
          <a:solidFill>
            <a:srgbClr val="FCEB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4286250" y="1785938"/>
            <a:ext cx="642938" cy="571500"/>
          </a:xfrm>
          <a:prstGeom prst="upArrow">
            <a:avLst/>
          </a:prstGeom>
          <a:solidFill>
            <a:srgbClr val="FCEB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10800000">
            <a:off x="7143750" y="1785938"/>
            <a:ext cx="642938" cy="571500"/>
          </a:xfrm>
          <a:prstGeom prst="upArrow">
            <a:avLst/>
          </a:prstGeom>
          <a:solidFill>
            <a:srgbClr val="FCEB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</a:rPr>
              <a:t>Алгоритм   формирования логистической инфраструктуры городской агломерации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50018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5686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8" name="Прямоугольник 10"/>
          <p:cNvSpPr>
            <a:spLocks noChangeArrowheads="1"/>
          </p:cNvSpPr>
          <p:nvPr/>
        </p:nvSpPr>
        <p:spPr bwMode="auto">
          <a:xfrm>
            <a:off x="142875" y="0"/>
            <a:ext cx="8715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Calibri" pitchFamily="34" charset="0"/>
              </a:rPr>
              <a:t>Базовые вектора потоков в логистической инфраструктуре Красноярской городской агломерации</a:t>
            </a:r>
          </a:p>
        </p:txBody>
      </p:sp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7204075" y="4286250"/>
            <a:ext cx="193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Березовский р-н</a:t>
            </a:r>
          </a:p>
        </p:txBody>
      </p:sp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7253288" y="2357438"/>
            <a:ext cx="1890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г. Сосновоборск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5715000" y="2000250"/>
            <a:ext cx="221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Сухобузимский р-н</a:t>
            </a:r>
          </a:p>
        </p:txBody>
      </p:sp>
      <p:sp>
        <p:nvSpPr>
          <p:cNvPr id="13322" name="TextBox 16"/>
          <p:cNvSpPr txBox="1">
            <a:spLocks noChangeArrowheads="1"/>
          </p:cNvSpPr>
          <p:nvPr/>
        </p:nvSpPr>
        <p:spPr bwMode="auto">
          <a:xfrm>
            <a:off x="6143625" y="6215063"/>
            <a:ext cx="1506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Манский р-н</a:t>
            </a:r>
          </a:p>
        </p:txBody>
      </p:sp>
      <p:sp>
        <p:nvSpPr>
          <p:cNvPr id="13323" name="TextBox 17"/>
          <p:cNvSpPr txBox="1">
            <a:spLocks noChangeArrowheads="1"/>
          </p:cNvSpPr>
          <p:nvPr/>
        </p:nvSpPr>
        <p:spPr bwMode="auto">
          <a:xfrm>
            <a:off x="214313" y="1785938"/>
            <a:ext cx="2244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Емельяновский р-н</a:t>
            </a:r>
          </a:p>
        </p:txBody>
      </p:sp>
      <p:pic>
        <p:nvPicPr>
          <p:cNvPr id="13324" name="Picture 16" descr="C:\Users\PavelShvalov\Documents\Слайд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5"/>
            <a:ext cx="9144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TextBox 10"/>
          <p:cNvSpPr txBox="1">
            <a:spLocks noChangeArrowheads="1"/>
          </p:cNvSpPr>
          <p:nvPr/>
        </p:nvSpPr>
        <p:spPr bwMode="auto">
          <a:xfrm>
            <a:off x="214313" y="4572000"/>
            <a:ext cx="158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г. Дивногорск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500313" y="2214563"/>
            <a:ext cx="5214937" cy="4000500"/>
          </a:xfrm>
          <a:prstGeom prst="straightConnector1">
            <a:avLst/>
          </a:prstGeom>
          <a:ln w="635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71500" y="3071813"/>
            <a:ext cx="7643813" cy="2357437"/>
          </a:xfrm>
          <a:prstGeom prst="straightConnector1">
            <a:avLst/>
          </a:prstGeom>
          <a:ln w="635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ИЛИ 15"/>
          <p:cNvSpPr/>
          <p:nvPr/>
        </p:nvSpPr>
        <p:spPr>
          <a:xfrm>
            <a:off x="4429125" y="4286250"/>
            <a:ext cx="357188" cy="285750"/>
          </a:xfrm>
          <a:prstGeom prst="flowChar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Блок-схема: ИЛИ 16"/>
          <p:cNvSpPr/>
          <p:nvPr/>
        </p:nvSpPr>
        <p:spPr>
          <a:xfrm>
            <a:off x="4714875" y="3857625"/>
            <a:ext cx="357188" cy="285750"/>
          </a:xfrm>
          <a:prstGeom prst="flowChartOr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Мероприятия по развития логистической инфраструктуры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980728"/>
          <a:ext cx="84296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6"/>
          <p:cNvGrpSpPr>
            <a:grpSpLocks/>
          </p:cNvGrpSpPr>
          <p:nvPr/>
        </p:nvGrpSpPr>
        <p:grpSpPr bwMode="auto">
          <a:xfrm>
            <a:off x="571500" y="723900"/>
            <a:ext cx="8304213" cy="6134100"/>
            <a:chOff x="0" y="457199"/>
            <a:chExt cx="8304342" cy="6134497"/>
          </a:xfrm>
        </p:grpSpPr>
        <p:pic>
          <p:nvPicPr>
            <p:cNvPr id="15387" name="Рисунок 240" descr="Схема 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57199"/>
              <a:ext cx="8304342" cy="613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Группа 45"/>
            <p:cNvGrpSpPr>
              <a:grpSpLocks/>
            </p:cNvGrpSpPr>
            <p:nvPr/>
          </p:nvGrpSpPr>
          <p:grpSpPr bwMode="auto">
            <a:xfrm>
              <a:off x="1027112" y="587374"/>
              <a:ext cx="6157930" cy="5575842"/>
              <a:chOff x="1027112" y="587374"/>
              <a:chExt cx="6157930" cy="5575842"/>
            </a:xfrm>
          </p:grpSpPr>
          <p:cxnSp>
            <p:nvCxnSpPr>
              <p:cNvPr id="15389" name="AutoShape 40"/>
              <p:cNvCxnSpPr>
                <a:cxnSpLocks noChangeShapeType="1"/>
              </p:cNvCxnSpPr>
              <p:nvPr/>
            </p:nvCxnSpPr>
            <p:spPr bwMode="auto">
              <a:xfrm>
                <a:off x="6858016" y="3714752"/>
                <a:ext cx="327026" cy="333376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grpSp>
            <p:nvGrpSpPr>
              <p:cNvPr id="4" name="Group 2"/>
              <p:cNvGrpSpPr>
                <a:grpSpLocks/>
              </p:cNvGrpSpPr>
              <p:nvPr/>
            </p:nvGrpSpPr>
            <p:grpSpPr bwMode="auto">
              <a:xfrm>
                <a:off x="1027112" y="587374"/>
                <a:ext cx="6116656" cy="5575842"/>
                <a:chOff x="3020" y="2306"/>
                <a:chExt cx="6370" cy="6443"/>
              </a:xfrm>
            </p:grpSpPr>
            <p:grpSp>
              <p:nvGrpSpPr>
                <p:cNvPr id="5" name="Group 29"/>
                <p:cNvGrpSpPr>
                  <a:grpSpLocks/>
                </p:cNvGrpSpPr>
                <p:nvPr/>
              </p:nvGrpSpPr>
              <p:grpSpPr bwMode="auto">
                <a:xfrm>
                  <a:off x="3418" y="4336"/>
                  <a:ext cx="5502" cy="3752"/>
                  <a:chOff x="3418" y="4336"/>
                  <a:chExt cx="5502" cy="3752"/>
                </a:xfrm>
              </p:grpSpPr>
              <p:cxnSp>
                <p:nvCxnSpPr>
                  <p:cNvPr id="15419" name="AutoShape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8" y="5424"/>
                    <a:ext cx="1653" cy="1227"/>
                  </a:xfrm>
                  <a:prstGeom prst="straightConnector1">
                    <a:avLst/>
                  </a:prstGeom>
                  <a:noFill/>
                  <a:ln w="76200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</p:cxnSp>
              <p:cxnSp>
                <p:nvCxnSpPr>
                  <p:cNvPr id="15420" name="AutoShape 3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071" y="6375"/>
                    <a:ext cx="1165" cy="276"/>
                  </a:xfrm>
                  <a:prstGeom prst="straightConnector1">
                    <a:avLst/>
                  </a:prstGeom>
                  <a:noFill/>
                  <a:ln w="76200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</p:cxnSp>
              <p:cxnSp>
                <p:nvCxnSpPr>
                  <p:cNvPr id="15421" name="AutoShape 3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169" y="5586"/>
                    <a:ext cx="591" cy="789"/>
                  </a:xfrm>
                  <a:prstGeom prst="straightConnector1">
                    <a:avLst/>
                  </a:prstGeom>
                  <a:noFill/>
                  <a:ln w="76200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</p:cxnSp>
              <p:cxnSp>
                <p:nvCxnSpPr>
                  <p:cNvPr id="15422" name="AutoShape 3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760" y="4556"/>
                    <a:ext cx="1200" cy="1030"/>
                  </a:xfrm>
                  <a:prstGeom prst="straightConnector1">
                    <a:avLst/>
                  </a:prstGeom>
                  <a:noFill/>
                  <a:ln w="76200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</p:cxnSp>
              <p:cxnSp>
                <p:nvCxnSpPr>
                  <p:cNvPr id="15423" name="AutoShape 3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236" y="6895"/>
                    <a:ext cx="774" cy="276"/>
                  </a:xfrm>
                  <a:prstGeom prst="straightConnector1">
                    <a:avLst/>
                  </a:prstGeom>
                  <a:noFill/>
                  <a:ln w="76200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</p:cxnSp>
              <p:cxnSp>
                <p:nvCxnSpPr>
                  <p:cNvPr id="15424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010" y="6895"/>
                    <a:ext cx="1910" cy="276"/>
                  </a:xfrm>
                  <a:prstGeom prst="straightConnector1">
                    <a:avLst/>
                  </a:prstGeom>
                  <a:noFill/>
                  <a:ln w="76200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</p:cxnSp>
              <p:cxnSp>
                <p:nvCxnSpPr>
                  <p:cNvPr id="15425" name="AutoShape 3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230" y="6126"/>
                    <a:ext cx="1006" cy="1045"/>
                  </a:xfrm>
                  <a:prstGeom prst="straightConnector1">
                    <a:avLst/>
                  </a:prstGeom>
                  <a:noFill/>
                  <a:ln w="76200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</p:cxnSp>
              <p:cxnSp>
                <p:nvCxnSpPr>
                  <p:cNvPr id="15426" name="AutoShape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960" y="5424"/>
                    <a:ext cx="270" cy="702"/>
                  </a:xfrm>
                  <a:prstGeom prst="straightConnector1">
                    <a:avLst/>
                  </a:prstGeom>
                  <a:noFill/>
                  <a:ln w="76200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</p:cxnSp>
              <p:cxnSp>
                <p:nvCxnSpPr>
                  <p:cNvPr id="15427" name="AutoShape 3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20" y="6426"/>
                    <a:ext cx="480" cy="1300"/>
                  </a:xfrm>
                  <a:prstGeom prst="straightConnector1">
                    <a:avLst/>
                  </a:prstGeom>
                  <a:noFill/>
                  <a:ln w="76200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</p:cxnSp>
              <p:cxnSp>
                <p:nvCxnSpPr>
                  <p:cNvPr id="15428" name="AutoShape 30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351" y="4336"/>
                    <a:ext cx="1449" cy="2090"/>
                  </a:xfrm>
                  <a:prstGeom prst="straightConnector1">
                    <a:avLst/>
                  </a:prstGeom>
                  <a:noFill/>
                  <a:ln w="76200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</p:cxnSp>
              <p:cxnSp>
                <p:nvCxnSpPr>
                  <p:cNvPr id="15429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9" y="8088"/>
                    <a:ext cx="521" cy="0"/>
                  </a:xfrm>
                  <a:prstGeom prst="straightConnector1">
                    <a:avLst/>
                  </a:prstGeom>
                  <a:noFill/>
                  <a:ln w="76200" cap="rnd">
                    <a:solidFill>
                      <a:srgbClr val="FF0000"/>
                    </a:solidFill>
                    <a:prstDash val="sysDot"/>
                    <a:round/>
                    <a:headEnd/>
                    <a:tailEnd/>
                  </a:ln>
                </p:spPr>
              </p:cxnSp>
            </p:grpSp>
            <p:grpSp>
              <p:nvGrpSpPr>
                <p:cNvPr id="6" name="Group 3"/>
                <p:cNvGrpSpPr>
                  <a:grpSpLocks/>
                </p:cNvGrpSpPr>
                <p:nvPr/>
              </p:nvGrpSpPr>
              <p:grpSpPr bwMode="auto">
                <a:xfrm>
                  <a:off x="3020" y="2306"/>
                  <a:ext cx="6370" cy="6443"/>
                  <a:chOff x="3020" y="2306"/>
                  <a:chExt cx="6370" cy="6443"/>
                </a:xfrm>
              </p:grpSpPr>
              <p:cxnSp>
                <p:nvCxnSpPr>
                  <p:cNvPr id="15393" name="AutoShape 2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236" y="5946"/>
                    <a:ext cx="2864" cy="127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394" name="AutoShape 2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282" y="7224"/>
                    <a:ext cx="0" cy="602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395" name="AutoShape 2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283" y="7116"/>
                    <a:ext cx="1808" cy="71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396" name="AutoShape 2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7893" y="6506"/>
                    <a:ext cx="287" cy="852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397" name="AutoShape 2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8180" y="6895"/>
                    <a:ext cx="1210" cy="463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5398" name="AutoShape 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390" y="6246"/>
                    <a:ext cx="0" cy="649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399" name="AutoShape 2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020" y="7414"/>
                    <a:ext cx="3263" cy="652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00" name="AutoShape 2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5370" y="6651"/>
                    <a:ext cx="168" cy="885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01" name="AutoShape 2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370" y="6126"/>
                    <a:ext cx="168" cy="525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02" name="AutoShape 1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538" y="5946"/>
                    <a:ext cx="382" cy="18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03" name="AutoShape 1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920" y="5536"/>
                    <a:ext cx="0" cy="41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04" name="AutoShape 1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968" y="5536"/>
                    <a:ext cx="852" cy="54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05" name="AutoShape 1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910" y="4026"/>
                    <a:ext cx="510" cy="53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06" name="AutoShape 15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6560" y="3336"/>
                    <a:ext cx="350" cy="69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07" name="AutoShape 1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560" y="2576"/>
                    <a:ext cx="200" cy="76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08" name="AutoShape 1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760" y="2306"/>
                    <a:ext cx="450" cy="27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09" name="AutoShape 1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560" y="6651"/>
                    <a:ext cx="810" cy="395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10" name="AutoShape 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50" y="6736"/>
                    <a:ext cx="410" cy="31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11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00" y="6736"/>
                    <a:ext cx="550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12" name="AutoShape 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418" y="6576"/>
                    <a:ext cx="182" cy="161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13" name="AutoShape 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320" y="5536"/>
                    <a:ext cx="98" cy="104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14" name="AutoShape 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920" y="5126"/>
                    <a:ext cx="0" cy="41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15" name="AutoShape 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920" y="4276"/>
                    <a:ext cx="1161" cy="85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16" name="AutoShape 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851" y="5126"/>
                    <a:ext cx="569" cy="41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17" name="AutoShape 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420" y="4556"/>
                    <a:ext cx="0" cy="57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  <p:cxnSp>
                <p:nvCxnSpPr>
                  <p:cNvPr id="15418" name="AutoShape 21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7679" y="8749"/>
                    <a:ext cx="521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</p:cxnSp>
            </p:grpSp>
          </p:grpSp>
        </p:grpSp>
      </p:grpSp>
      <p:sp>
        <p:nvSpPr>
          <p:cNvPr id="15363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4" name="Rectangle 4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5" name="Rectangle 44"/>
          <p:cNvSpPr>
            <a:spLocks noChangeArrowheads="1"/>
          </p:cNvSpPr>
          <p:nvPr/>
        </p:nvSpPr>
        <p:spPr bwMode="auto">
          <a:xfrm>
            <a:off x="0" y="481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78581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Практическое мероприятие 1 «Транспортные аспекты» – драйвер</a:t>
            </a:r>
            <a:r>
              <a:rPr lang="en-US" sz="2000" dirty="0">
                <a:solidFill>
                  <a:srgbClr val="002060"/>
                </a:solidFill>
              </a:rPr>
              <a:t> 4</a:t>
            </a:r>
            <a:endParaRPr lang="ru-RU" sz="20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«Перспективные направления развития маршрутов общественного транспорта»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10800000" flipV="1">
            <a:off x="4357688" y="4286250"/>
            <a:ext cx="3357562" cy="1285875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7715250" y="4143375"/>
            <a:ext cx="1143000" cy="142875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 flipV="1">
            <a:off x="2428875" y="5572125"/>
            <a:ext cx="1928813" cy="357188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0800000" flipV="1">
            <a:off x="571500" y="5929313"/>
            <a:ext cx="1857375" cy="357187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6200000" flipV="1">
            <a:off x="3107532" y="5536406"/>
            <a:ext cx="285750" cy="214313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V="1">
            <a:off x="2893219" y="5250657"/>
            <a:ext cx="428625" cy="71437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071813" y="4643438"/>
            <a:ext cx="500062" cy="428625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 flipV="1">
            <a:off x="3286125" y="4357688"/>
            <a:ext cx="500063" cy="71437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0800000">
            <a:off x="2786063" y="3857625"/>
            <a:ext cx="714375" cy="285750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10800000">
            <a:off x="2071688" y="3429000"/>
            <a:ext cx="714375" cy="428625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16200000" flipV="1">
            <a:off x="1893095" y="3250406"/>
            <a:ext cx="214312" cy="142875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10800000">
            <a:off x="1143000" y="3143250"/>
            <a:ext cx="785813" cy="71438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10800000" flipV="1">
            <a:off x="571500" y="3143250"/>
            <a:ext cx="571500" cy="142875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10800000" flipV="1">
            <a:off x="2643188" y="3714750"/>
            <a:ext cx="714375" cy="71438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0800000" flipV="1">
            <a:off x="3357563" y="3071813"/>
            <a:ext cx="714375" cy="642937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0800000" flipV="1">
            <a:off x="4071938" y="2428875"/>
            <a:ext cx="1428750" cy="642938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10800000">
            <a:off x="6072188" y="6072188"/>
            <a:ext cx="500062" cy="1587"/>
          </a:xfrm>
          <a:prstGeom prst="line">
            <a:avLst/>
          </a:prstGeom>
          <a:ln w="508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4" name="TextBox 82"/>
          <p:cNvSpPr txBox="1">
            <a:spLocks noChangeArrowheads="1"/>
          </p:cNvSpPr>
          <p:nvPr/>
        </p:nvSpPr>
        <p:spPr bwMode="auto">
          <a:xfrm>
            <a:off x="6715125" y="5715000"/>
            <a:ext cx="2000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Внеуличный транспорт</a:t>
            </a:r>
          </a:p>
        </p:txBody>
      </p:sp>
      <p:sp>
        <p:nvSpPr>
          <p:cNvPr id="15385" name="TextBox 83"/>
          <p:cNvSpPr txBox="1">
            <a:spLocks noChangeArrowheads="1"/>
          </p:cNvSpPr>
          <p:nvPr/>
        </p:nvSpPr>
        <p:spPr bwMode="auto">
          <a:xfrm>
            <a:off x="6786563" y="6000750"/>
            <a:ext cx="22145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Железнодорожный транспорт</a:t>
            </a:r>
          </a:p>
        </p:txBody>
      </p:sp>
      <p:sp>
        <p:nvSpPr>
          <p:cNvPr id="15386" name="TextBox 87"/>
          <p:cNvSpPr txBox="1">
            <a:spLocks noChangeArrowheads="1"/>
          </p:cNvSpPr>
          <p:nvPr/>
        </p:nvSpPr>
        <p:spPr bwMode="auto">
          <a:xfrm>
            <a:off x="6715125" y="6286500"/>
            <a:ext cx="2000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Трамвайный транспорт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307</Words>
  <Application>Microsoft Office PowerPoint</Application>
  <PresentationFormat>Экран (4:3)</PresentationFormat>
  <Paragraphs>69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Факторы влияния на развитие логистической инфраструктуры в регионе  </vt:lpstr>
      <vt:lpstr>Организационно-функциональная модель логистической инфраструктуры городской агломерации</vt:lpstr>
      <vt:lpstr>Слайд 3</vt:lpstr>
      <vt:lpstr>Мезорайоны ядра городской агломерации (на материалах Красноярской городской агломерации)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Формирование логистической инфраструктуры городской агломерации  </dc:title>
  <dc:creator>PavelShvalov</dc:creator>
  <cp:lastModifiedBy>PavelShvalov</cp:lastModifiedBy>
  <cp:revision>4</cp:revision>
  <dcterms:created xsi:type="dcterms:W3CDTF">2018-04-23T03:23:29Z</dcterms:created>
  <dcterms:modified xsi:type="dcterms:W3CDTF">2018-04-26T08:31:35Z</dcterms:modified>
</cp:coreProperties>
</file>