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36" r:id="rId3"/>
    <p:sldId id="259" r:id="rId4"/>
    <p:sldId id="432" r:id="rId5"/>
    <p:sldId id="260" r:id="rId6"/>
    <p:sldId id="412" r:id="rId7"/>
    <p:sldId id="429" r:id="rId8"/>
    <p:sldId id="414" r:id="rId9"/>
    <p:sldId id="415" r:id="rId10"/>
    <p:sldId id="431" r:id="rId11"/>
    <p:sldId id="408" r:id="rId12"/>
    <p:sldId id="428" r:id="rId13"/>
    <p:sldId id="416" r:id="rId14"/>
    <p:sldId id="434" r:id="rId15"/>
    <p:sldId id="435" r:id="rId16"/>
    <p:sldId id="433" r:id="rId17"/>
    <p:sldId id="418" r:id="rId18"/>
    <p:sldId id="425" r:id="rId19"/>
    <p:sldId id="42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380"/>
    <a:srgbClr val="FFFF99"/>
    <a:srgbClr val="0000CC"/>
    <a:srgbClr val="FDC78B"/>
    <a:srgbClr val="FFD3C9"/>
    <a:srgbClr val="FF7C5D"/>
    <a:srgbClr val="CCFFFF"/>
    <a:srgbClr val="FFCCCC"/>
    <a:srgbClr val="CCFF99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0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749C2-F9E4-4F08-902B-AE283EF6AC48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47A308-3EC7-49E9-92A5-6F105A6B1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266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A94E-3A71-461C-9E66-7A827EA58F01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F7EE-26E5-4866-A86F-05DCB5FE3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4F59-19AF-4633-B900-8A4590BE12C9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5FC4-B0D3-4786-8306-95FBF2DAA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814B-F042-456E-9B60-9369D61FDFBC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D690-FD30-4FCD-BD11-4ED401AF9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DD1B-C1E3-4BD6-A9A6-7672607BD023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CAA1-EB64-4AEF-BB05-5458CC0B6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F348-14D5-40A4-9D98-6FC8EC3FA703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FE8-BE55-4781-86A2-733B714CD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E1A2-6812-4C0D-8D1F-A77A7859345C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76D-A612-4188-AE9C-41504D290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CCF9-CE4B-4EE3-9A0E-02CBEAD21C45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A058-3109-4FDD-825B-196C5118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6010-4634-4DAF-873C-CA99076DD491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588C-D7F3-43F7-B9FC-461794D45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98B7-F115-49F9-BC09-C97BA3891CB5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96CC-E49A-493D-91B2-AFC2805BE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885B-CFFD-428E-85C4-353D1A2E657E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3BFA-0126-4056-A6FC-53A5CC9DA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6CF9-96C0-4F2D-A00D-BFF0848178A2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C6BD-8316-49A7-BA12-21B469727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61C074-075E-4E44-AEA8-29BBA577172C}" type="datetimeFigureOut">
              <a:rPr lang="ru-RU"/>
              <a:pPr>
                <a:defRPr/>
              </a:pPr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43D25-029D-4DAE-877C-6273B56FA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468660" y="1268760"/>
            <a:ext cx="8206680" cy="17430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развития  логистической сети АПК Красноярского края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12976"/>
            <a:ext cx="7572428" cy="1752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b="1" dirty="0" smtClean="0">
                <a:solidFill>
                  <a:schemeClr val="tx1"/>
                </a:solidFill>
              </a:rPr>
              <a:t>Л.Н. Шорохов, Н.И</a:t>
            </a:r>
            <a:r>
              <a:rPr lang="ru-RU" sz="12800" b="1" dirty="0" smtClean="0">
                <a:solidFill>
                  <a:schemeClr val="tx1"/>
                </a:solidFill>
              </a:rPr>
              <a:t>.</a:t>
            </a:r>
            <a:r>
              <a:rPr lang="en-US" sz="12800" b="1" dirty="0" smtClean="0">
                <a:solidFill>
                  <a:schemeClr val="tx1"/>
                </a:solidFill>
              </a:rPr>
              <a:t> </a:t>
            </a:r>
            <a:r>
              <a:rPr lang="ru-RU" sz="12800" b="1" dirty="0" err="1" smtClean="0">
                <a:solidFill>
                  <a:schemeClr val="tx1"/>
                </a:solidFill>
              </a:rPr>
              <a:t>Пыжикова</a:t>
            </a:r>
            <a:r>
              <a:rPr lang="ru-RU" sz="12800" b="1" dirty="0" smtClean="0">
                <a:solidFill>
                  <a:schemeClr val="tx1"/>
                </a:solidFill>
              </a:rPr>
              <a:t>,</a:t>
            </a:r>
            <a:endParaRPr lang="en-US" sz="1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800" b="1" dirty="0" smtClean="0">
                <a:solidFill>
                  <a:schemeClr val="tx1"/>
                </a:solidFill>
              </a:rPr>
              <a:t>В.Ф.</a:t>
            </a:r>
            <a:r>
              <a:rPr lang="en-US" sz="12800" b="1" dirty="0" smtClean="0">
                <a:solidFill>
                  <a:schemeClr val="tx1"/>
                </a:solidFill>
              </a:rPr>
              <a:t> </a:t>
            </a:r>
            <a:r>
              <a:rPr lang="ru-RU" sz="12800" b="1" dirty="0" smtClean="0">
                <a:solidFill>
                  <a:schemeClr val="tx1"/>
                </a:solidFill>
              </a:rPr>
              <a:t>Лукиных</a:t>
            </a:r>
            <a:endParaRPr lang="ru-RU" sz="1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4" descr="схема 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931" y="1268760"/>
            <a:ext cx="8973565" cy="521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/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u="sng" dirty="0" smtClean="0">
                <a:solidFill>
                  <a:srgbClr val="0070C0"/>
                </a:solidFill>
              </a:rPr>
              <a:t>Базовая организационно-функциональная структура логистической системы АПК</a:t>
            </a:r>
            <a:r>
              <a:rPr lang="ru-RU" sz="2600" u="sng" dirty="0" smtClean="0">
                <a:solidFill>
                  <a:srgbClr val="0070C0"/>
                </a:solidFill>
              </a:rPr>
              <a:t/>
            </a:r>
            <a:br>
              <a:rPr lang="ru-RU" sz="2600" u="sng" dirty="0" smtClean="0">
                <a:solidFill>
                  <a:srgbClr val="0070C0"/>
                </a:solidFill>
              </a:rPr>
            </a:br>
            <a:endParaRPr lang="ru-RU" sz="2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75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ема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66120" y="1128905"/>
            <a:ext cx="4320480" cy="5231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-8059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Функциональная схема </a:t>
            </a:r>
            <a:r>
              <a:rPr lang="en-US" sz="2800" b="1" u="sng" dirty="0" smtClean="0">
                <a:solidFill>
                  <a:srgbClr val="0070C0"/>
                </a:solidFill>
              </a:rPr>
              <a:t>I</a:t>
            </a:r>
            <a:r>
              <a:rPr lang="ru-RU" sz="2800" b="1" u="sng" dirty="0" smtClean="0">
                <a:solidFill>
                  <a:srgbClr val="0070C0"/>
                </a:solidFill>
              </a:rPr>
              <a:t> и </a:t>
            </a:r>
            <a:r>
              <a:rPr lang="en-US" sz="2800" b="1" u="sng" dirty="0" smtClean="0">
                <a:solidFill>
                  <a:srgbClr val="0070C0"/>
                </a:solidFill>
              </a:rPr>
              <a:t>II </a:t>
            </a:r>
            <a:r>
              <a:rPr lang="ru-RU" sz="2800" b="1" u="sng" dirty="0" smtClean="0">
                <a:solidFill>
                  <a:srgbClr val="0070C0"/>
                </a:solidFill>
              </a:rPr>
              <a:t>уровней</a:t>
            </a:r>
            <a:r>
              <a:rPr lang="ru-RU" sz="2800" u="sng" dirty="0" smtClean="0">
                <a:solidFill>
                  <a:srgbClr val="0070C0"/>
                </a:solidFill>
              </a:rPr>
              <a:t/>
            </a:r>
            <a:br>
              <a:rPr lang="ru-RU" sz="2800" u="sng" dirty="0" smtClean="0">
                <a:solidFill>
                  <a:srgbClr val="0070C0"/>
                </a:solidFill>
              </a:rPr>
            </a:br>
            <a:endParaRPr lang="ru-RU" sz="28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93950" y="13657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CC"/>
                </a:solidFill>
              </a:rPr>
              <a:t>Схема  взаимодействия участников ОРЦ 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третьего уровня</a:t>
            </a:r>
            <a:endParaRPr lang="ru-RU" sz="2800" dirty="0" smtClean="0">
              <a:solidFill>
                <a:srgbClr val="0000C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0314" y="1227605"/>
            <a:ext cx="7956872" cy="5441483"/>
            <a:chOff x="1418" y="3350"/>
            <a:chExt cx="9774" cy="8425"/>
          </a:xfrm>
        </p:grpSpPr>
        <p:sp>
          <p:nvSpPr>
            <p:cNvPr id="38916" name="AutoShape 5"/>
            <p:cNvSpPr>
              <a:spLocks noChangeArrowheads="1"/>
            </p:cNvSpPr>
            <p:nvPr/>
          </p:nvSpPr>
          <p:spPr bwMode="auto">
            <a:xfrm>
              <a:off x="1418" y="3350"/>
              <a:ext cx="9774" cy="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1419" y="4620"/>
              <a:ext cx="1963" cy="1817"/>
            </a:xfrm>
            <a:prstGeom prst="cube">
              <a:avLst>
                <a:gd name="adj" fmla="val 25000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1474" y="5421"/>
              <a:ext cx="1439" cy="71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34957"/>
            <a:lstStyle/>
            <a:p>
              <a:pPr algn="ctr"/>
              <a:r>
                <a:rPr lang="ru-RU" sz="1200" b="1" dirty="0" smtClean="0">
                  <a:latin typeface="Times New Roman" pitchFamily="18" charset="0"/>
                </a:rPr>
                <a:t>ОРЦ 1-го уровня</a:t>
              </a:r>
              <a:endParaRPr lang="ru-RU" sz="1200" dirty="0">
                <a:latin typeface="Times New Roman" pitchFamily="18" charset="0"/>
              </a:endParaRPr>
            </a:p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919" name="AutoShape 8"/>
            <p:cNvSpPr>
              <a:spLocks noChangeArrowheads="1"/>
            </p:cNvSpPr>
            <p:nvPr/>
          </p:nvSpPr>
          <p:spPr bwMode="auto">
            <a:xfrm>
              <a:off x="1418" y="6617"/>
              <a:ext cx="1963" cy="1818"/>
            </a:xfrm>
            <a:prstGeom prst="cube">
              <a:avLst>
                <a:gd name="adj" fmla="val 25000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1485" y="7372"/>
              <a:ext cx="1439" cy="83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34957"/>
            <a:lstStyle/>
            <a:p>
              <a:pPr algn="ctr"/>
              <a:r>
                <a:rPr lang="ru-RU" sz="1200" b="1" dirty="0" smtClean="0">
                  <a:latin typeface="Times New Roman" pitchFamily="18" charset="0"/>
                </a:rPr>
                <a:t>ОРЦ 2-го уровня</a:t>
              </a:r>
              <a:endParaRPr lang="ru-RU" sz="1200" dirty="0">
                <a:latin typeface="Times New Roman" pitchFamily="18" charset="0"/>
              </a:endParaRPr>
            </a:p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921" name="AutoShape 10"/>
            <p:cNvSpPr>
              <a:spLocks noChangeArrowheads="1"/>
            </p:cNvSpPr>
            <p:nvPr/>
          </p:nvSpPr>
          <p:spPr bwMode="auto">
            <a:xfrm>
              <a:off x="1421" y="8593"/>
              <a:ext cx="1963" cy="1818"/>
            </a:xfrm>
            <a:prstGeom prst="cube">
              <a:avLst>
                <a:gd name="adj" fmla="val 25000"/>
              </a:avLst>
            </a:prstGeom>
            <a:solidFill>
              <a:srgbClr val="CC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1467" y="9266"/>
              <a:ext cx="1520" cy="109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34957"/>
            <a:lstStyle/>
            <a:p>
              <a:pPr algn="ctr"/>
              <a:r>
                <a:rPr lang="ru-RU" sz="1200" b="1" dirty="0">
                  <a:latin typeface="Times New Roman" pitchFamily="18" charset="0"/>
                </a:rPr>
                <a:t>Логистические операторы	</a:t>
              </a:r>
              <a:endParaRPr lang="ru-RU" sz="1200" dirty="0">
                <a:latin typeface="Times New Roman" pitchFamily="18" charset="0"/>
              </a:endParaRPr>
            </a:p>
            <a:p>
              <a:pPr algn="ctr"/>
              <a:endParaRPr lang="ru-RU" dirty="0">
                <a:latin typeface="Calibri" pitchFamily="34" charset="0"/>
              </a:endParaRPr>
            </a:p>
          </p:txBody>
        </p:sp>
        <p:sp>
          <p:nvSpPr>
            <p:cNvPr id="38923" name="AutoShape 12"/>
            <p:cNvSpPr>
              <a:spLocks noChangeArrowheads="1"/>
            </p:cNvSpPr>
            <p:nvPr/>
          </p:nvSpPr>
          <p:spPr bwMode="auto">
            <a:xfrm>
              <a:off x="9200" y="4504"/>
              <a:ext cx="1963" cy="1818"/>
            </a:xfrm>
            <a:prstGeom prst="cube">
              <a:avLst>
                <a:gd name="adj" fmla="val 25000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24" name="Text Box 13"/>
            <p:cNvSpPr txBox="1">
              <a:spLocks noChangeArrowheads="1"/>
            </p:cNvSpPr>
            <p:nvPr/>
          </p:nvSpPr>
          <p:spPr bwMode="auto">
            <a:xfrm>
              <a:off x="9255" y="5110"/>
              <a:ext cx="1526" cy="109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34957"/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Потребители- переработчики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5" name="AutoShape 14"/>
            <p:cNvSpPr>
              <a:spLocks noChangeArrowheads="1"/>
            </p:cNvSpPr>
            <p:nvPr/>
          </p:nvSpPr>
          <p:spPr bwMode="auto">
            <a:xfrm>
              <a:off x="9199" y="6523"/>
              <a:ext cx="1963" cy="1818"/>
            </a:xfrm>
            <a:prstGeom prst="cube">
              <a:avLst>
                <a:gd name="adj" fmla="val 25000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6" name="Text Box 15"/>
            <p:cNvSpPr txBox="1">
              <a:spLocks noChangeArrowheads="1"/>
            </p:cNvSpPr>
            <p:nvPr/>
          </p:nvSpPr>
          <p:spPr bwMode="auto">
            <a:xfrm>
              <a:off x="9266" y="7209"/>
              <a:ext cx="1439" cy="7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34957"/>
            <a:lstStyle/>
            <a:p>
              <a:pPr algn="ctr"/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Потребители оптовые</a:t>
              </a:r>
              <a:endParaRPr lang="ru-RU" sz="1200" b="1" dirty="0">
                <a:latin typeface="Arial Narrow" pitchFamily="34" charset="0"/>
              </a:endParaRPr>
            </a:p>
          </p:txBody>
        </p:sp>
        <p:sp>
          <p:nvSpPr>
            <p:cNvPr id="38927" name="AutoShape 16"/>
            <p:cNvSpPr>
              <a:spLocks noChangeArrowheads="1"/>
            </p:cNvSpPr>
            <p:nvPr/>
          </p:nvSpPr>
          <p:spPr bwMode="auto">
            <a:xfrm>
              <a:off x="9200" y="8543"/>
              <a:ext cx="1963" cy="1818"/>
            </a:xfrm>
            <a:prstGeom prst="cube">
              <a:avLst>
                <a:gd name="adj" fmla="val 25000"/>
              </a:avLst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8" name="Text Box 17"/>
            <p:cNvSpPr txBox="1">
              <a:spLocks noChangeArrowheads="1"/>
            </p:cNvSpPr>
            <p:nvPr/>
          </p:nvSpPr>
          <p:spPr bwMode="auto">
            <a:xfrm>
              <a:off x="9272" y="9219"/>
              <a:ext cx="1439" cy="109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34957"/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Потребители </a:t>
              </a:r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конечные</a:t>
              </a:r>
              <a:endParaRPr lang="ru-RU" sz="1200" dirty="0">
                <a:latin typeface="Times New Roman" pitchFamily="18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218" y="3350"/>
              <a:ext cx="2081" cy="1559"/>
              <a:chOff x="2034" y="3501"/>
              <a:chExt cx="2521" cy="1620"/>
            </a:xfrm>
          </p:grpSpPr>
          <p:sp>
            <p:nvSpPr>
              <p:cNvPr id="38973" name="AutoShape 19"/>
              <p:cNvSpPr>
                <a:spLocks noChangeArrowheads="1"/>
              </p:cNvSpPr>
              <p:nvPr/>
            </p:nvSpPr>
            <p:spPr bwMode="auto">
              <a:xfrm>
                <a:off x="2034" y="3501"/>
                <a:ext cx="2521" cy="1620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974" name="Text Box 20"/>
              <p:cNvSpPr txBox="1">
                <a:spLocks noChangeArrowheads="1"/>
              </p:cNvSpPr>
              <p:nvPr/>
            </p:nvSpPr>
            <p:spPr bwMode="auto">
              <a:xfrm>
                <a:off x="2166" y="4041"/>
                <a:ext cx="1848" cy="97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9913" tIns="34957" rIns="69913" bIns="34957"/>
              <a:lstStyle/>
              <a:p>
                <a:pPr algn="ctr"/>
                <a:r>
                  <a:rPr lang="ru-RU" sz="1200" b="1" dirty="0">
                    <a:latin typeface="Times New Roman" pitchFamily="18" charset="0"/>
                  </a:rPr>
                  <a:t>Таможенное </a:t>
                </a:r>
                <a:r>
                  <a:rPr lang="ru-RU" sz="1200" b="1" dirty="0" smtClean="0">
                    <a:latin typeface="Times New Roman" pitchFamily="18" charset="0"/>
                  </a:rPr>
                  <a:t>управление</a:t>
                </a:r>
                <a:endParaRPr lang="ru-RU" sz="12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7178" y="3353"/>
              <a:ext cx="2520" cy="1560"/>
              <a:chOff x="2034" y="3501"/>
              <a:chExt cx="2521" cy="1620"/>
            </a:xfrm>
          </p:grpSpPr>
          <p:sp>
            <p:nvSpPr>
              <p:cNvPr id="38971" name="AutoShape 22"/>
              <p:cNvSpPr>
                <a:spLocks noChangeArrowheads="1"/>
              </p:cNvSpPr>
              <p:nvPr/>
            </p:nvSpPr>
            <p:spPr bwMode="auto">
              <a:xfrm>
                <a:off x="2034" y="3501"/>
                <a:ext cx="2521" cy="1620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972" name="Text Box 23"/>
              <p:cNvSpPr txBox="1">
                <a:spLocks noChangeArrowheads="1"/>
              </p:cNvSpPr>
              <p:nvPr/>
            </p:nvSpPr>
            <p:spPr bwMode="auto">
              <a:xfrm>
                <a:off x="2166" y="3969"/>
                <a:ext cx="1848" cy="11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9913" tIns="34957" rIns="69913" bIns="34957"/>
              <a:lstStyle/>
              <a:p>
                <a:pPr algn="ctr"/>
                <a:r>
                  <a:rPr lang="ru-RU" sz="1200" b="1" dirty="0">
                    <a:latin typeface="Times New Roman" pitchFamily="18" charset="0"/>
                  </a:rPr>
                  <a:t>Правительство, </a:t>
                </a:r>
                <a:endParaRPr lang="ru-RU" sz="1200" b="1" dirty="0" smtClean="0">
                  <a:latin typeface="Times New Roman" pitchFamily="18" charset="0"/>
                </a:endParaRPr>
              </a:p>
              <a:p>
                <a:pPr algn="ctr"/>
                <a:r>
                  <a:rPr lang="ru-RU" sz="1200" b="1" dirty="0" smtClean="0">
                    <a:latin typeface="Times New Roman" pitchFamily="18" charset="0"/>
                  </a:rPr>
                  <a:t>администрация города, района</a:t>
                </a:r>
                <a:r>
                  <a:rPr lang="ru-RU" sz="1200" dirty="0">
                    <a:latin typeface="Times New Roman" pitchFamily="18" charset="0"/>
                  </a:rPr>
                  <a:t>	</a:t>
                </a:r>
              </a:p>
              <a:p>
                <a:endParaRPr lang="ru-RU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5294" y="3350"/>
              <a:ext cx="1879" cy="1299"/>
              <a:chOff x="2034" y="3501"/>
              <a:chExt cx="2521" cy="1620"/>
            </a:xfrm>
          </p:grpSpPr>
          <p:sp>
            <p:nvSpPr>
              <p:cNvPr id="38969" name="AutoShape 25"/>
              <p:cNvSpPr>
                <a:spLocks noChangeArrowheads="1"/>
              </p:cNvSpPr>
              <p:nvPr/>
            </p:nvSpPr>
            <p:spPr bwMode="auto">
              <a:xfrm>
                <a:off x="2034" y="3501"/>
                <a:ext cx="2521" cy="1620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970" name="Text Box 26"/>
              <p:cNvSpPr txBox="1">
                <a:spLocks noChangeArrowheads="1"/>
              </p:cNvSpPr>
              <p:nvPr/>
            </p:nvSpPr>
            <p:spPr bwMode="auto">
              <a:xfrm>
                <a:off x="2166" y="4224"/>
                <a:ext cx="1848" cy="60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9913" tIns="34957" rIns="69913" bIns="34957"/>
              <a:lstStyle/>
              <a:p>
                <a:pPr algn="ctr"/>
                <a:r>
                  <a:rPr lang="ru-RU" sz="1200" b="1" dirty="0" smtClean="0">
                    <a:latin typeface="Times New Roman" pitchFamily="18" charset="0"/>
                  </a:rPr>
                  <a:t>Инвесторы</a:t>
                </a:r>
                <a:endParaRPr lang="ru-RU" sz="12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617" y="9689"/>
              <a:ext cx="2243" cy="1439"/>
              <a:chOff x="2034" y="3501"/>
              <a:chExt cx="2521" cy="1620"/>
            </a:xfrm>
          </p:grpSpPr>
          <p:sp>
            <p:nvSpPr>
              <p:cNvPr id="38967" name="AutoShape 28"/>
              <p:cNvSpPr>
                <a:spLocks noChangeArrowheads="1"/>
              </p:cNvSpPr>
              <p:nvPr/>
            </p:nvSpPr>
            <p:spPr bwMode="auto">
              <a:xfrm>
                <a:off x="2034" y="3501"/>
                <a:ext cx="2521" cy="1620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8968" name="Text Box 29"/>
              <p:cNvSpPr txBox="1">
                <a:spLocks noChangeArrowheads="1"/>
              </p:cNvSpPr>
              <p:nvPr/>
            </p:nvSpPr>
            <p:spPr bwMode="auto">
              <a:xfrm>
                <a:off x="2166" y="4041"/>
                <a:ext cx="1848" cy="97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9913" tIns="34957" rIns="69913" bIns="34957"/>
              <a:lstStyle/>
              <a:p>
                <a:pPr algn="ctr"/>
                <a:r>
                  <a:rPr lang="ru-RU" sz="1200" b="1" dirty="0">
                    <a:latin typeface="Times New Roman" pitchFamily="18" charset="0"/>
                  </a:rPr>
                  <a:t>Перевозчики, </a:t>
                </a:r>
                <a:r>
                  <a:rPr lang="ru-RU" sz="1200" b="1" dirty="0" smtClean="0">
                    <a:latin typeface="Times New Roman" pitchFamily="18" charset="0"/>
                  </a:rPr>
                  <a:t>экспедиторы</a:t>
                </a:r>
                <a:r>
                  <a:rPr lang="ru-RU" sz="1200" dirty="0">
                    <a:latin typeface="Times New Roman" pitchFamily="18" charset="0"/>
                  </a:rPr>
                  <a:t>	</a:t>
                </a:r>
              </a:p>
            </p:txBody>
          </p:sp>
        </p:grpSp>
        <p:sp>
          <p:nvSpPr>
            <p:cNvPr id="38933" name="AutoShape 30"/>
            <p:cNvSpPr>
              <a:spLocks noChangeArrowheads="1"/>
            </p:cNvSpPr>
            <p:nvPr/>
          </p:nvSpPr>
          <p:spPr bwMode="auto">
            <a:xfrm>
              <a:off x="6421" y="9689"/>
              <a:ext cx="2383" cy="1415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34" name="Text Box 31"/>
            <p:cNvSpPr txBox="1">
              <a:spLocks noChangeArrowheads="1"/>
            </p:cNvSpPr>
            <p:nvPr/>
          </p:nvSpPr>
          <p:spPr bwMode="auto">
            <a:xfrm>
              <a:off x="6564" y="10180"/>
              <a:ext cx="1745" cy="80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9913" tIns="34957" rIns="69913" bIns="0"/>
            <a:lstStyle/>
            <a:p>
              <a:pPr algn="ctr"/>
              <a:r>
                <a:rPr lang="ru-RU" sz="1200" b="1" dirty="0">
                  <a:latin typeface="Times New Roman" pitchFamily="18" charset="0"/>
                </a:rPr>
                <a:t>Страховые</a:t>
              </a:r>
              <a:endParaRPr lang="ru-RU" sz="1200" dirty="0">
                <a:latin typeface="Times New Roman" pitchFamily="18" charset="0"/>
              </a:endParaRPr>
            </a:p>
            <a:p>
              <a:pPr algn="ctr"/>
              <a:r>
                <a:rPr lang="ru-RU" sz="1200" b="1" dirty="0">
                  <a:latin typeface="Times New Roman" pitchFamily="18" charset="0"/>
                </a:rPr>
                <a:t> компании, </a:t>
              </a:r>
              <a:r>
                <a:rPr lang="ru-RU" sz="1200" b="1" dirty="0" smtClean="0">
                  <a:latin typeface="Times New Roman" pitchFamily="18" charset="0"/>
                </a:rPr>
                <a:t>банки</a:t>
              </a:r>
              <a:r>
                <a:rPr lang="ru-RU" sz="900" dirty="0">
                  <a:latin typeface="Times New Roman" pitchFamily="18" charset="0"/>
                </a:rPr>
                <a:t>	</a:t>
              </a:r>
              <a:endParaRPr lang="ru-RU" sz="1200" dirty="0">
                <a:latin typeface="Times New Roman" pitchFamily="18" charset="0"/>
              </a:endParaRPr>
            </a:p>
            <a:p>
              <a:endParaRPr lang="ru-RU" dirty="0">
                <a:latin typeface="Calibri" pitchFamily="34" charset="0"/>
              </a:endParaRPr>
            </a:p>
          </p:txBody>
        </p:sp>
        <p:sp>
          <p:nvSpPr>
            <p:cNvPr id="38935" name="AutoShape 32"/>
            <p:cNvSpPr>
              <a:spLocks noChangeArrowheads="1"/>
            </p:cNvSpPr>
            <p:nvPr/>
          </p:nvSpPr>
          <p:spPr bwMode="auto">
            <a:xfrm>
              <a:off x="4790" y="5943"/>
              <a:ext cx="2924" cy="2801"/>
            </a:xfrm>
            <a:prstGeom prst="cube">
              <a:avLst>
                <a:gd name="adj" fmla="val 25000"/>
              </a:avLst>
            </a:prstGeom>
            <a:solidFill>
              <a:srgbClr val="FDC78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8936" name="Text Box 33"/>
            <p:cNvSpPr txBox="1">
              <a:spLocks noChangeArrowheads="1"/>
            </p:cNvSpPr>
            <p:nvPr/>
          </p:nvSpPr>
          <p:spPr bwMode="auto">
            <a:xfrm>
              <a:off x="4845" y="6919"/>
              <a:ext cx="2211" cy="11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9913" tIns="34957" rIns="69913" bIns="34957"/>
            <a:lstStyle/>
            <a:p>
              <a:pPr algn="ctr"/>
              <a:r>
                <a:rPr lang="ru-RU" sz="1200" b="1" dirty="0" smtClean="0">
                  <a:latin typeface="Times New Roman" pitchFamily="18" charset="0"/>
                </a:rPr>
                <a:t>Логистический оптово- </a:t>
              </a:r>
              <a:endParaRPr lang="ru-RU" sz="1200" b="1" dirty="0">
                <a:latin typeface="Times New Roman" pitchFamily="18" charset="0"/>
              </a:endParaRPr>
            </a:p>
            <a:p>
              <a:pPr algn="ctr"/>
              <a:r>
                <a:rPr lang="ru-RU" sz="1200" b="1" dirty="0">
                  <a:latin typeface="Times New Roman" pitchFamily="18" charset="0"/>
                </a:rPr>
                <a:t>распределительный </a:t>
              </a:r>
            </a:p>
            <a:p>
              <a:pPr algn="ctr"/>
              <a:r>
                <a:rPr lang="ru-RU" sz="1200" b="1" dirty="0" smtClean="0">
                  <a:latin typeface="Times New Roman" pitchFamily="18" charset="0"/>
                </a:rPr>
                <a:t>центр</a:t>
              </a:r>
              <a:endParaRPr lang="ru-RU" sz="1200" dirty="0">
                <a:latin typeface="Times New Roman" pitchFamily="18" charset="0"/>
              </a:endParaRPr>
            </a:p>
          </p:txBody>
        </p:sp>
        <p:sp>
          <p:nvSpPr>
            <p:cNvPr id="38937" name="Line 34"/>
            <p:cNvSpPr>
              <a:spLocks noChangeShapeType="1"/>
            </p:cNvSpPr>
            <p:nvPr/>
          </p:nvSpPr>
          <p:spPr bwMode="auto">
            <a:xfrm>
              <a:off x="3757" y="5514"/>
              <a:ext cx="0" cy="4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8" name="Line 35"/>
            <p:cNvSpPr>
              <a:spLocks noChangeShapeType="1"/>
            </p:cNvSpPr>
            <p:nvPr/>
          </p:nvSpPr>
          <p:spPr bwMode="auto">
            <a:xfrm flipH="1">
              <a:off x="3196" y="5514"/>
              <a:ext cx="5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9" name="Line 36"/>
            <p:cNvSpPr>
              <a:spLocks noChangeShapeType="1"/>
            </p:cNvSpPr>
            <p:nvPr/>
          </p:nvSpPr>
          <p:spPr bwMode="auto">
            <a:xfrm flipH="1">
              <a:off x="3196" y="9552"/>
              <a:ext cx="5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0" name="Line 37"/>
            <p:cNvSpPr>
              <a:spLocks noChangeShapeType="1"/>
            </p:cNvSpPr>
            <p:nvPr/>
          </p:nvSpPr>
          <p:spPr bwMode="auto">
            <a:xfrm flipH="1">
              <a:off x="3196" y="7533"/>
              <a:ext cx="5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1" name="Line 38"/>
            <p:cNvSpPr>
              <a:spLocks noChangeShapeType="1"/>
            </p:cNvSpPr>
            <p:nvPr/>
          </p:nvSpPr>
          <p:spPr bwMode="auto">
            <a:xfrm>
              <a:off x="3757" y="7533"/>
              <a:ext cx="10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2" name="Line 39"/>
            <p:cNvSpPr>
              <a:spLocks noChangeShapeType="1"/>
            </p:cNvSpPr>
            <p:nvPr/>
          </p:nvSpPr>
          <p:spPr bwMode="auto">
            <a:xfrm>
              <a:off x="8639" y="5514"/>
              <a:ext cx="1" cy="4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3" name="Line 40"/>
            <p:cNvSpPr>
              <a:spLocks noChangeShapeType="1"/>
            </p:cNvSpPr>
            <p:nvPr/>
          </p:nvSpPr>
          <p:spPr bwMode="auto">
            <a:xfrm flipH="1">
              <a:off x="8639" y="5514"/>
              <a:ext cx="5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4" name="Line 41"/>
            <p:cNvSpPr>
              <a:spLocks noChangeShapeType="1"/>
            </p:cNvSpPr>
            <p:nvPr/>
          </p:nvSpPr>
          <p:spPr bwMode="auto">
            <a:xfrm flipH="1">
              <a:off x="8639" y="9552"/>
              <a:ext cx="56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5" name="Line 42"/>
            <p:cNvSpPr>
              <a:spLocks noChangeShapeType="1"/>
            </p:cNvSpPr>
            <p:nvPr/>
          </p:nvSpPr>
          <p:spPr bwMode="auto">
            <a:xfrm flipH="1">
              <a:off x="8639" y="7534"/>
              <a:ext cx="56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Line 43"/>
            <p:cNvSpPr>
              <a:spLocks noChangeShapeType="1"/>
            </p:cNvSpPr>
            <p:nvPr/>
          </p:nvSpPr>
          <p:spPr bwMode="auto">
            <a:xfrm>
              <a:off x="7517" y="7533"/>
              <a:ext cx="11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Line 44"/>
            <p:cNvSpPr>
              <a:spLocks noChangeShapeType="1"/>
            </p:cNvSpPr>
            <p:nvPr/>
          </p:nvSpPr>
          <p:spPr bwMode="auto">
            <a:xfrm>
              <a:off x="4718" y="4909"/>
              <a:ext cx="981" cy="1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8" name="Line 45"/>
            <p:cNvSpPr>
              <a:spLocks noChangeShapeType="1"/>
            </p:cNvSpPr>
            <p:nvPr/>
          </p:nvSpPr>
          <p:spPr bwMode="auto">
            <a:xfrm>
              <a:off x="6116" y="4681"/>
              <a:ext cx="20" cy="1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9" name="Line 46"/>
            <p:cNvSpPr>
              <a:spLocks noChangeShapeType="1"/>
            </p:cNvSpPr>
            <p:nvPr/>
          </p:nvSpPr>
          <p:spPr bwMode="auto">
            <a:xfrm flipH="1">
              <a:off x="6638" y="4909"/>
              <a:ext cx="981" cy="1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0" name="Line 47"/>
            <p:cNvSpPr>
              <a:spLocks noChangeShapeType="1"/>
            </p:cNvSpPr>
            <p:nvPr/>
          </p:nvSpPr>
          <p:spPr bwMode="auto">
            <a:xfrm flipV="1">
              <a:off x="4598" y="8744"/>
              <a:ext cx="841" cy="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1" name="Line 48"/>
            <p:cNvSpPr>
              <a:spLocks noChangeShapeType="1"/>
            </p:cNvSpPr>
            <p:nvPr/>
          </p:nvSpPr>
          <p:spPr bwMode="auto">
            <a:xfrm flipH="1" flipV="1">
              <a:off x="6841" y="8744"/>
              <a:ext cx="841" cy="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2" name="Line 49"/>
            <p:cNvSpPr>
              <a:spLocks noChangeShapeType="1"/>
            </p:cNvSpPr>
            <p:nvPr/>
          </p:nvSpPr>
          <p:spPr bwMode="auto">
            <a:xfrm>
              <a:off x="3896" y="5312"/>
              <a:ext cx="1" cy="4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3" name="Line 50"/>
            <p:cNvSpPr>
              <a:spLocks noChangeShapeType="1"/>
            </p:cNvSpPr>
            <p:nvPr/>
          </p:nvSpPr>
          <p:spPr bwMode="auto">
            <a:xfrm flipH="1">
              <a:off x="3196" y="9351"/>
              <a:ext cx="7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4" name="Line 51"/>
            <p:cNvSpPr>
              <a:spLocks noChangeShapeType="1"/>
            </p:cNvSpPr>
            <p:nvPr/>
          </p:nvSpPr>
          <p:spPr bwMode="auto">
            <a:xfrm flipH="1">
              <a:off x="3196" y="7331"/>
              <a:ext cx="70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5" name="Line 52"/>
            <p:cNvSpPr>
              <a:spLocks noChangeShapeType="1"/>
            </p:cNvSpPr>
            <p:nvPr/>
          </p:nvSpPr>
          <p:spPr bwMode="auto">
            <a:xfrm flipH="1">
              <a:off x="3196" y="5312"/>
              <a:ext cx="7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6" name="Line 53"/>
            <p:cNvSpPr>
              <a:spLocks noChangeShapeType="1"/>
            </p:cNvSpPr>
            <p:nvPr/>
          </p:nvSpPr>
          <p:spPr bwMode="auto">
            <a:xfrm>
              <a:off x="3897" y="7331"/>
              <a:ext cx="918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7" name="Line 54"/>
            <p:cNvSpPr>
              <a:spLocks noChangeShapeType="1"/>
            </p:cNvSpPr>
            <p:nvPr/>
          </p:nvSpPr>
          <p:spPr bwMode="auto">
            <a:xfrm>
              <a:off x="8499" y="5312"/>
              <a:ext cx="1" cy="40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8" name="Line 55"/>
            <p:cNvSpPr>
              <a:spLocks noChangeShapeType="1"/>
            </p:cNvSpPr>
            <p:nvPr/>
          </p:nvSpPr>
          <p:spPr bwMode="auto">
            <a:xfrm flipH="1">
              <a:off x="8499" y="7331"/>
              <a:ext cx="70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59" name="Line 56"/>
            <p:cNvSpPr>
              <a:spLocks noChangeShapeType="1"/>
            </p:cNvSpPr>
            <p:nvPr/>
          </p:nvSpPr>
          <p:spPr bwMode="auto">
            <a:xfrm flipH="1">
              <a:off x="8499" y="5312"/>
              <a:ext cx="7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0" name="Line 57"/>
            <p:cNvSpPr>
              <a:spLocks noChangeShapeType="1"/>
            </p:cNvSpPr>
            <p:nvPr/>
          </p:nvSpPr>
          <p:spPr bwMode="auto">
            <a:xfrm>
              <a:off x="7517" y="7331"/>
              <a:ext cx="9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1" name="Line 58"/>
            <p:cNvSpPr>
              <a:spLocks noChangeShapeType="1"/>
            </p:cNvSpPr>
            <p:nvPr/>
          </p:nvSpPr>
          <p:spPr bwMode="auto">
            <a:xfrm flipH="1">
              <a:off x="8499" y="9351"/>
              <a:ext cx="70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2" name="Line 59"/>
            <p:cNvSpPr>
              <a:spLocks noChangeShapeType="1"/>
            </p:cNvSpPr>
            <p:nvPr/>
          </p:nvSpPr>
          <p:spPr bwMode="auto">
            <a:xfrm>
              <a:off x="2318" y="10372"/>
              <a:ext cx="27" cy="5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3" name="Line 60"/>
            <p:cNvSpPr>
              <a:spLocks noChangeShapeType="1"/>
            </p:cNvSpPr>
            <p:nvPr/>
          </p:nvSpPr>
          <p:spPr bwMode="auto">
            <a:xfrm>
              <a:off x="2355" y="10924"/>
              <a:ext cx="126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4" name="Line 61"/>
            <p:cNvSpPr>
              <a:spLocks noChangeShapeType="1"/>
            </p:cNvSpPr>
            <p:nvPr/>
          </p:nvSpPr>
          <p:spPr bwMode="auto">
            <a:xfrm>
              <a:off x="2150" y="10372"/>
              <a:ext cx="78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5" name="Line 62"/>
            <p:cNvSpPr>
              <a:spLocks noChangeShapeType="1"/>
            </p:cNvSpPr>
            <p:nvPr/>
          </p:nvSpPr>
          <p:spPr bwMode="auto">
            <a:xfrm>
              <a:off x="2215" y="11392"/>
              <a:ext cx="532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66" name="Line 63"/>
            <p:cNvSpPr>
              <a:spLocks noChangeShapeType="1"/>
            </p:cNvSpPr>
            <p:nvPr/>
          </p:nvSpPr>
          <p:spPr bwMode="auto">
            <a:xfrm flipV="1">
              <a:off x="7527" y="11128"/>
              <a:ext cx="11" cy="2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64" y="332656"/>
            <a:ext cx="7355160" cy="151786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ru-RU" sz="2800" b="1" u="sng" dirty="0" smtClean="0">
                <a:solidFill>
                  <a:srgbClr val="0000CC"/>
                </a:solidFill>
              </a:rPr>
              <a:t>Важнейшим инфраструктурным объектом механизма  логистической сети АПК является Электронная торговая площадка (ЭТП)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085584" cy="3528392"/>
          </a:xfrm>
          <a:solidFill>
            <a:schemeClr val="bg1">
              <a:alpha val="94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Основная задача ЭТП – стать аналитическим, прогнозирующим и планирующим органом для развития мелко- и среднеформатного производства, </a:t>
            </a:r>
            <a:r>
              <a:rPr lang="ru-RU" b="1" dirty="0" smtClean="0">
                <a:solidFill>
                  <a:srgbClr val="3B0076"/>
                </a:solidFill>
              </a:rPr>
              <a:t>переработки, транспортирования и сбыта продовольственной продукции красноярских сельхозпроизводителей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600" b="1" u="sng" dirty="0" smtClean="0">
                <a:solidFill>
                  <a:srgbClr val="0070C0"/>
                </a:solidFill>
              </a:rPr>
              <a:t>О развитии логистической инфраструктуры в Красноярске</a:t>
            </a:r>
            <a:endParaRPr lang="ru-RU" sz="3600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7373"/>
            <a:ext cx="8229600" cy="244827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B0076"/>
                </a:solidFill>
              </a:rPr>
              <a:t>Предложение по размещению торговых объектов логистической сети формата шаговой доступности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3B0076"/>
                </a:solidFill>
              </a:rPr>
              <a:t>в Красноярске</a:t>
            </a:r>
            <a:endParaRPr lang="ru-RU" sz="3600" b="1" dirty="0">
              <a:solidFill>
                <a:srgbClr val="3B007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96" y="4023320"/>
            <a:ext cx="4273890" cy="235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433" y="4027270"/>
            <a:ext cx="3533007" cy="2354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97412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Места размещения магазинов шаговой доступности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91" y="633086"/>
            <a:ext cx="8334618" cy="5903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58317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 smtClean="0">
                <a:solidFill>
                  <a:srgbClr val="0070C0"/>
                </a:solidFill>
              </a:rPr>
              <a:t>Процесс формирования логистической системы АПК в формате многоуровневой системы мы начинаем не на пустом месте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259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Анализ инфраструктурных элементов товародвижения </a:t>
            </a:r>
            <a:r>
              <a:rPr lang="ru-RU" b="1" dirty="0" smtClean="0">
                <a:solidFill>
                  <a:srgbClr val="3B0076"/>
                </a:solidFill>
              </a:rPr>
              <a:t>– предприятий-производителей, складов и мест  хранения, логистических терминалов, транспортных компаний, торговых точек  </a:t>
            </a:r>
            <a:r>
              <a:rPr lang="ru-RU" b="1" dirty="0" smtClean="0">
                <a:solidFill>
                  <a:srgbClr val="FF0000"/>
                </a:solidFill>
              </a:rPr>
              <a:t>показывает определенную ресурсообеспеченность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6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81" y="404664"/>
            <a:ext cx="8229600" cy="114300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В настоящее время мы планируем создать временный Координационный центр</a:t>
            </a:r>
            <a:endParaRPr lang="ru-RU" sz="3200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881" y="1844824"/>
            <a:ext cx="8229600" cy="4578499"/>
          </a:xfrm>
        </p:spPr>
        <p:txBody>
          <a:bodyPr/>
          <a:lstStyle/>
          <a:p>
            <a:r>
              <a:rPr lang="ru-RU" b="1" dirty="0" smtClean="0">
                <a:solidFill>
                  <a:srgbClr val="3B0076"/>
                </a:solidFill>
              </a:rPr>
              <a:t>для научно-методического обеспечения проекта в составе </a:t>
            </a:r>
            <a:r>
              <a:rPr lang="ru-RU" dirty="0" smtClean="0">
                <a:solidFill>
                  <a:srgbClr val="3B0076"/>
                </a:solidFill>
              </a:rPr>
              <a:t> представителей Министерства с\х и торговли, Красноярского ГАУ, Ассоциации предпринимателей и фермеров, Торгово-промышленной палаты, Агросоюза, организации «Енисейский стандарт», руководителей хозяйств и представителей администраций городов и районов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613913"/>
            <a:ext cx="8215370" cy="3539430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Логистическая сеть АПК региона – </a:t>
            </a:r>
          </a:p>
          <a:p>
            <a:pPr algn="ctr"/>
            <a:r>
              <a:rPr lang="ru-RU" sz="3200" b="1" u="sng" dirty="0" smtClean="0">
                <a:solidFill>
                  <a:srgbClr val="3B0076"/>
                </a:solidFill>
              </a:rPr>
              <a:t>это один из важных механизмов развития экономической системы Красноярского края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интересах сельхозтоваропроизводителей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жителей региона!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ÐÐ°ÑÑÐ¸Ð½ÐºÐ¸ Ð¿Ð¾ Ð·Ð°Ð¿ÑÐ¾ÑÑ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550" y="106074"/>
            <a:ext cx="304593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0868"/>
            <a:ext cx="3165123" cy="131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ÐÐ°ÑÑÐ¸Ð½ÐºÐ¸ Ð¿Ð¾ Ð·Ð°Ð¿ÑÐ¾ÑÑ Ð»Ð¾Ð³Ð¸ÑÑÐ¸ÐºÐ° Ð¸ ÑÐµÐ»ÑÑÐºÐ¾Ðµ ÑÐ¾Ð·ÑÐ¹ÑÑÐ²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64033"/>
            <a:ext cx="3811694" cy="137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91" y="5325189"/>
            <a:ext cx="3234681" cy="141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A50021"/>
                </a:solidFill>
              </a:rPr>
              <a:t> </a:t>
            </a:r>
            <a:endParaRPr lang="ru-RU" sz="2400" dirty="0">
              <a:solidFill>
                <a:srgbClr val="A50021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552" y="2773829"/>
            <a:ext cx="7561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3600" b="1" i="1" dirty="0" smtClean="0">
                <a:solidFill>
                  <a:srgbClr val="3333CC"/>
                </a:solidFill>
              </a:rPr>
              <a:t>Благодарю </a:t>
            </a:r>
            <a:r>
              <a:rPr lang="ru-RU" sz="3600" b="1" i="1" dirty="0">
                <a:solidFill>
                  <a:srgbClr val="3333CC"/>
                </a:solidFill>
              </a:rPr>
              <a:t>за внимание!</a:t>
            </a:r>
            <a:endParaRPr lang="ru-RU" sz="36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Команда проекта - кафедра Логистики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Красноярского ГАУ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-   Пантелеев  В.И., </a:t>
            </a:r>
            <a:r>
              <a:rPr lang="ru-RU" sz="2400" b="1" dirty="0" err="1" smtClean="0"/>
              <a:t>к.и.н</a:t>
            </a:r>
            <a:r>
              <a:rPr lang="ru-RU" sz="2400" b="1" dirty="0" smtClean="0"/>
              <a:t>., доцент</a:t>
            </a:r>
          </a:p>
          <a:p>
            <a:pPr marL="0" indent="0">
              <a:buNone/>
            </a:pPr>
            <a:r>
              <a:rPr lang="ru-RU" sz="2400" b="1" dirty="0" smtClean="0"/>
              <a:t>-   </a:t>
            </a:r>
            <a:r>
              <a:rPr lang="ru-RU" sz="2400" b="1" dirty="0" err="1" smtClean="0"/>
              <a:t>Швалов</a:t>
            </a:r>
            <a:r>
              <a:rPr lang="ru-RU" sz="2400" b="1" dirty="0" smtClean="0"/>
              <a:t> П.Г., к.э.н., доцент</a:t>
            </a:r>
          </a:p>
          <a:p>
            <a:pPr marL="0" indent="0">
              <a:buNone/>
            </a:pPr>
            <a:r>
              <a:rPr lang="ru-RU" sz="2400" b="1" dirty="0" smtClean="0"/>
              <a:t>-   </a:t>
            </a:r>
            <a:r>
              <a:rPr lang="ru-RU" sz="2400" b="1" dirty="0" err="1" smtClean="0"/>
              <a:t>Тод</a:t>
            </a:r>
            <a:r>
              <a:rPr lang="ru-RU" sz="2400" b="1" dirty="0" smtClean="0"/>
              <a:t> Н.А., ст. преподаватель</a:t>
            </a:r>
          </a:p>
          <a:p>
            <a:pPr marL="0" indent="0">
              <a:buNone/>
            </a:pPr>
            <a:r>
              <a:rPr lang="ru-RU" sz="2400" b="1" dirty="0" smtClean="0"/>
              <a:t>-   </a:t>
            </a:r>
            <a:r>
              <a:rPr lang="ru-RU" sz="2400" b="1" dirty="0" err="1" smtClean="0"/>
              <a:t>Мишагин</a:t>
            </a:r>
            <a:r>
              <a:rPr lang="ru-RU" sz="2400" b="1" dirty="0" smtClean="0"/>
              <a:t> Р.В., аспирант</a:t>
            </a:r>
          </a:p>
          <a:p>
            <a:pPr marL="0" indent="0">
              <a:buNone/>
            </a:pPr>
            <a:r>
              <a:rPr lang="ru-RU" sz="2400" b="1" dirty="0" smtClean="0"/>
              <a:t>-   Демченко Г.А., ст. преподаватель</a:t>
            </a:r>
          </a:p>
          <a:p>
            <a:pPr marL="0" indent="0">
              <a:buNone/>
            </a:pPr>
            <a:r>
              <a:rPr lang="ru-RU" sz="2400" b="1" dirty="0" smtClean="0"/>
              <a:t>-   Коновалова А.Ю., ст. преподаватель</a:t>
            </a:r>
          </a:p>
          <a:p>
            <a:pPr marL="0" indent="0">
              <a:buNone/>
            </a:pPr>
            <a:r>
              <a:rPr lang="ru-RU" sz="2400" b="1" dirty="0" smtClean="0"/>
              <a:t>-   Лукиных Ю.В., </a:t>
            </a:r>
            <a:r>
              <a:rPr lang="ru-RU" sz="2400" b="1" dirty="0" err="1" smtClean="0"/>
              <a:t>к.п.н</a:t>
            </a:r>
            <a:r>
              <a:rPr lang="ru-RU" sz="2400" b="1" dirty="0" smtClean="0"/>
              <a:t>., доцент</a:t>
            </a:r>
          </a:p>
          <a:p>
            <a:pPr>
              <a:buFontTx/>
              <a:buChar char="-"/>
            </a:pPr>
            <a:r>
              <a:rPr lang="ru-RU" sz="2400" b="1" dirty="0" smtClean="0"/>
              <a:t>Малыгин Д.С., ст. преподаватель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0301" y="5157192"/>
            <a:ext cx="42484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Ермакова В.Е., аспирант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7765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617869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u="sng" dirty="0" smtClean="0">
                <a:solidFill>
                  <a:srgbClr val="0070C0"/>
                </a:solidFill>
              </a:rPr>
              <a:t>Отмечается восстановление </a:t>
            </a:r>
            <a:r>
              <a:rPr lang="ru-RU" sz="3400" b="1" u="sng" smtClean="0">
                <a:solidFill>
                  <a:srgbClr val="0070C0"/>
                </a:solidFill>
              </a:rPr>
              <a:t>потребительской активности</a:t>
            </a:r>
            <a:r>
              <a:rPr lang="ru-RU" sz="3400" b="1" dirty="0" smtClean="0">
                <a:solidFill>
                  <a:srgbClr val="3B0076"/>
                </a:solidFill>
              </a:rPr>
              <a:t/>
            </a:r>
            <a:br>
              <a:rPr lang="ru-RU" sz="3400" b="1" dirty="0" smtClean="0">
                <a:solidFill>
                  <a:srgbClr val="3B0076"/>
                </a:solidFill>
              </a:rPr>
            </a:br>
            <a:r>
              <a:rPr lang="ru-RU" sz="3400" b="1" dirty="0" smtClean="0">
                <a:solidFill>
                  <a:srgbClr val="3B0076"/>
                </a:solidFill>
              </a:rPr>
              <a:t/>
            </a:r>
            <a:br>
              <a:rPr lang="ru-RU" sz="3400" b="1" dirty="0" smtClean="0">
                <a:solidFill>
                  <a:srgbClr val="3B0076"/>
                </a:solidFill>
              </a:rPr>
            </a:br>
            <a:r>
              <a:rPr lang="ru-RU" sz="3400" b="1" dirty="0" smtClean="0">
                <a:solidFill>
                  <a:srgbClr val="3B0076"/>
                </a:solidFill>
              </a:rPr>
              <a:t>Оборот розничной торговли по Красноярскому краю в 2017 г. составил </a:t>
            </a:r>
            <a:br>
              <a:rPr lang="ru-RU" sz="3400" b="1" dirty="0" smtClean="0">
                <a:solidFill>
                  <a:srgbClr val="3B0076"/>
                </a:solidFill>
              </a:rPr>
            </a:br>
            <a:r>
              <a:rPr lang="ru-RU" sz="3400" b="1" dirty="0" smtClean="0">
                <a:solidFill>
                  <a:srgbClr val="FF0000"/>
                </a:solidFill>
              </a:rPr>
              <a:t>515,8 млрд. рублей </a:t>
            </a:r>
            <a:r>
              <a:rPr lang="ru-RU" sz="3400" b="1" dirty="0" smtClean="0">
                <a:solidFill>
                  <a:srgbClr val="002060"/>
                </a:solidFill>
              </a:rPr>
              <a:t>(в 2016 году – 502,1 млрд. рублей)</a:t>
            </a:r>
            <a:r>
              <a:rPr lang="ru-RU" sz="3400" b="1" dirty="0" smtClean="0">
                <a:solidFill>
                  <a:srgbClr val="FF0000"/>
                </a:solidFill>
              </a:rPr>
              <a:t/>
            </a:r>
            <a:br>
              <a:rPr lang="ru-RU" sz="3400" b="1" dirty="0" smtClean="0">
                <a:solidFill>
                  <a:srgbClr val="FF0000"/>
                </a:solidFill>
              </a:rPr>
            </a:b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br>
              <a:rPr lang="ru-RU" sz="3400" b="1" dirty="0" smtClean="0">
                <a:solidFill>
                  <a:srgbClr val="FF000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Удельный вес пищевых продуктов составил</a:t>
            </a:r>
            <a:r>
              <a:rPr lang="ru-RU" sz="3400" b="1" dirty="0" smtClean="0">
                <a:solidFill>
                  <a:srgbClr val="FF0000"/>
                </a:solidFill>
              </a:rPr>
              <a:t> 45,7% </a:t>
            </a:r>
            <a:r>
              <a:rPr lang="ru-RU" sz="3400" b="1" dirty="0" smtClean="0">
                <a:solidFill>
                  <a:srgbClr val="002060"/>
                </a:solidFill>
              </a:rPr>
              <a:t>(в 2016 году – 45,4%), </a:t>
            </a:r>
            <a:r>
              <a:rPr lang="ru-RU" sz="3400" b="1" dirty="0" smtClean="0">
                <a:solidFill>
                  <a:srgbClr val="FF0000"/>
                </a:solidFill>
              </a:rPr>
              <a:t>увеличившись до 235,5 млрд.рублей </a:t>
            </a:r>
            <a:r>
              <a:rPr lang="ru-RU" sz="3400" b="1" dirty="0" smtClean="0">
                <a:solidFill>
                  <a:srgbClr val="002060"/>
                </a:solidFill>
              </a:rPr>
              <a:t>(в 2016 году – 227,1 млрд. рублей) </a:t>
            </a:r>
            <a:r>
              <a:rPr lang="ru-RU" sz="3400" b="1" dirty="0" smtClean="0">
                <a:solidFill>
                  <a:srgbClr val="3B0076"/>
                </a:solidFill>
              </a:rPr>
              <a:t/>
            </a:r>
            <a:br>
              <a:rPr lang="ru-RU" sz="3400" b="1" dirty="0" smtClean="0">
                <a:solidFill>
                  <a:srgbClr val="3B0076"/>
                </a:solidFill>
              </a:rPr>
            </a:b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endParaRPr lang="ru-RU" sz="34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24" y="476672"/>
            <a:ext cx="8229600" cy="1143000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/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r>
              <a:rPr lang="ru-RU" sz="3200" b="1" u="sng" dirty="0" smtClean="0">
                <a:solidFill>
                  <a:srgbClr val="0070C0"/>
                </a:solidFill>
              </a:rPr>
              <a:t/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r>
              <a:rPr lang="ru-RU" sz="3200" b="1" u="sng" dirty="0" smtClean="0">
                <a:solidFill>
                  <a:srgbClr val="0070C0"/>
                </a:solidFill>
              </a:rPr>
              <a:t>Предпосылки  работы по формированию Логистической сети  АПК</a:t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r>
              <a:rPr lang="ru-RU" sz="3200" b="1" u="sng" dirty="0" smtClean="0">
                <a:solidFill>
                  <a:srgbClr val="0070C0"/>
                </a:solidFill>
              </a:rPr>
              <a:t/>
            </a:r>
            <a:br>
              <a:rPr lang="ru-RU" sz="3200" b="1" u="sng" dirty="0" smtClean="0">
                <a:solidFill>
                  <a:srgbClr val="0070C0"/>
                </a:solidFill>
              </a:rPr>
            </a:br>
            <a:endParaRPr lang="ru-RU" sz="3200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6224" y="2060848"/>
            <a:ext cx="8280920" cy="4525963"/>
          </a:xfrm>
        </p:spPr>
        <p:txBody>
          <a:bodyPr/>
          <a:lstStyle/>
          <a:p>
            <a:pPr lvl="0"/>
            <a:r>
              <a:rPr lang="ru-RU" sz="3000" b="1" dirty="0" smtClean="0">
                <a:solidFill>
                  <a:srgbClr val="3B0076"/>
                </a:solidFill>
              </a:rPr>
              <a:t>доминирование крупных розничных сетей  </a:t>
            </a:r>
          </a:p>
          <a:p>
            <a:pPr lvl="0"/>
            <a:r>
              <a:rPr lang="ru-RU" sz="3000" b="1" dirty="0" smtClean="0">
                <a:solidFill>
                  <a:srgbClr val="3B0076"/>
                </a:solidFill>
              </a:rPr>
              <a:t>большой уровень импорта продуктов питания  </a:t>
            </a:r>
          </a:p>
          <a:p>
            <a:pPr lvl="0"/>
            <a:r>
              <a:rPr lang="ru-RU" sz="3000" b="1" dirty="0" smtClean="0">
                <a:solidFill>
                  <a:srgbClr val="3B0076"/>
                </a:solidFill>
              </a:rPr>
              <a:t>высокий уровень потерь первичной овощной сельхозпродукции  </a:t>
            </a:r>
          </a:p>
          <a:p>
            <a:pPr lvl="0"/>
            <a:r>
              <a:rPr lang="ru-RU" sz="3000" b="1" dirty="0" smtClean="0">
                <a:solidFill>
                  <a:srgbClr val="3B0076"/>
                </a:solidFill>
              </a:rPr>
              <a:t>дисбаланс между возможностями сельхозтоваропроизводителей и существующим спросом на их  продукцию  </a:t>
            </a:r>
          </a:p>
          <a:p>
            <a:pPr lvl="0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66398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ru-RU" sz="2400" b="1" dirty="0" smtClean="0"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6665" y="692696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Важнейшая проблема существующей региональной логистической системы на продовольственном рынке: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lvl="0" algn="just"/>
            <a:r>
              <a:rPr lang="ru-RU" sz="2800" b="1" dirty="0" smtClean="0">
                <a:solidFill>
                  <a:srgbClr val="3B0076"/>
                </a:solidFill>
              </a:rPr>
              <a:t>недостаточное развитие интеграционных отношений в сфере АПК для обеспечения заготовки, переработки сельскохозяйственной продукции и доведения ее до потребителя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6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1600" dirty="0" smtClean="0"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98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Цели первого уровня:</a:t>
            </a:r>
            <a:br>
              <a:rPr lang="ru-RU" b="1" u="sng" dirty="0" smtClean="0">
                <a:solidFill>
                  <a:srgbClr val="0070C0"/>
                </a:solidFill>
              </a:rPr>
            </a:b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698" y="1425321"/>
            <a:ext cx="8229600" cy="4525963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Повышение эффективности АПК</a:t>
            </a:r>
            <a:r>
              <a:rPr lang="ru-RU" sz="2800" b="1" dirty="0" smtClean="0">
                <a:solidFill>
                  <a:srgbClr val="3B0076"/>
                </a:solidFill>
              </a:rPr>
              <a:t>, обеспечение поставок на рынок качественного конкурентоспособного продовольствия на основе координации деятельности субъектов АПК и торговых организаций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</a:rPr>
              <a:t>Совершенствование структур управления товаропотоками в АПК </a:t>
            </a:r>
            <a:r>
              <a:rPr lang="ru-RU" sz="2800" b="1" dirty="0" smtClean="0">
                <a:solidFill>
                  <a:srgbClr val="3B0076"/>
                </a:solidFill>
              </a:rPr>
              <a:t>региона между сферами потребления, переработки и производства собственной продовольственной продукции в Красноярском крае с учетом территориального размещения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481459" y="1121887"/>
            <a:ext cx="8162954" cy="783193"/>
          </a:xfrm>
          <a:prstGeom prst="flowChartAlternateProcess">
            <a:avLst/>
          </a:prstGeom>
          <a:solidFill>
            <a:srgbClr val="CCFFFF"/>
          </a:solidFill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3B0076"/>
                </a:solidFill>
              </a:rPr>
              <a:t>Комплексный подход с учетом стратегии развития Красноярского края и тенденций потребительского рынка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481459" y="2264887"/>
            <a:ext cx="8175654" cy="1123712"/>
          </a:xfrm>
          <a:prstGeom prst="flowChartAlternateProcess">
            <a:avLst/>
          </a:prstGeom>
          <a:solidFill>
            <a:srgbClr val="CCFFFF"/>
          </a:solidFill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3B0076"/>
                </a:solidFill>
              </a:rPr>
              <a:t>Учет местной территориальной и транспортной специфики исходя из условий: нужный товар, в нужное место, требуемого качества, точно в срок</a:t>
            </a:r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481459" y="3745448"/>
            <a:ext cx="8196277" cy="1123712"/>
          </a:xfrm>
          <a:prstGeom prst="flowChartAlternateProcess">
            <a:avLst/>
          </a:prstGeom>
          <a:solidFill>
            <a:srgbClr val="CCFFFF"/>
          </a:solidFill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3B0076"/>
                </a:solidFill>
              </a:rPr>
              <a:t>Государственно-частное партнерство, рационализация государственного заказа и адресной господдержки предприятий АПК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481459" y="5226009"/>
            <a:ext cx="8175654" cy="1123712"/>
          </a:xfrm>
          <a:prstGeom prst="flowChartAlternateProcess">
            <a:avLst/>
          </a:prstGeom>
          <a:solidFill>
            <a:srgbClr val="CCFFFF"/>
          </a:solidFill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3B0076"/>
                </a:solidFill>
              </a:rPr>
              <a:t>Усиление рыночных позиций местных сельхозтоваропроизводителей и местной пищевой промышленности – конкуренция с импортной продукцией</a:t>
            </a:r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3919994" y="1905080"/>
            <a:ext cx="1285884" cy="3598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CC"/>
          </a:solidFill>
          <a:ln w="19050" cap="sq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3857620" y="3388599"/>
            <a:ext cx="1362080" cy="36010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CC"/>
          </a:solidFill>
          <a:ln w="19050" cap="sq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3953334" y="4869160"/>
            <a:ext cx="1219204" cy="35684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CC"/>
          </a:solidFill>
          <a:ln w="19050" cap="sq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7504" y="141549"/>
            <a:ext cx="89289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000" b="1" dirty="0" smtClean="0">
                <a:solidFill>
                  <a:srgbClr val="0070C0"/>
                </a:solidFill>
              </a:rPr>
              <a:t/>
            </a:r>
            <a:br>
              <a:rPr lang="ru-RU" sz="3000" b="1" dirty="0" smtClean="0">
                <a:solidFill>
                  <a:srgbClr val="0070C0"/>
                </a:solidFill>
              </a:rPr>
            </a:br>
            <a:r>
              <a:rPr lang="ru-RU" sz="3000" b="1" u="sng" dirty="0" smtClean="0">
                <a:solidFill>
                  <a:srgbClr val="0070C0"/>
                </a:solidFill>
              </a:rPr>
              <a:t>Принципы организации логистической сети АПК:</a:t>
            </a:r>
            <a:br>
              <a:rPr lang="ru-RU" sz="3000" b="1" u="sng" dirty="0" smtClean="0">
                <a:solidFill>
                  <a:srgbClr val="0070C0"/>
                </a:solidFill>
              </a:rPr>
            </a:br>
            <a:endParaRPr lang="ru-RU" sz="30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8" grpId="0" animBg="1"/>
      <p:bldP spid="52229" grpId="0" animBg="1"/>
      <p:bldP spid="23558" grpId="0" animBg="1"/>
      <p:bldP spid="23559" grpId="0" animBg="1"/>
      <p:bldP spid="2356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2373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u="sng" dirty="0" smtClean="0">
                <a:solidFill>
                  <a:srgbClr val="0070C0"/>
                </a:solidFill>
              </a:rPr>
              <a:t>Ожидаемые результаты</a:t>
            </a:r>
            <a:r>
              <a:rPr lang="ru-RU" u="sng" dirty="0" smtClean="0">
                <a:solidFill>
                  <a:srgbClr val="0070C0"/>
                </a:solidFill>
              </a:rPr>
              <a:t/>
            </a:r>
            <a:br>
              <a:rPr lang="ru-RU" u="sng" dirty="0" smtClean="0">
                <a:solidFill>
                  <a:srgbClr val="0070C0"/>
                </a:solidFill>
              </a:rPr>
            </a:b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3B0076"/>
                </a:solidFill>
              </a:rPr>
              <a:t>По аналитическим данным применение научно обоснованных методов логистики позволяет </a:t>
            </a:r>
            <a:r>
              <a:rPr lang="ru-RU" sz="2800" b="1" dirty="0" smtClean="0">
                <a:solidFill>
                  <a:srgbClr val="FF0000"/>
                </a:solidFill>
              </a:rPr>
              <a:t>снизить уровень затрат до 20%, товарных запасов – до 30-70%, сократить время обращения товаров до 20-50%, </a:t>
            </a:r>
            <a:r>
              <a:rPr lang="ru-RU" sz="2800" b="1" dirty="0" smtClean="0">
                <a:solidFill>
                  <a:srgbClr val="3B0076"/>
                </a:solidFill>
              </a:rPr>
              <a:t>что приведет, в целом,  к  появлению конкурентных </a:t>
            </a:r>
            <a:r>
              <a:rPr lang="ru-RU" sz="2800" b="1" dirty="0" smtClean="0">
                <a:solidFill>
                  <a:srgbClr val="FF0000"/>
                </a:solidFill>
              </a:rPr>
              <a:t>изменений цен продовольственной продукции </a:t>
            </a:r>
            <a:r>
              <a:rPr lang="ru-RU" sz="2800" b="1" dirty="0" smtClean="0">
                <a:solidFill>
                  <a:srgbClr val="3B0076"/>
                </a:solidFill>
              </a:rPr>
              <a:t>участников логистической сети Красноярского края в благоприятную для населения сторону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7238" y="-65055"/>
            <a:ext cx="7772400" cy="1296988"/>
          </a:xfrm>
        </p:spPr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Дорожная карта проекта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5084763"/>
            <a:ext cx="6400800" cy="5540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898989"/>
                </a:solidFill>
              </a:rPr>
              <a:t> 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042988" y="1268760"/>
            <a:ext cx="7200900" cy="5001359"/>
            <a:chOff x="2281" y="870"/>
            <a:chExt cx="7200" cy="5000"/>
          </a:xfrm>
        </p:grpSpPr>
        <p:sp>
          <p:nvSpPr>
            <p:cNvPr id="34821" name="AutoShape 5"/>
            <p:cNvSpPr>
              <a:spLocks noChangeAspect="1" noChangeArrowheads="1"/>
            </p:cNvSpPr>
            <p:nvPr/>
          </p:nvSpPr>
          <p:spPr bwMode="auto">
            <a:xfrm>
              <a:off x="2281" y="121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4681" y="870"/>
              <a:ext cx="2400" cy="104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 dirty="0" smtClean="0">
                  <a:latin typeface="+mn-lt"/>
                </a:rPr>
                <a:t>Логистика </a:t>
              </a:r>
              <a:r>
                <a:rPr lang="ru-RU" sz="2400" b="1" dirty="0">
                  <a:latin typeface="+mn-lt"/>
                </a:rPr>
                <a:t>в АПК – </a:t>
              </a:r>
              <a:r>
                <a:rPr lang="ru-RU" sz="2400" b="1" dirty="0" smtClean="0">
                  <a:latin typeface="+mn-lt"/>
                </a:rPr>
                <a:t>шаги </a:t>
              </a:r>
              <a:r>
                <a:rPr lang="ru-RU" sz="2400" b="1" dirty="0">
                  <a:latin typeface="+mn-lt"/>
                </a:rPr>
                <a:t>развития</a:t>
              </a:r>
              <a:endParaRPr lang="ru-RU" sz="2400" dirty="0">
                <a:latin typeface="+mn-lt"/>
              </a:endParaRPr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2563" y="2727"/>
              <a:ext cx="4942" cy="7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latin typeface="Times New Roman" pitchFamily="18" charset="0"/>
                </a:rPr>
                <a:t>1 </a:t>
              </a:r>
              <a:r>
                <a:rPr lang="ru-RU" b="1" dirty="0" smtClean="0">
                  <a:latin typeface="Times New Roman" pitchFamily="18" charset="0"/>
                </a:rPr>
                <a:t>шаг</a:t>
              </a:r>
              <a:r>
                <a:rPr lang="ru-RU" dirty="0" smtClean="0">
                  <a:latin typeface="Times New Roman" pitchFamily="18" charset="0"/>
                </a:rPr>
                <a:t> </a:t>
              </a:r>
              <a:r>
                <a:rPr lang="ru-RU" b="1" dirty="0">
                  <a:latin typeface="Times New Roman" pitchFamily="18" charset="0"/>
                </a:rPr>
                <a:t>- "Логистика внутри хозяйств, предприятий и организаций АПК</a:t>
              </a:r>
              <a:r>
                <a:rPr lang="ru-RU" b="1" dirty="0" smtClean="0">
                  <a:latin typeface="Times New Roman" pitchFamily="18" charset="0"/>
                </a:rPr>
                <a:t>"</a:t>
              </a:r>
              <a:endParaRPr lang="ru-RU" dirty="0">
                <a:latin typeface="Calibri" pitchFamily="34" charset="0"/>
              </a:endParaRPr>
            </a:p>
          </p:txBody>
        </p:sp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3128" y="3513"/>
              <a:ext cx="4800" cy="857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 smtClean="0">
                  <a:latin typeface="Times New Roman" pitchFamily="18" charset="0"/>
                </a:rPr>
                <a:t>2 шаг</a:t>
              </a:r>
              <a:r>
                <a:rPr lang="ru-RU" dirty="0" smtClean="0">
                  <a:latin typeface="Times New Roman" pitchFamily="18" charset="0"/>
                </a:rPr>
                <a:t> - </a:t>
              </a:r>
              <a:r>
                <a:rPr lang="ru-RU" b="1" dirty="0" smtClean="0">
                  <a:latin typeface="Times New Roman" pitchFamily="18" charset="0"/>
                </a:rPr>
                <a:t>"Формирование логистических цепей поставок между участниками АПК региона"</a:t>
              </a:r>
              <a:endParaRPr lang="ru-RU" dirty="0">
                <a:latin typeface="Calibri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693" y="4370"/>
              <a:ext cx="5082" cy="71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 smtClean="0">
                  <a:latin typeface="Times New Roman" pitchFamily="18" charset="0"/>
                </a:rPr>
                <a:t>3 шаг</a:t>
              </a:r>
              <a:r>
                <a:rPr lang="ru-RU" dirty="0" smtClean="0">
                  <a:latin typeface="Times New Roman" pitchFamily="18" charset="0"/>
                </a:rPr>
                <a:t> - </a:t>
              </a:r>
              <a:r>
                <a:rPr lang="ru-RU" b="1" dirty="0" smtClean="0">
                  <a:latin typeface="Times New Roman" pitchFamily="18" charset="0"/>
                </a:rPr>
                <a:t>"Логистическая инфраструктура АПК региона"</a:t>
              </a:r>
              <a:endParaRPr lang="ru-RU" dirty="0">
                <a:latin typeface="Calibri" pitchFamily="34" charset="0"/>
              </a:endParaRPr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4540" y="5084"/>
              <a:ext cx="4800" cy="786"/>
            </a:xfrm>
            <a:prstGeom prst="rect">
              <a:avLst/>
            </a:prstGeom>
            <a:solidFill>
              <a:srgbClr val="FF99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 smtClean="0">
                  <a:latin typeface="Times New Roman" pitchFamily="18" charset="0"/>
                </a:rPr>
                <a:t>4 шаг </a:t>
              </a:r>
              <a:r>
                <a:rPr lang="ru-RU" dirty="0" smtClean="0">
                  <a:latin typeface="Times New Roman" pitchFamily="18" charset="0"/>
                </a:rPr>
                <a:t>- </a:t>
              </a:r>
              <a:r>
                <a:rPr lang="ru-RU" b="1" dirty="0">
                  <a:latin typeface="Times New Roman" pitchFamily="18" charset="0"/>
                </a:rPr>
                <a:t>"Управление логистической системой АПК региона"</a:t>
              </a:r>
              <a:endParaRPr lang="ru-RU" dirty="0">
                <a:latin typeface="Calibri" pitchFamily="34" charset="0"/>
              </a:endParaRPr>
            </a:p>
          </p:txBody>
        </p:sp>
        <p:sp>
          <p:nvSpPr>
            <p:cNvPr id="34827" name="AutoShape 11"/>
            <p:cNvSpPr>
              <a:spLocks noChangeArrowheads="1"/>
            </p:cNvSpPr>
            <p:nvPr/>
          </p:nvSpPr>
          <p:spPr bwMode="auto">
            <a:xfrm>
              <a:off x="5669" y="1910"/>
              <a:ext cx="424" cy="81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553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Проект  развития  логистической сети АПК Красноярского края  </vt:lpstr>
      <vt:lpstr>Команда проекта - кафедра Логистики Красноярского ГАУ</vt:lpstr>
      <vt:lpstr>Отмечается восстановление потребительской активности  Оборот розничной торговли по Красноярскому краю в 2017 г. составил  515,8 млрд. рублей (в 2016 году – 502,1 млрд. рублей)   Удельный вес пищевых продуктов составил 45,7% (в 2016 году – 45,4%), увеличившись до 235,5 млрд.рублей (в 2016 году – 227,1 млрд. рублей)   </vt:lpstr>
      <vt:lpstr>  Предпосылки  работы по формированию Логистической сети  АПК  </vt:lpstr>
      <vt:lpstr> </vt:lpstr>
      <vt:lpstr> Цели первого уровня: </vt:lpstr>
      <vt:lpstr>Слайд 7</vt:lpstr>
      <vt:lpstr> Ожидаемые результаты </vt:lpstr>
      <vt:lpstr>Дорожная карта проекта</vt:lpstr>
      <vt:lpstr> Базовая организационно-функциональная структура логистической системы АПК </vt:lpstr>
      <vt:lpstr> Функциональная схема I и II уровней </vt:lpstr>
      <vt:lpstr>Схема  взаимодействия участников ОРЦ  третьего уровня</vt:lpstr>
      <vt:lpstr>Важнейшим инфраструктурным объектом механизма  логистической сети АПК является Электронная торговая площадка (ЭТП)</vt:lpstr>
      <vt:lpstr>О развитии логистической инфраструктуры в Красноярске</vt:lpstr>
      <vt:lpstr>Места размещения магазинов шаговой доступности</vt:lpstr>
      <vt:lpstr> Процесс формирования логистической системы АПК в формате многоуровневой системы мы начинаем не на пустом месте </vt:lpstr>
      <vt:lpstr>В настоящее время мы планируем создать временный Координационный центр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 системного  логистического распределительного центра Красноярского края</dc:title>
  <dc:creator>vfl</dc:creator>
  <cp:lastModifiedBy>Пользователь</cp:lastModifiedBy>
  <cp:revision>165</cp:revision>
  <dcterms:created xsi:type="dcterms:W3CDTF">2015-11-17T15:58:55Z</dcterms:created>
  <dcterms:modified xsi:type="dcterms:W3CDTF">2018-05-04T03:20:23Z</dcterms:modified>
</cp:coreProperties>
</file>