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60" r:id="rId4"/>
    <p:sldId id="288" r:id="rId5"/>
    <p:sldId id="276" r:id="rId6"/>
    <p:sldId id="278" r:id="rId7"/>
    <p:sldId id="287" r:id="rId8"/>
    <p:sldId id="286" r:id="rId9"/>
    <p:sldId id="268" r:id="rId10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00"/>
    <a:srgbClr val="007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zdolkina\&#1047;&#1072;&#1076;&#1072;&#1085;&#1080;&#1103;\&#1052;&#1060;&#1061;,%20&#1050;&#1086;&#1086;&#1087;&#1077;&#1088;&#1072;&#1094;&#1080;&#1103;\&#1052;&#1057;&#1055;%20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6612401744207"/>
          <c:y val="1.8730557715809677E-3"/>
          <c:w val="0.60123546878629652"/>
          <c:h val="0.9375"/>
        </c:manualLayout>
      </c:layout>
      <c:pie3DChart>
        <c:varyColors val="1"/>
        <c:ser>
          <c:idx val="0"/>
          <c:order val="0"/>
          <c:spPr>
            <a:solidFill>
              <a:srgbClr val="00755A"/>
            </a:solidFill>
          </c:spPr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Лист1!$B$2:$B$5</c:f>
              <c:strCache>
                <c:ptCount val="4"/>
                <c:pt idx="0">
                  <c:v>Кредитные</c:v>
                </c:pt>
                <c:pt idx="1">
                  <c:v>Перерабатывающие</c:v>
                </c:pt>
                <c:pt idx="2">
                  <c:v>Снабженческие и сбытовые</c:v>
                </c:pt>
                <c:pt idx="3">
                  <c:v>Другие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1578</c:v>
                </c:pt>
                <c:pt idx="1">
                  <c:v>1013</c:v>
                </c:pt>
                <c:pt idx="2">
                  <c:v>1474</c:v>
                </c:pt>
                <c:pt idx="3">
                  <c:v>2228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82225141650927747"/>
          <c:w val="0.99691736169425127"/>
          <c:h val="0.1777484793356317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57370701268248"/>
          <c:y val="1.8730557715809686E-3"/>
          <c:w val="0.62807549161204346"/>
          <c:h val="0.97584145239900977"/>
        </c:manualLayout>
      </c:layout>
      <c:pie3DChart>
        <c:varyColors val="1"/>
        <c:ser>
          <c:idx val="0"/>
          <c:order val="0"/>
          <c:spPr>
            <a:solidFill>
              <a:srgbClr val="00755A"/>
            </a:solidFill>
          </c:spPr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 i="1">
                        <a:solidFill>
                          <a:srgbClr val="00755A"/>
                        </a:solidFill>
                      </a:defRPr>
                    </a:pPr>
                    <a:r>
                      <a:rPr lang="en-US" sz="1400" b="1" i="1" dirty="0" smtClean="0">
                        <a:solidFill>
                          <a:srgbClr val="00755A"/>
                        </a:solidFill>
                      </a:rPr>
                      <a:t>&lt;</a:t>
                    </a:r>
                    <a:r>
                      <a:rPr lang="en-US" sz="1400" i="1" dirty="0" smtClean="0">
                        <a:solidFill>
                          <a:srgbClr val="00755A"/>
                        </a:solidFill>
                      </a:rPr>
                      <a:t>1%</a:t>
                    </a:r>
                    <a:endParaRPr lang="en-US" sz="1400" i="1" dirty="0">
                      <a:solidFill>
                        <a:srgbClr val="00755A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&gt;</a:t>
                    </a:r>
                    <a:r>
                      <a:rPr lang="en-US" dirty="0" smtClean="0"/>
                      <a:t>99%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Лист1!$B$2:$B$3</c:f>
              <c:strCache>
                <c:ptCount val="1"/>
                <c:pt idx="0">
                  <c:v>Доля кооперативов в агробнесе РФ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5413191528693519E-3"/>
          <c:y val="0.87513019386734803"/>
          <c:w val="0.99691736169425038"/>
          <c:h val="9.1800563826241535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41205214486592E-2"/>
          <c:y val="0"/>
          <c:w val="0.96711758957102656"/>
          <c:h val="0.72919285009999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МСП</c:v>
                </c:pt>
              </c:strCache>
            </c:strRef>
          </c:tx>
          <c:spPr>
            <a:solidFill>
              <a:srgbClr val="0075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Лист1!$L$24:$Q$24</c:f>
              <c:strCache>
                <c:ptCount val="6"/>
                <c:pt idx="0">
                  <c:v>Зерновые</c:v>
                </c:pt>
                <c:pt idx="1">
                  <c:v>Подсолнечник</c:v>
                </c:pt>
                <c:pt idx="2">
                  <c:v>Молоко</c:v>
                </c:pt>
                <c:pt idx="3">
                  <c:v>Мясо КРС</c:v>
                </c:pt>
                <c:pt idx="4">
                  <c:v>Овощи</c:v>
                </c:pt>
                <c:pt idx="5">
                  <c:v>Картофель</c:v>
                </c:pt>
              </c:strCache>
            </c:strRef>
          </c:cat>
          <c:val>
            <c:numRef>
              <c:f>Лист1!$L$25:$Q$25</c:f>
              <c:numCache>
                <c:formatCode>0.0%</c:formatCode>
                <c:ptCount val="6"/>
                <c:pt idx="0">
                  <c:v>0.28888823189844548</c:v>
                </c:pt>
                <c:pt idx="1">
                  <c:v>0.31186032336821989</c:v>
                </c:pt>
                <c:pt idx="2" formatCode="0%">
                  <c:v>0.51046731892123809</c:v>
                </c:pt>
                <c:pt idx="3">
                  <c:v>0.67357970604861728</c:v>
                </c:pt>
                <c:pt idx="4">
                  <c:v>0.81292595980126536</c:v>
                </c:pt>
                <c:pt idx="5">
                  <c:v>0.86452697280772828</c:v>
                </c:pt>
              </c:numCache>
            </c:numRef>
          </c:val>
        </c:ser>
        <c:ser>
          <c:idx val="1"/>
          <c:order val="1"/>
          <c:tx>
            <c:strRef>
              <c:f>Лист1!$B$26</c:f>
              <c:strCache>
                <c:ptCount val="1"/>
                <c:pt idx="0">
                  <c:v>СЕЛЬХОЗОРГАНИЗАЦИИ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Лист1!$L$24:$Q$24</c:f>
              <c:strCache>
                <c:ptCount val="6"/>
                <c:pt idx="0">
                  <c:v>Зерновые</c:v>
                </c:pt>
                <c:pt idx="1">
                  <c:v>Подсолнечник</c:v>
                </c:pt>
                <c:pt idx="2">
                  <c:v>Молоко</c:v>
                </c:pt>
                <c:pt idx="3">
                  <c:v>Мясо КРС</c:v>
                </c:pt>
                <c:pt idx="4">
                  <c:v>Овощи</c:v>
                </c:pt>
                <c:pt idx="5">
                  <c:v>Картофель</c:v>
                </c:pt>
              </c:strCache>
            </c:strRef>
          </c:cat>
          <c:val>
            <c:numRef>
              <c:f>Лист1!$L$26:$Q$26</c:f>
              <c:numCache>
                <c:formatCode>0.0%</c:formatCode>
                <c:ptCount val="6"/>
                <c:pt idx="0">
                  <c:v>0.71111176810155641</c:v>
                </c:pt>
                <c:pt idx="1">
                  <c:v>0.68813967663178455</c:v>
                </c:pt>
                <c:pt idx="2" formatCode="0%">
                  <c:v>0.48953268107875963</c:v>
                </c:pt>
                <c:pt idx="3">
                  <c:v>0.32642029395138639</c:v>
                </c:pt>
                <c:pt idx="4">
                  <c:v>0.18707404019873491</c:v>
                </c:pt>
                <c:pt idx="5">
                  <c:v>0.13547302719227194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07846328"/>
        <c:axId val="643842144"/>
      </c:barChart>
      <c:catAx>
        <c:axId val="907846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3842144"/>
        <c:crosses val="autoZero"/>
        <c:auto val="1"/>
        <c:lblAlgn val="ctr"/>
        <c:lblOffset val="100"/>
        <c:noMultiLvlLbl val="0"/>
      </c:catAx>
      <c:valAx>
        <c:axId val="6438421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0784632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7217398250515782"/>
          <c:y val="0.8452198887623581"/>
          <c:w val="0.25273684007562064"/>
          <c:h val="9.9664707393623375E-2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FEBDD-52B0-47B7-A03B-35B82876F5B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3AADD-ED66-4A01-B0C2-D9FD7A090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FF15-3543-41B6-8DAA-6FF1FD751D2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66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74519-671A-4C7D-8B96-A8072FAA918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47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38569-0E80-4059-861A-099AA63F39A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85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РОСАГРОЛИЗИНГ\Лизинг\Depositphotos_11911643_m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H="1">
            <a:off x="4376056" y="0"/>
            <a:ext cx="4767953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73" tIns="42287" rIns="84573" bIns="42287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5229200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9889" tIns="63384" rIns="166481" bIns="63384" spcCol="1176" anchor="ctr"/>
          <a:lstStyle/>
          <a:p>
            <a:pPr algn="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755A"/>
                </a:solidFill>
              </a:rPr>
              <a:t>ПОДДЕРЖКА МАЛОГО И СРЕДНЕГО ПРЕДПРИНИМАТЕЛЬСТВА КАК ФАКТОР СИСТЕМНОГО РАЗВИТИЯ СЕЛЬХОЗПРОИЗВОДСТВА И КООПЕРАЦИИ В АПК</a:t>
            </a:r>
            <a:endParaRPr lang="ru-RU" b="1" i="1" dirty="0" smtClean="0">
              <a:solidFill>
                <a:srgbClr val="00755A"/>
              </a:solidFill>
              <a:cs typeface="Arial" charset="0"/>
            </a:endParaRPr>
          </a:p>
          <a:p>
            <a:pPr algn="r">
              <a:lnSpc>
                <a:spcPts val="1400"/>
              </a:lnSpc>
              <a:spcBef>
                <a:spcPct val="20000"/>
              </a:spcBef>
              <a:defRPr/>
            </a:pPr>
            <a:r>
              <a:rPr lang="ru-RU" sz="1600" i="1" dirty="0" smtClean="0">
                <a:solidFill>
                  <a:srgbClr val="00755A"/>
                </a:solidFill>
                <a:cs typeface="Arial" charset="0"/>
              </a:rPr>
              <a:t>НОЯБРЬ 2017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573" tIns="42287" rIns="84573" bIns="42287" anchor="ctr"/>
          <a:lstStyle/>
          <a:p>
            <a:pPr algn="ctr">
              <a:defRPr/>
            </a:pPr>
            <a:r>
              <a:rPr lang="ru-RU" sz="1200" dirty="0">
                <a:solidFill>
                  <a:srgbClr val="FFEE00"/>
                </a:solidFill>
                <a:latin typeface="Franklin Gothic Book" pitchFamily="34" charset="0"/>
              </a:rPr>
              <a:t>РОССИЙСКАЯ ГОСУДАРСТВЕННАЯ АГРОПРОМЫШЛЕННАЯ ЛИЗИНГОВАЯ КОМПАНИЯ </a:t>
            </a:r>
            <a:r>
              <a:rPr lang="ru-RU" sz="1200" dirty="0" smtClean="0">
                <a:solidFill>
                  <a:srgbClr val="FFEE00"/>
                </a:solidFill>
                <a:latin typeface="Franklin Gothic Book" pitchFamily="34" charset="0"/>
              </a:rPr>
              <a:t>"РОСАГРОЛИЗИНГ" </a:t>
            </a:r>
            <a:endParaRPr lang="ru-RU" sz="1200" dirty="0">
              <a:solidFill>
                <a:srgbClr val="FFEE00"/>
              </a:solidFill>
              <a:latin typeface="Franklin Gothic Book" pitchFamily="34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006000" y="1762641"/>
            <a:ext cx="3132000" cy="3132000"/>
            <a:chOff x="4932040" y="764704"/>
            <a:chExt cx="3132000" cy="3132000"/>
          </a:xfrm>
        </p:grpSpPr>
        <p:sp>
          <p:nvSpPr>
            <p:cNvPr id="28" name="Овал 27"/>
            <p:cNvSpPr/>
            <p:nvPr/>
          </p:nvSpPr>
          <p:spPr>
            <a:xfrm>
              <a:off x="4932040" y="764704"/>
              <a:ext cx="3132000" cy="31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405" t="14713"/>
            <a:stretch>
              <a:fillRect/>
            </a:stretch>
          </p:blipFill>
          <p:spPr bwMode="auto">
            <a:xfrm>
              <a:off x="5030682" y="869820"/>
              <a:ext cx="2922017" cy="292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79512" y="4014324"/>
            <a:ext cx="8964488" cy="23670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Прямоугольник 238"/>
          <p:cNvSpPr/>
          <p:nvPr/>
        </p:nvSpPr>
        <p:spPr>
          <a:xfrm>
            <a:off x="79512" y="1278020"/>
            <a:ext cx="8964488" cy="2439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1108"/>
            <a:ext cx="9136063" cy="405772"/>
          </a:xfrm>
          <a:prstGeom prst="rect">
            <a:avLst/>
          </a:prstGeom>
          <a:solidFill>
            <a:srgbClr val="00755A"/>
          </a:solidFill>
          <a:ln>
            <a:solidFill>
              <a:srgbClr val="00755A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НУЖНО ЛИ РАЗВИВАТЬ СЕЛЬХОЗКООПЕРАЦИЮ?</a:t>
            </a:r>
            <a:endParaRPr lang="ru-RU" sz="1400" b="1" dirty="0">
              <a:solidFill>
                <a:srgbClr val="FFFF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1504662"/>
            <a:ext cx="7056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УДЕЛЬНЫЙ ВЕС КООПЕРАТИВОВ В МАТЕРИАЛЬНО-ТЕХНИЧЕСКОМ СНАБЖЕНИИ В РАЗНЫХ </a:t>
            </a:r>
            <a:r>
              <a:rPr lang="ru-RU" sz="1200" b="1" dirty="0" smtClean="0">
                <a:solidFill>
                  <a:schemeClr val="tx2"/>
                </a:solidFill>
              </a:rPr>
              <a:t>СТРАНАХ, %</a:t>
            </a:r>
            <a:endParaRPr lang="ru-RU" sz="12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0" y="4365104"/>
          <a:ext cx="40679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4" name="Прямоугольник 223"/>
          <p:cNvSpPr/>
          <p:nvPr/>
        </p:nvSpPr>
        <p:spPr>
          <a:xfrm>
            <a:off x="-10244" y="53094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/>
              <a:t>СЕЛЬСКОХОЗЯЙСТВЕННАЯ </a:t>
            </a:r>
            <a:r>
              <a:rPr lang="ru-RU" sz="1200" b="1" i="1" dirty="0" smtClean="0"/>
              <a:t>КООПЕРАЦИЯ </a:t>
            </a:r>
            <a:r>
              <a:rPr lang="ru-RU" sz="1200" b="1" i="1" dirty="0" smtClean="0"/>
              <a:t>ЯВЛЯЕТСЯ ВАЖНЫМ НАПРАВЛЕНИЕМ ПОДДЕРЖКИ СЕЛЬХОЗПРОИЗВОДСТВА НА СЕЛЕ, РЕШЕНИЯ ВОПРОСОВ ИМПОРТОЗАМЕЩЕНИЯ, ОБЕСПЕЧЕНИЯ ДОСТОЙНОГО УРОВНЯ ЖИЗНИ В СЕЛЬСКОЙ МЕСТНОСТИ.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90086" y="4114244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00755A"/>
                </a:solidFill>
              </a:rPr>
              <a:t>КОЛИЧЕСТВО ЗАРЕГИСТРИРОВАННЫХ СЕЛЬСКОХОЗЯЙСТВЕННЫХ КООПЕРАТИВОВ  В 2016 СОСТАВЛЯЕТ  </a:t>
            </a:r>
            <a:r>
              <a:rPr lang="en-US" sz="1050" b="1" i="1" dirty="0" smtClean="0">
                <a:solidFill>
                  <a:srgbClr val="00755A"/>
                </a:solidFill>
              </a:rPr>
              <a:t>&gt; </a:t>
            </a:r>
            <a:r>
              <a:rPr lang="ru-RU" sz="1050" b="1" i="1" dirty="0" smtClean="0">
                <a:solidFill>
                  <a:srgbClr val="00755A"/>
                </a:solidFill>
              </a:rPr>
              <a:t>6 ТЫС. </a:t>
            </a:r>
          </a:p>
        </p:txBody>
      </p:sp>
      <p:sp>
        <p:nvSpPr>
          <p:cNvPr id="234" name="Штриховая стрелка вправо 233"/>
          <p:cNvSpPr/>
          <p:nvPr/>
        </p:nvSpPr>
        <p:spPr>
          <a:xfrm>
            <a:off x="4283968" y="4149080"/>
            <a:ext cx="360040" cy="360040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TextBox 234"/>
          <p:cNvSpPr txBox="1"/>
          <p:nvPr/>
        </p:nvSpPr>
        <p:spPr>
          <a:xfrm>
            <a:off x="4716016" y="4093622"/>
            <a:ext cx="4283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FF0000"/>
                </a:solidFill>
              </a:rPr>
              <a:t>С УЧЕТОМ ТОГО, ЧТО В АПК РАБОТАЕТ ОКОЛО 2 МЛН СУБЪЕКТОВ МСП, ДОЛЯ КООПЕРАТИВОВ В АГРОБИЗНЕСЕ СОСТАВЛЯЕТ </a:t>
            </a:r>
            <a:r>
              <a:rPr lang="en-US" sz="1050" b="1" i="1" dirty="0" smtClean="0">
                <a:solidFill>
                  <a:srgbClr val="FF0000"/>
                </a:solidFill>
              </a:rPr>
              <a:t>&lt;</a:t>
            </a:r>
            <a:r>
              <a:rPr lang="ru-RU" sz="1050" b="1" i="1" dirty="0" smtClean="0">
                <a:solidFill>
                  <a:srgbClr val="FF0000"/>
                </a:solidFill>
              </a:rPr>
              <a:t> 1%.</a:t>
            </a:r>
          </a:p>
        </p:txBody>
      </p:sp>
      <p:graphicFrame>
        <p:nvGraphicFramePr>
          <p:cNvPr id="237" name="Диаграмма 236"/>
          <p:cNvGraphicFramePr/>
          <p:nvPr/>
        </p:nvGraphicFramePr>
        <p:xfrm>
          <a:off x="4572000" y="4509120"/>
          <a:ext cx="36004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8" name="Пятиугольник 237"/>
          <p:cNvSpPr/>
          <p:nvPr/>
        </p:nvSpPr>
        <p:spPr>
          <a:xfrm>
            <a:off x="0" y="1124744"/>
            <a:ext cx="3347864" cy="2880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УСПЕШНЫЙ ЗАРУБЕЖНЫЙ </a:t>
            </a:r>
            <a:r>
              <a:rPr lang="ru-RU" sz="1400" b="1" dirty="0" smtClean="0"/>
              <a:t>ОПЫТ</a:t>
            </a:r>
            <a:endParaRPr lang="ru-RU" sz="1400" b="1" dirty="0"/>
          </a:p>
        </p:txBody>
      </p:sp>
      <p:sp>
        <p:nvSpPr>
          <p:cNvPr id="241" name="Прямоугольник 240"/>
          <p:cNvSpPr/>
          <p:nvPr/>
        </p:nvSpPr>
        <p:spPr>
          <a:xfrm>
            <a:off x="179512" y="1847259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США</a:t>
            </a:r>
          </a:p>
        </p:txBody>
      </p:sp>
      <p:sp>
        <p:nvSpPr>
          <p:cNvPr id="242" name="Прямоугольник 241"/>
          <p:cNvSpPr/>
          <p:nvPr/>
        </p:nvSpPr>
        <p:spPr>
          <a:xfrm>
            <a:off x="1961710" y="1844848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КАНАДА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3743908" y="1844848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ШВЕЦИЯ</a:t>
            </a:r>
          </a:p>
        </p:txBody>
      </p:sp>
      <p:sp>
        <p:nvSpPr>
          <p:cNvPr id="244" name="Прямоугольник 243"/>
          <p:cNvSpPr/>
          <p:nvPr/>
        </p:nvSpPr>
        <p:spPr>
          <a:xfrm>
            <a:off x="5526106" y="1844848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НИДЕРЛАНДЫ</a:t>
            </a:r>
          </a:p>
        </p:txBody>
      </p:sp>
      <p:sp>
        <p:nvSpPr>
          <p:cNvPr id="245" name="Прямоугольник 244"/>
          <p:cNvSpPr/>
          <p:nvPr/>
        </p:nvSpPr>
        <p:spPr>
          <a:xfrm>
            <a:off x="7308304" y="1844848"/>
            <a:ext cx="1656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ГЕРМАНИЯ</a:t>
            </a:r>
          </a:p>
        </p:txBody>
      </p:sp>
      <p:grpSp>
        <p:nvGrpSpPr>
          <p:cNvPr id="3" name="Группа 248"/>
          <p:cNvGrpSpPr/>
          <p:nvPr/>
        </p:nvGrpSpPr>
        <p:grpSpPr>
          <a:xfrm>
            <a:off x="2237927" y="2339399"/>
            <a:ext cx="1080000" cy="1080000"/>
            <a:chOff x="433360" y="4716598"/>
            <a:chExt cx="970184" cy="944546"/>
          </a:xfrm>
        </p:grpSpPr>
        <p:sp>
          <p:nvSpPr>
            <p:cNvPr id="246" name="Пирог 245"/>
            <p:cNvSpPr/>
            <p:nvPr/>
          </p:nvSpPr>
          <p:spPr>
            <a:xfrm>
              <a:off x="433360" y="4716598"/>
              <a:ext cx="936000" cy="936000"/>
            </a:xfrm>
            <a:prstGeom prst="pie">
              <a:avLst>
                <a:gd name="adj1" fmla="val 6940721"/>
                <a:gd name="adj2" fmla="val 160556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7" name="Пирог 246"/>
            <p:cNvSpPr/>
            <p:nvPr/>
          </p:nvSpPr>
          <p:spPr>
            <a:xfrm>
              <a:off x="467544" y="4725144"/>
              <a:ext cx="936000" cy="936000"/>
            </a:xfrm>
            <a:prstGeom prst="pie">
              <a:avLst>
                <a:gd name="adj1" fmla="val 16055032"/>
                <a:gd name="adj2" fmla="val 69061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8" name="Прямоугольник 247"/>
            <p:cNvSpPr/>
            <p:nvPr/>
          </p:nvSpPr>
          <p:spPr>
            <a:xfrm>
              <a:off x="865408" y="5088824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59 %</a:t>
              </a:r>
            </a:p>
          </p:txBody>
        </p:sp>
      </p:grpSp>
      <p:grpSp>
        <p:nvGrpSpPr>
          <p:cNvPr id="4" name="Группа 249"/>
          <p:cNvGrpSpPr/>
          <p:nvPr/>
        </p:nvGrpSpPr>
        <p:grpSpPr>
          <a:xfrm>
            <a:off x="395536" y="2338941"/>
            <a:ext cx="1080000" cy="1080000"/>
            <a:chOff x="433360" y="4656776"/>
            <a:chExt cx="970184" cy="1004368"/>
          </a:xfrm>
        </p:grpSpPr>
        <p:sp>
          <p:nvSpPr>
            <p:cNvPr id="251" name="Пирог 250"/>
            <p:cNvSpPr/>
            <p:nvPr/>
          </p:nvSpPr>
          <p:spPr>
            <a:xfrm>
              <a:off x="433360" y="4656776"/>
              <a:ext cx="936000" cy="936000"/>
            </a:xfrm>
            <a:prstGeom prst="pie">
              <a:avLst>
                <a:gd name="adj1" fmla="val 13210503"/>
                <a:gd name="adj2" fmla="val 160556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2" name="Пирог 251"/>
            <p:cNvSpPr/>
            <p:nvPr/>
          </p:nvSpPr>
          <p:spPr>
            <a:xfrm>
              <a:off x="467544" y="4725144"/>
              <a:ext cx="936000" cy="936000"/>
            </a:xfrm>
            <a:prstGeom prst="pie">
              <a:avLst>
                <a:gd name="adj1" fmla="val 16055032"/>
                <a:gd name="adj2" fmla="val 132331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3" name="Прямоугольник 252"/>
            <p:cNvSpPr/>
            <p:nvPr/>
          </p:nvSpPr>
          <p:spPr>
            <a:xfrm>
              <a:off x="683568" y="5229200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86 %</a:t>
              </a:r>
            </a:p>
          </p:txBody>
        </p:sp>
      </p:grpSp>
      <p:grpSp>
        <p:nvGrpSpPr>
          <p:cNvPr id="5" name="Группа 253"/>
          <p:cNvGrpSpPr/>
          <p:nvPr/>
        </p:nvGrpSpPr>
        <p:grpSpPr>
          <a:xfrm>
            <a:off x="3995936" y="2338941"/>
            <a:ext cx="1080000" cy="1080000"/>
            <a:chOff x="437633" y="4682414"/>
            <a:chExt cx="944546" cy="995822"/>
          </a:xfrm>
        </p:grpSpPr>
        <p:sp>
          <p:nvSpPr>
            <p:cNvPr id="255" name="Пирог 254"/>
            <p:cNvSpPr/>
            <p:nvPr/>
          </p:nvSpPr>
          <p:spPr>
            <a:xfrm>
              <a:off x="437633" y="4682414"/>
              <a:ext cx="936000" cy="936000"/>
            </a:xfrm>
            <a:prstGeom prst="pie">
              <a:avLst>
                <a:gd name="adj1" fmla="val 15947232"/>
                <a:gd name="adj2" fmla="val 1644536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6" name="Пирог 255"/>
            <p:cNvSpPr/>
            <p:nvPr/>
          </p:nvSpPr>
          <p:spPr>
            <a:xfrm>
              <a:off x="446179" y="4742236"/>
              <a:ext cx="936000" cy="936000"/>
            </a:xfrm>
            <a:prstGeom prst="pie">
              <a:avLst>
                <a:gd name="adj1" fmla="val 16365083"/>
                <a:gd name="adj2" fmla="val 157669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7" name="Прямоугольник 256"/>
            <p:cNvSpPr/>
            <p:nvPr/>
          </p:nvSpPr>
          <p:spPr>
            <a:xfrm>
              <a:off x="649384" y="5292662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99 %</a:t>
              </a:r>
            </a:p>
          </p:txBody>
        </p:sp>
      </p:grpSp>
      <p:grpSp>
        <p:nvGrpSpPr>
          <p:cNvPr id="6" name="Группа 257"/>
          <p:cNvGrpSpPr/>
          <p:nvPr/>
        </p:nvGrpSpPr>
        <p:grpSpPr>
          <a:xfrm>
            <a:off x="5811195" y="2314607"/>
            <a:ext cx="1065061" cy="1082019"/>
            <a:chOff x="437387" y="4663460"/>
            <a:chExt cx="966157" cy="997684"/>
          </a:xfrm>
        </p:grpSpPr>
        <p:sp>
          <p:nvSpPr>
            <p:cNvPr id="259" name="Пирог 258"/>
            <p:cNvSpPr/>
            <p:nvPr/>
          </p:nvSpPr>
          <p:spPr>
            <a:xfrm>
              <a:off x="437387" y="4663460"/>
              <a:ext cx="936000" cy="936000"/>
            </a:xfrm>
            <a:prstGeom prst="pie">
              <a:avLst>
                <a:gd name="adj1" fmla="val 12844315"/>
                <a:gd name="adj2" fmla="val 160556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0" name="Пирог 259"/>
            <p:cNvSpPr/>
            <p:nvPr/>
          </p:nvSpPr>
          <p:spPr>
            <a:xfrm>
              <a:off x="467544" y="4725144"/>
              <a:ext cx="936000" cy="936000"/>
            </a:xfrm>
            <a:prstGeom prst="pie">
              <a:avLst>
                <a:gd name="adj1" fmla="val 16055032"/>
                <a:gd name="adj2" fmla="val 128323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1" name="Прямоугольник 260"/>
            <p:cNvSpPr/>
            <p:nvPr/>
          </p:nvSpPr>
          <p:spPr>
            <a:xfrm>
              <a:off x="683568" y="5229200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82 %</a:t>
              </a:r>
            </a:p>
          </p:txBody>
        </p:sp>
      </p:grpSp>
      <p:grpSp>
        <p:nvGrpSpPr>
          <p:cNvPr id="7" name="Группа 261"/>
          <p:cNvGrpSpPr/>
          <p:nvPr/>
        </p:nvGrpSpPr>
        <p:grpSpPr>
          <a:xfrm>
            <a:off x="7596336" y="2336506"/>
            <a:ext cx="1080000" cy="1080000"/>
            <a:chOff x="433360" y="4716598"/>
            <a:chExt cx="970184" cy="944546"/>
          </a:xfrm>
        </p:grpSpPr>
        <p:sp>
          <p:nvSpPr>
            <p:cNvPr id="263" name="Пирог 262"/>
            <p:cNvSpPr/>
            <p:nvPr/>
          </p:nvSpPr>
          <p:spPr>
            <a:xfrm>
              <a:off x="433360" y="4716598"/>
              <a:ext cx="936000" cy="936000"/>
            </a:xfrm>
            <a:prstGeom prst="pie">
              <a:avLst>
                <a:gd name="adj1" fmla="val 6940721"/>
                <a:gd name="adj2" fmla="val 160556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4" name="Пирог 263"/>
            <p:cNvSpPr/>
            <p:nvPr/>
          </p:nvSpPr>
          <p:spPr>
            <a:xfrm>
              <a:off x="467544" y="4725144"/>
              <a:ext cx="936000" cy="936000"/>
            </a:xfrm>
            <a:prstGeom prst="pie">
              <a:avLst>
                <a:gd name="adj1" fmla="val 16055032"/>
                <a:gd name="adj2" fmla="val 69061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5" name="Прямоугольник 264"/>
            <p:cNvSpPr/>
            <p:nvPr/>
          </p:nvSpPr>
          <p:spPr>
            <a:xfrm>
              <a:off x="865408" y="5088824"/>
              <a:ext cx="5040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58 %</a:t>
              </a:r>
            </a:p>
          </p:txBody>
        </p:sp>
      </p:grpSp>
      <p:grpSp>
        <p:nvGrpSpPr>
          <p:cNvPr id="8" name="Группа 55"/>
          <p:cNvGrpSpPr/>
          <p:nvPr/>
        </p:nvGrpSpPr>
        <p:grpSpPr>
          <a:xfrm>
            <a:off x="107504" y="6432604"/>
            <a:ext cx="9073008" cy="457865"/>
            <a:chOff x="107504" y="6432604"/>
            <a:chExt cx="9073008" cy="457865"/>
          </a:xfrm>
        </p:grpSpPr>
        <p:grpSp>
          <p:nvGrpSpPr>
            <p:cNvPr id="9" name="Группа 149"/>
            <p:cNvGrpSpPr/>
            <p:nvPr/>
          </p:nvGrpSpPr>
          <p:grpSpPr>
            <a:xfrm>
              <a:off x="107504" y="6525344"/>
              <a:ext cx="9073008" cy="365125"/>
              <a:chOff x="107504" y="6525344"/>
              <a:chExt cx="9073008" cy="365125"/>
            </a:xfrm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107504" y="6525344"/>
                <a:ext cx="576064" cy="332656"/>
              </a:xfrm>
              <a:prstGeom prst="round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Номер слайда 6"/>
              <p:cNvSpPr txBox="1">
                <a:spLocks/>
              </p:cNvSpPr>
              <p:nvPr/>
            </p:nvSpPr>
            <p:spPr>
              <a:xfrm>
                <a:off x="8780462" y="6525344"/>
                <a:ext cx="400050" cy="3651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4AE5D863-7A13-49B8-8B77-8751EF240938}" type="slidenum">
                  <a:rPr kumimoji="0" lang="ru-RU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</a:t>
                </a:fld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611560" y="6597352"/>
                <a:ext cx="8460432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19"/>
            <p:cNvGrpSpPr/>
            <p:nvPr/>
          </p:nvGrpSpPr>
          <p:grpSpPr>
            <a:xfrm>
              <a:off x="200244" y="6432604"/>
              <a:ext cx="396000" cy="396000"/>
              <a:chOff x="4932040" y="764704"/>
              <a:chExt cx="3132000" cy="3132000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4932040" y="764704"/>
                <a:ext cx="3132000" cy="31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05" t="14713"/>
              <a:stretch>
                <a:fillRect/>
              </a:stretch>
            </p:blipFill>
            <p:spPr bwMode="auto">
              <a:xfrm>
                <a:off x="5030682" y="869820"/>
                <a:ext cx="2922017" cy="292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55" name="TextBox 54"/>
          <p:cNvSpPr txBox="1"/>
          <p:nvPr/>
        </p:nvSpPr>
        <p:spPr>
          <a:xfrm>
            <a:off x="5468348" y="6021288"/>
            <a:ext cx="2448272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ru-RU" sz="1100" dirty="0" smtClean="0"/>
              <a:t>Доля кооперативов в </a:t>
            </a:r>
            <a:r>
              <a:rPr lang="ru-RU" sz="1100" dirty="0" err="1" smtClean="0"/>
              <a:t>агробизнесе</a:t>
            </a:r>
            <a:r>
              <a:rPr lang="ru-RU" sz="1100" dirty="0" smtClean="0"/>
              <a:t> РФ </a:t>
            </a:r>
            <a:endParaRPr lang="ru-RU" sz="1100" dirty="0"/>
          </a:p>
        </p:txBody>
      </p:sp>
      <p:sp>
        <p:nvSpPr>
          <p:cNvPr id="49" name="Пятиугольник 48"/>
          <p:cNvSpPr/>
          <p:nvPr/>
        </p:nvSpPr>
        <p:spPr>
          <a:xfrm>
            <a:off x="0" y="3861048"/>
            <a:ext cx="3347864" cy="28803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ТЕКУЩЕЕ СОСТОЯНИЕ В РФ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656018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 smtClean="0"/>
              <a:t>www.fao.org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07504" y="3915673"/>
            <a:ext cx="5184576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7" name="Прямоугольник 76"/>
          <p:cNvSpPr/>
          <p:nvPr/>
        </p:nvSpPr>
        <p:spPr>
          <a:xfrm>
            <a:off x="4283969" y="3915673"/>
            <a:ext cx="4860032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39952" y="4059689"/>
            <a:ext cx="4896544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3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rtlCol="0" anchor="t"/>
          <a:lstStyle/>
          <a:p>
            <a:pPr lvl="0" eaLnBrk="0" fontAlgn="base" hangingPunct="0">
              <a:spcBef>
                <a:spcPts val="300"/>
              </a:spcBef>
              <a:spcAft>
                <a:spcPct val="0"/>
              </a:spcAft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9512" y="4059689"/>
            <a:ext cx="3888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3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rtlCol="0" anchor="t"/>
          <a:lstStyle/>
          <a:p>
            <a:pPr lvl="0" eaLnBrk="0" fontAlgn="base" hangingPunct="0">
              <a:spcBef>
                <a:spcPts val="300"/>
              </a:spcBef>
              <a:spcAft>
                <a:spcPct val="0"/>
              </a:spcAft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688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00"/>
              </a:lnSpc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ВЗАИМОДЕЙСТВИЕ АО "РОСАГРОЛИЗИНГ" С МСП</a:t>
            </a:r>
            <a:endParaRPr lang="ru-RU" sz="1400" b="1" dirty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0" y="1052736"/>
            <a:ext cx="9071993" cy="288162"/>
          </a:xfrm>
          <a:prstGeom prst="roundRect">
            <a:avLst>
              <a:gd name="adj" fmla="val 2120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ДОЛЯ СУБЪЕКТОВ МАЛОГО И СРЕДНЕГО ПРЕДПРИНИМАТЕЛЬСТВА В ПРОИЗВОДСТВЕ </a:t>
            </a:r>
            <a:r>
              <a:rPr lang="ru-RU" sz="1200" b="1" dirty="0" smtClean="0">
                <a:solidFill>
                  <a:srgbClr val="00755A"/>
                </a:solidFill>
              </a:rPr>
              <a:t>СЕЛЬХОЗПРОДУКЦИИ В 2016 ГОДУ </a:t>
            </a:r>
            <a:endParaRPr lang="ru-RU" sz="1200" b="1" dirty="0" smtClean="0">
              <a:solidFill>
                <a:srgbClr val="00755A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88032" y="3930531"/>
            <a:ext cx="3635896" cy="235132"/>
          </a:xfrm>
          <a:prstGeom prst="roundRect">
            <a:avLst>
              <a:gd name="adj" fmla="val 21204"/>
            </a:avLst>
          </a:prstGeom>
          <a:solidFill>
            <a:srgbClr val="FFEE00"/>
          </a:solidFill>
          <a:ln w="28575">
            <a:solidFill>
              <a:srgbClr val="0073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ru-RU" sz="900" b="1" i="1" dirty="0" smtClean="0">
                <a:solidFill>
                  <a:srgbClr val="00735A"/>
                </a:solidFill>
              </a:rPr>
              <a:t>ДОЛЯ МСП В РАБОТЕ ОБЩЕСТВА (ЗА ВЕСЬ ПЕРИОД ДЕЯТЕЛЬНОСТИ)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03705"/>
            <a:ext cx="2304880" cy="158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Скругленный прямоугольник 87"/>
          <p:cNvSpPr/>
          <p:nvPr/>
        </p:nvSpPr>
        <p:spPr>
          <a:xfrm>
            <a:off x="4283968" y="3930531"/>
            <a:ext cx="4572000" cy="216024"/>
          </a:xfrm>
          <a:prstGeom prst="roundRect">
            <a:avLst>
              <a:gd name="adj" fmla="val 21204"/>
            </a:avLst>
          </a:prstGeom>
          <a:solidFill>
            <a:srgbClr val="FFEE00"/>
          </a:solidFill>
          <a:ln w="28575">
            <a:solidFill>
              <a:srgbClr val="0073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ru-RU" sz="900" b="1" i="1" dirty="0" smtClean="0">
                <a:solidFill>
                  <a:srgbClr val="00735A"/>
                </a:solidFill>
              </a:rPr>
              <a:t>РАСШИРЕНИЕ ГЕОГРАФИИ РАБОТЫ АО "РОСАГРОЛИЗИНГ" С МСП</a:t>
            </a:r>
          </a:p>
        </p:txBody>
      </p:sp>
      <p:grpSp>
        <p:nvGrpSpPr>
          <p:cNvPr id="2" name="Группа 49"/>
          <p:cNvGrpSpPr/>
          <p:nvPr/>
        </p:nvGrpSpPr>
        <p:grpSpPr>
          <a:xfrm>
            <a:off x="5364088" y="6075913"/>
            <a:ext cx="2880320" cy="449431"/>
            <a:chOff x="4716016" y="6021288"/>
            <a:chExt cx="2880320" cy="449431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4716016" y="6021288"/>
              <a:ext cx="2880320" cy="449431"/>
            </a:xfrm>
            <a:prstGeom prst="roundRect">
              <a:avLst>
                <a:gd name="adj" fmla="val 10715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73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148064" y="6093296"/>
              <a:ext cx="2376264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500"/>
                </a:lnSpc>
              </a:pPr>
              <a:r>
                <a:rPr lang="ru-RU" sz="600" b="1" dirty="0" smtClean="0">
                  <a:solidFill>
                    <a:schemeClr val="tx1"/>
                  </a:solidFill>
                </a:rPr>
                <a:t>КОЛИЧЕСТВО КОНТРАГЕНТОВ В РЕГИОНЕ</a:t>
              </a:r>
              <a:endParaRPr lang="ru-RU" sz="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47"/>
            <p:cNvGrpSpPr/>
            <p:nvPr/>
          </p:nvGrpSpPr>
          <p:grpSpPr>
            <a:xfrm>
              <a:off x="4788024" y="6236051"/>
              <a:ext cx="2808312" cy="146538"/>
              <a:chOff x="4788024" y="6236051"/>
              <a:chExt cx="2808312" cy="146538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4788024" y="6237312"/>
                <a:ext cx="222191" cy="1196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5262132" y="6246734"/>
                <a:ext cx="222191" cy="1196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5757642" y="6240324"/>
                <a:ext cx="222191" cy="119641"/>
              </a:xfrm>
              <a:prstGeom prst="rect">
                <a:avLst/>
              </a:prstGeom>
              <a:solidFill>
                <a:srgbClr val="FFEE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335843" y="6243721"/>
                <a:ext cx="222191" cy="11964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6986052" y="6253141"/>
                <a:ext cx="222191" cy="119641"/>
              </a:xfrm>
              <a:prstGeom prst="rect">
                <a:avLst/>
              </a:prstGeom>
              <a:solidFill>
                <a:srgbClr val="0073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5076056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en-US" sz="600" b="1" dirty="0" smtClean="0">
                    <a:solidFill>
                      <a:schemeClr val="tx1"/>
                    </a:solidFill>
                  </a:rPr>
                  <a:t>&lt;</a:t>
                </a:r>
                <a:r>
                  <a:rPr lang="ru-RU" sz="600" b="1" dirty="0" smtClean="0">
                    <a:solidFill>
                      <a:schemeClr val="tx1"/>
                    </a:solidFill>
                  </a:rPr>
                  <a:t> 5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5544144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600" b="1" dirty="0" smtClean="0">
                    <a:solidFill>
                      <a:schemeClr val="tx1"/>
                    </a:solidFill>
                  </a:rPr>
                  <a:t>5-10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48200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600" b="1" dirty="0" smtClean="0">
                    <a:solidFill>
                      <a:schemeClr val="tx1"/>
                    </a:solidFill>
                  </a:rPr>
                  <a:t>11-50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6624264" y="6237312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600" b="1" dirty="0" smtClean="0">
                    <a:solidFill>
                      <a:schemeClr val="tx1"/>
                    </a:solidFill>
                  </a:rPr>
                  <a:t>51-100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7272336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en-US" sz="600" b="1" dirty="0" smtClean="0">
                    <a:solidFill>
                      <a:schemeClr val="tx1"/>
                    </a:solidFill>
                  </a:rPr>
                  <a:t>&gt;</a:t>
                </a:r>
                <a:r>
                  <a:rPr lang="ru-RU" sz="600" b="1" dirty="0" smtClean="0">
                    <a:solidFill>
                      <a:schemeClr val="tx1"/>
                    </a:solidFill>
                  </a:rPr>
                  <a:t> 100</a:t>
                </a:r>
                <a:endParaRPr lang="ru-RU" sz="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1" name="Скругленный прямоугольник 100"/>
          <p:cNvSpPr/>
          <p:nvPr/>
        </p:nvSpPr>
        <p:spPr>
          <a:xfrm>
            <a:off x="4860032" y="4275713"/>
            <a:ext cx="936104" cy="216024"/>
          </a:xfrm>
          <a:prstGeom prst="roundRect">
            <a:avLst/>
          </a:prstGeom>
          <a:solidFill>
            <a:srgbClr val="00735A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rgbClr val="FFEE00"/>
                </a:solidFill>
              </a:rPr>
              <a:t>ДО 2010 Г.</a:t>
            </a:r>
            <a:endParaRPr lang="ru-RU" sz="1050" b="1" dirty="0">
              <a:solidFill>
                <a:srgbClr val="FFEE00"/>
              </a:solidFill>
            </a:endParaRPr>
          </a:p>
        </p:txBody>
      </p:sp>
      <p:sp>
        <p:nvSpPr>
          <p:cNvPr id="103" name="Пирог 102"/>
          <p:cNvSpPr/>
          <p:nvPr/>
        </p:nvSpPr>
        <p:spPr>
          <a:xfrm>
            <a:off x="467544" y="4563745"/>
            <a:ext cx="1224136" cy="1296144"/>
          </a:xfrm>
          <a:prstGeom prst="pie">
            <a:avLst>
              <a:gd name="adj1" fmla="val 15410794"/>
              <a:gd name="adj2" fmla="val 1692846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Пирог 103"/>
          <p:cNvSpPr/>
          <p:nvPr/>
        </p:nvSpPr>
        <p:spPr>
          <a:xfrm>
            <a:off x="323528" y="4707761"/>
            <a:ext cx="1512168" cy="1440160"/>
          </a:xfrm>
          <a:prstGeom prst="pie">
            <a:avLst>
              <a:gd name="adj1" fmla="val 17039227"/>
              <a:gd name="adj2" fmla="val 15383292"/>
            </a:avLst>
          </a:prstGeom>
          <a:solidFill>
            <a:srgbClr val="00735A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Пирог 106"/>
          <p:cNvSpPr/>
          <p:nvPr/>
        </p:nvSpPr>
        <p:spPr>
          <a:xfrm>
            <a:off x="2581414" y="4635753"/>
            <a:ext cx="1080120" cy="1296064"/>
          </a:xfrm>
          <a:prstGeom prst="pie">
            <a:avLst>
              <a:gd name="adj1" fmla="val 14571442"/>
              <a:gd name="adj2" fmla="val 18225929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Пирог 108"/>
          <p:cNvSpPr/>
          <p:nvPr/>
        </p:nvSpPr>
        <p:spPr>
          <a:xfrm>
            <a:off x="2339752" y="4707761"/>
            <a:ext cx="1512168" cy="1440160"/>
          </a:xfrm>
          <a:prstGeom prst="pie">
            <a:avLst>
              <a:gd name="adj1" fmla="val 18311299"/>
              <a:gd name="adj2" fmla="val 14496371"/>
            </a:avLst>
          </a:prstGeom>
          <a:solidFill>
            <a:srgbClr val="00735A"/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54788" y="5643865"/>
            <a:ext cx="576852" cy="2445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i="1" dirty="0" smtClean="0">
                <a:solidFill>
                  <a:srgbClr val="FFEE00"/>
                </a:solidFill>
              </a:rPr>
              <a:t>МСП-</a:t>
            </a:r>
          </a:p>
          <a:p>
            <a:pPr algn="ctr"/>
            <a:r>
              <a:rPr lang="ru-RU" sz="1600" b="1" i="1" dirty="0" smtClean="0">
                <a:solidFill>
                  <a:srgbClr val="FFEE00"/>
                </a:solidFill>
              </a:rPr>
              <a:t>89 %</a:t>
            </a:r>
            <a:endParaRPr lang="ru-RU" sz="1600" b="1" i="1" dirty="0">
              <a:solidFill>
                <a:srgbClr val="FFEE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843808" y="5643865"/>
            <a:ext cx="576852" cy="2445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i="1" dirty="0" smtClean="0">
                <a:solidFill>
                  <a:srgbClr val="FFEE00"/>
                </a:solidFill>
              </a:rPr>
              <a:t>МСП-</a:t>
            </a:r>
          </a:p>
          <a:p>
            <a:pPr algn="ctr"/>
            <a:r>
              <a:rPr lang="ru-RU" sz="1600" b="1" i="1" dirty="0" smtClean="0">
                <a:solidFill>
                  <a:srgbClr val="FFEE00"/>
                </a:solidFill>
              </a:rPr>
              <a:t>60%</a:t>
            </a:r>
            <a:endParaRPr lang="ru-RU" sz="1600" b="1" i="1" dirty="0">
              <a:solidFill>
                <a:srgbClr val="FFEE00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95536" y="4203705"/>
            <a:ext cx="1584176" cy="432048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050" b="1" i="1" dirty="0" smtClean="0">
                <a:solidFill>
                  <a:schemeClr val="tx1"/>
                </a:solidFill>
              </a:rPr>
              <a:t>В СТРУКТУРЕ КОНТРАГЕНТОВ</a:t>
            </a:r>
            <a:endParaRPr lang="ru-RU" sz="1050" b="1" i="1" dirty="0">
              <a:solidFill>
                <a:schemeClr val="tx1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2339752" y="4275713"/>
            <a:ext cx="1375729" cy="2160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050" b="1" i="1" dirty="0" smtClean="0">
                <a:solidFill>
                  <a:schemeClr val="tx1"/>
                </a:solidFill>
              </a:rPr>
              <a:t>В СТРУКТУРЕ ПОСТАВОК</a:t>
            </a:r>
          </a:p>
        </p:txBody>
      </p:sp>
      <p:grpSp>
        <p:nvGrpSpPr>
          <p:cNvPr id="4" name="Группа 44"/>
          <p:cNvGrpSpPr/>
          <p:nvPr/>
        </p:nvGrpSpPr>
        <p:grpSpPr>
          <a:xfrm>
            <a:off x="6516216" y="4230339"/>
            <a:ext cx="2555776" cy="1584176"/>
            <a:chOff x="331148" y="692150"/>
            <a:chExt cx="8590602" cy="5311776"/>
          </a:xfrm>
        </p:grpSpPr>
        <p:sp>
          <p:nvSpPr>
            <p:cNvPr id="46" name="Freeform 190"/>
            <p:cNvSpPr>
              <a:spLocks/>
            </p:cNvSpPr>
            <p:nvPr/>
          </p:nvSpPr>
          <p:spPr bwMode="auto">
            <a:xfrm rot="704206">
              <a:off x="509588" y="3557588"/>
              <a:ext cx="334962" cy="460375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76" y="112"/>
                </a:cxn>
                <a:cxn ang="0">
                  <a:pos x="147" y="96"/>
                </a:cxn>
                <a:cxn ang="0">
                  <a:pos x="154" y="72"/>
                </a:cxn>
                <a:cxn ang="0">
                  <a:pos x="169" y="64"/>
                </a:cxn>
                <a:cxn ang="0">
                  <a:pos x="161" y="40"/>
                </a:cxn>
                <a:cxn ang="0">
                  <a:pos x="132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8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29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5" y="232"/>
                </a:cxn>
                <a:cxn ang="0">
                  <a:pos x="117" y="240"/>
                </a:cxn>
                <a:cxn ang="0">
                  <a:pos x="132" y="240"/>
                </a:cxn>
                <a:cxn ang="0">
                  <a:pos x="132" y="216"/>
                </a:cxn>
                <a:cxn ang="0">
                  <a:pos x="154" y="208"/>
                </a:cxn>
                <a:cxn ang="0">
                  <a:pos x="139" y="168"/>
                </a:cxn>
                <a:cxn ang="0">
                  <a:pos x="169" y="144"/>
                </a:cxn>
              </a:cxnLst>
              <a:rect l="0" t="0" r="r" b="b"/>
              <a:pathLst>
                <a:path w="177" h="257">
                  <a:moveTo>
                    <a:pt x="169" y="144"/>
                  </a:moveTo>
                  <a:lnTo>
                    <a:pt x="176" y="112"/>
                  </a:lnTo>
                  <a:lnTo>
                    <a:pt x="147" y="96"/>
                  </a:lnTo>
                  <a:lnTo>
                    <a:pt x="154" y="72"/>
                  </a:lnTo>
                  <a:lnTo>
                    <a:pt x="169" y="64"/>
                  </a:lnTo>
                  <a:lnTo>
                    <a:pt x="161" y="40"/>
                  </a:lnTo>
                  <a:lnTo>
                    <a:pt x="132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8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29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5" y="232"/>
                  </a:lnTo>
                  <a:lnTo>
                    <a:pt x="117" y="240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4" y="208"/>
                  </a:lnTo>
                  <a:lnTo>
                    <a:pt x="139" y="168"/>
                  </a:lnTo>
                  <a:lnTo>
                    <a:pt x="169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 rot="704206">
              <a:off x="4119563" y="2139950"/>
              <a:ext cx="1385887" cy="3246438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41"/>
            <p:cNvSpPr>
              <a:spLocks/>
            </p:cNvSpPr>
            <p:nvPr/>
          </p:nvSpPr>
          <p:spPr bwMode="auto">
            <a:xfrm rot="704206">
              <a:off x="4770438" y="3914775"/>
              <a:ext cx="1328737" cy="1546225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39" y="88"/>
                </a:cxn>
                <a:cxn ang="0">
                  <a:pos x="354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8" y="280"/>
                </a:cxn>
                <a:cxn ang="0">
                  <a:pos x="480" y="248"/>
                </a:cxn>
                <a:cxn ang="0">
                  <a:pos x="524" y="232"/>
                </a:cxn>
                <a:cxn ang="0">
                  <a:pos x="568" y="144"/>
                </a:cxn>
                <a:cxn ang="0">
                  <a:pos x="627" y="192"/>
                </a:cxn>
                <a:cxn ang="0">
                  <a:pos x="664" y="176"/>
                </a:cxn>
                <a:cxn ang="0">
                  <a:pos x="701" y="248"/>
                </a:cxn>
                <a:cxn ang="0">
                  <a:pos x="657" y="304"/>
                </a:cxn>
                <a:cxn ang="0">
                  <a:pos x="686" y="352"/>
                </a:cxn>
                <a:cxn ang="0">
                  <a:pos x="627" y="368"/>
                </a:cxn>
                <a:cxn ang="0">
                  <a:pos x="642" y="344"/>
                </a:cxn>
                <a:cxn ang="0">
                  <a:pos x="605" y="392"/>
                </a:cxn>
                <a:cxn ang="0">
                  <a:pos x="524" y="400"/>
                </a:cxn>
                <a:cxn ang="0">
                  <a:pos x="487" y="424"/>
                </a:cxn>
                <a:cxn ang="0">
                  <a:pos x="413" y="480"/>
                </a:cxn>
                <a:cxn ang="0">
                  <a:pos x="443" y="496"/>
                </a:cxn>
                <a:cxn ang="0">
                  <a:pos x="428" y="528"/>
                </a:cxn>
                <a:cxn ang="0">
                  <a:pos x="450" y="592"/>
                </a:cxn>
                <a:cxn ang="0">
                  <a:pos x="435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0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5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1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8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5" y="0"/>
                </a:cxn>
              </a:cxnLst>
              <a:rect l="0" t="0" r="r" b="b"/>
              <a:pathLst>
                <a:path w="702" h="865">
                  <a:moveTo>
                    <a:pt x="295" y="0"/>
                  </a:moveTo>
                  <a:lnTo>
                    <a:pt x="303" y="16"/>
                  </a:lnTo>
                  <a:lnTo>
                    <a:pt x="339" y="48"/>
                  </a:lnTo>
                  <a:lnTo>
                    <a:pt x="339" y="88"/>
                  </a:lnTo>
                  <a:lnTo>
                    <a:pt x="362" y="96"/>
                  </a:lnTo>
                  <a:lnTo>
                    <a:pt x="354" y="120"/>
                  </a:lnTo>
                  <a:lnTo>
                    <a:pt x="369" y="144"/>
                  </a:lnTo>
                  <a:lnTo>
                    <a:pt x="399" y="168"/>
                  </a:lnTo>
                  <a:lnTo>
                    <a:pt x="391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8" y="280"/>
                  </a:lnTo>
                  <a:lnTo>
                    <a:pt x="472" y="264"/>
                  </a:lnTo>
                  <a:lnTo>
                    <a:pt x="480" y="248"/>
                  </a:lnTo>
                  <a:lnTo>
                    <a:pt x="494" y="272"/>
                  </a:lnTo>
                  <a:lnTo>
                    <a:pt x="524" y="232"/>
                  </a:lnTo>
                  <a:lnTo>
                    <a:pt x="531" y="184"/>
                  </a:lnTo>
                  <a:lnTo>
                    <a:pt x="568" y="144"/>
                  </a:lnTo>
                  <a:lnTo>
                    <a:pt x="605" y="168"/>
                  </a:lnTo>
                  <a:lnTo>
                    <a:pt x="627" y="192"/>
                  </a:lnTo>
                  <a:lnTo>
                    <a:pt x="649" y="168"/>
                  </a:lnTo>
                  <a:lnTo>
                    <a:pt x="664" y="176"/>
                  </a:lnTo>
                  <a:lnTo>
                    <a:pt x="672" y="200"/>
                  </a:lnTo>
                  <a:lnTo>
                    <a:pt x="701" y="248"/>
                  </a:lnTo>
                  <a:lnTo>
                    <a:pt x="664" y="264"/>
                  </a:lnTo>
                  <a:lnTo>
                    <a:pt x="657" y="304"/>
                  </a:lnTo>
                  <a:lnTo>
                    <a:pt x="686" y="328"/>
                  </a:lnTo>
                  <a:lnTo>
                    <a:pt x="686" y="352"/>
                  </a:lnTo>
                  <a:lnTo>
                    <a:pt x="664" y="376"/>
                  </a:lnTo>
                  <a:lnTo>
                    <a:pt x="627" y="368"/>
                  </a:lnTo>
                  <a:lnTo>
                    <a:pt x="642" y="352"/>
                  </a:lnTo>
                  <a:lnTo>
                    <a:pt x="642" y="344"/>
                  </a:lnTo>
                  <a:lnTo>
                    <a:pt x="613" y="360"/>
                  </a:lnTo>
                  <a:lnTo>
                    <a:pt x="605" y="392"/>
                  </a:lnTo>
                  <a:lnTo>
                    <a:pt x="546" y="416"/>
                  </a:lnTo>
                  <a:lnTo>
                    <a:pt x="524" y="400"/>
                  </a:lnTo>
                  <a:lnTo>
                    <a:pt x="494" y="408"/>
                  </a:lnTo>
                  <a:lnTo>
                    <a:pt x="487" y="424"/>
                  </a:lnTo>
                  <a:lnTo>
                    <a:pt x="458" y="424"/>
                  </a:lnTo>
                  <a:lnTo>
                    <a:pt x="413" y="480"/>
                  </a:lnTo>
                  <a:lnTo>
                    <a:pt x="413" y="496"/>
                  </a:lnTo>
                  <a:lnTo>
                    <a:pt x="443" y="496"/>
                  </a:lnTo>
                  <a:lnTo>
                    <a:pt x="450" y="504"/>
                  </a:lnTo>
                  <a:lnTo>
                    <a:pt x="428" y="528"/>
                  </a:lnTo>
                  <a:lnTo>
                    <a:pt x="428" y="592"/>
                  </a:lnTo>
                  <a:lnTo>
                    <a:pt x="450" y="592"/>
                  </a:lnTo>
                  <a:lnTo>
                    <a:pt x="458" y="648"/>
                  </a:lnTo>
                  <a:lnTo>
                    <a:pt x="435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4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0" y="840"/>
                  </a:lnTo>
                  <a:lnTo>
                    <a:pt x="258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5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199" y="336"/>
                  </a:lnTo>
                  <a:lnTo>
                    <a:pt x="221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8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8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8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5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39"/>
            <p:cNvSpPr>
              <a:spLocks/>
            </p:cNvSpPr>
            <p:nvPr/>
          </p:nvSpPr>
          <p:spPr bwMode="auto">
            <a:xfrm rot="704206">
              <a:off x="5608638" y="4486275"/>
              <a:ext cx="823912" cy="1217613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29" y="680"/>
                </a:cxn>
                <a:cxn ang="0">
                  <a:pos x="155" y="648"/>
                </a:cxn>
                <a:cxn ang="0">
                  <a:pos x="206" y="608"/>
                </a:cxn>
                <a:cxn ang="0">
                  <a:pos x="258" y="536"/>
                </a:cxn>
                <a:cxn ang="0">
                  <a:pos x="302" y="544"/>
                </a:cxn>
                <a:cxn ang="0">
                  <a:pos x="339" y="544"/>
                </a:cxn>
                <a:cxn ang="0">
                  <a:pos x="398" y="536"/>
                </a:cxn>
                <a:cxn ang="0">
                  <a:pos x="428" y="480"/>
                </a:cxn>
                <a:cxn ang="0">
                  <a:pos x="420" y="360"/>
                </a:cxn>
                <a:cxn ang="0">
                  <a:pos x="435" y="336"/>
                </a:cxn>
                <a:cxn ang="0">
                  <a:pos x="420" y="304"/>
                </a:cxn>
                <a:cxn ang="0">
                  <a:pos x="398" y="320"/>
                </a:cxn>
                <a:cxn ang="0">
                  <a:pos x="391" y="304"/>
                </a:cxn>
                <a:cxn ang="0">
                  <a:pos x="435" y="232"/>
                </a:cxn>
                <a:cxn ang="0">
                  <a:pos x="406" y="200"/>
                </a:cxn>
                <a:cxn ang="0">
                  <a:pos x="406" y="168"/>
                </a:cxn>
                <a:cxn ang="0">
                  <a:pos x="383" y="144"/>
                </a:cxn>
                <a:cxn ang="0">
                  <a:pos x="383" y="112"/>
                </a:cxn>
                <a:cxn ang="0">
                  <a:pos x="361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7" y="80"/>
                </a:cxn>
                <a:cxn ang="0">
                  <a:pos x="280" y="80"/>
                </a:cxn>
                <a:cxn ang="0">
                  <a:pos x="280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1" y="0"/>
                </a:cxn>
                <a:cxn ang="0">
                  <a:pos x="184" y="16"/>
                </a:cxn>
                <a:cxn ang="0">
                  <a:pos x="177" y="56"/>
                </a:cxn>
                <a:cxn ang="0">
                  <a:pos x="206" y="80"/>
                </a:cxn>
                <a:cxn ang="0">
                  <a:pos x="206" y="104"/>
                </a:cxn>
                <a:cxn ang="0">
                  <a:pos x="184" y="128"/>
                </a:cxn>
                <a:cxn ang="0">
                  <a:pos x="147" y="120"/>
                </a:cxn>
                <a:cxn ang="0">
                  <a:pos x="155" y="144"/>
                </a:cxn>
                <a:cxn ang="0">
                  <a:pos x="184" y="168"/>
                </a:cxn>
                <a:cxn ang="0">
                  <a:pos x="199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4" y="312"/>
                </a:cxn>
                <a:cxn ang="0">
                  <a:pos x="162" y="344"/>
                </a:cxn>
                <a:cxn ang="0">
                  <a:pos x="162" y="368"/>
                </a:cxn>
                <a:cxn ang="0">
                  <a:pos x="192" y="368"/>
                </a:cxn>
                <a:cxn ang="0">
                  <a:pos x="184" y="400"/>
                </a:cxn>
                <a:cxn ang="0">
                  <a:pos x="147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8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29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6" h="681">
                  <a:moveTo>
                    <a:pt x="0" y="648"/>
                  </a:moveTo>
                  <a:lnTo>
                    <a:pt x="15" y="648"/>
                  </a:lnTo>
                  <a:lnTo>
                    <a:pt x="29" y="680"/>
                  </a:lnTo>
                  <a:lnTo>
                    <a:pt x="155" y="648"/>
                  </a:lnTo>
                  <a:lnTo>
                    <a:pt x="206" y="608"/>
                  </a:lnTo>
                  <a:lnTo>
                    <a:pt x="258" y="536"/>
                  </a:lnTo>
                  <a:lnTo>
                    <a:pt x="302" y="544"/>
                  </a:lnTo>
                  <a:lnTo>
                    <a:pt x="339" y="544"/>
                  </a:lnTo>
                  <a:lnTo>
                    <a:pt x="398" y="536"/>
                  </a:lnTo>
                  <a:lnTo>
                    <a:pt x="428" y="480"/>
                  </a:lnTo>
                  <a:lnTo>
                    <a:pt x="420" y="360"/>
                  </a:lnTo>
                  <a:lnTo>
                    <a:pt x="435" y="336"/>
                  </a:lnTo>
                  <a:lnTo>
                    <a:pt x="420" y="304"/>
                  </a:lnTo>
                  <a:lnTo>
                    <a:pt x="398" y="320"/>
                  </a:lnTo>
                  <a:lnTo>
                    <a:pt x="391" y="304"/>
                  </a:lnTo>
                  <a:lnTo>
                    <a:pt x="435" y="232"/>
                  </a:lnTo>
                  <a:lnTo>
                    <a:pt x="406" y="200"/>
                  </a:lnTo>
                  <a:lnTo>
                    <a:pt x="406" y="168"/>
                  </a:lnTo>
                  <a:lnTo>
                    <a:pt x="383" y="144"/>
                  </a:lnTo>
                  <a:lnTo>
                    <a:pt x="383" y="112"/>
                  </a:lnTo>
                  <a:lnTo>
                    <a:pt x="361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7" y="80"/>
                  </a:lnTo>
                  <a:lnTo>
                    <a:pt x="280" y="80"/>
                  </a:lnTo>
                  <a:lnTo>
                    <a:pt x="280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1" y="0"/>
                  </a:lnTo>
                  <a:lnTo>
                    <a:pt x="184" y="16"/>
                  </a:lnTo>
                  <a:lnTo>
                    <a:pt x="177" y="56"/>
                  </a:lnTo>
                  <a:lnTo>
                    <a:pt x="206" y="80"/>
                  </a:lnTo>
                  <a:lnTo>
                    <a:pt x="206" y="104"/>
                  </a:lnTo>
                  <a:lnTo>
                    <a:pt x="184" y="128"/>
                  </a:lnTo>
                  <a:lnTo>
                    <a:pt x="147" y="120"/>
                  </a:lnTo>
                  <a:lnTo>
                    <a:pt x="155" y="144"/>
                  </a:lnTo>
                  <a:lnTo>
                    <a:pt x="184" y="168"/>
                  </a:lnTo>
                  <a:lnTo>
                    <a:pt x="199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4" y="312"/>
                  </a:lnTo>
                  <a:lnTo>
                    <a:pt x="162" y="344"/>
                  </a:lnTo>
                  <a:lnTo>
                    <a:pt x="162" y="368"/>
                  </a:lnTo>
                  <a:lnTo>
                    <a:pt x="192" y="368"/>
                  </a:lnTo>
                  <a:lnTo>
                    <a:pt x="184" y="400"/>
                  </a:lnTo>
                  <a:lnTo>
                    <a:pt x="147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8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29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 rot="704206">
              <a:off x="6858000" y="3489325"/>
              <a:ext cx="1162050" cy="1930400"/>
            </a:xfrm>
            <a:custGeom>
              <a:avLst/>
              <a:gdLst/>
              <a:ahLst/>
              <a:cxnLst>
                <a:cxn ang="0">
                  <a:pos x="436" y="968"/>
                </a:cxn>
                <a:cxn ang="0">
                  <a:pos x="384" y="1040"/>
                </a:cxn>
                <a:cxn ang="0">
                  <a:pos x="273" y="1032"/>
                </a:cxn>
                <a:cxn ang="0">
                  <a:pos x="266" y="936"/>
                </a:cxn>
                <a:cxn ang="0">
                  <a:pos x="222" y="872"/>
                </a:cxn>
                <a:cxn ang="0">
                  <a:pos x="236" y="840"/>
                </a:cxn>
                <a:cxn ang="0">
                  <a:pos x="259" y="792"/>
                </a:cxn>
                <a:cxn ang="0">
                  <a:pos x="281" y="752"/>
                </a:cxn>
                <a:cxn ang="0">
                  <a:pos x="251" y="680"/>
                </a:cxn>
                <a:cxn ang="0">
                  <a:pos x="214" y="712"/>
                </a:cxn>
                <a:cxn ang="0">
                  <a:pos x="170" y="776"/>
                </a:cxn>
                <a:cxn ang="0">
                  <a:pos x="118" y="760"/>
                </a:cxn>
                <a:cxn ang="0">
                  <a:pos x="111" y="720"/>
                </a:cxn>
                <a:cxn ang="0">
                  <a:pos x="133" y="640"/>
                </a:cxn>
                <a:cxn ang="0">
                  <a:pos x="66" y="648"/>
                </a:cxn>
                <a:cxn ang="0">
                  <a:pos x="59" y="568"/>
                </a:cxn>
                <a:cxn ang="0">
                  <a:pos x="30" y="528"/>
                </a:cxn>
                <a:cxn ang="0">
                  <a:pos x="15" y="480"/>
                </a:cxn>
                <a:cxn ang="0">
                  <a:pos x="59" y="376"/>
                </a:cxn>
                <a:cxn ang="0">
                  <a:pos x="81" y="344"/>
                </a:cxn>
                <a:cxn ang="0">
                  <a:pos x="66" y="208"/>
                </a:cxn>
                <a:cxn ang="0">
                  <a:pos x="52" y="120"/>
                </a:cxn>
                <a:cxn ang="0">
                  <a:pos x="96" y="96"/>
                </a:cxn>
                <a:cxn ang="0">
                  <a:pos x="163" y="56"/>
                </a:cxn>
                <a:cxn ang="0">
                  <a:pos x="192" y="0"/>
                </a:cxn>
                <a:cxn ang="0">
                  <a:pos x="251" y="96"/>
                </a:cxn>
                <a:cxn ang="0">
                  <a:pos x="318" y="80"/>
                </a:cxn>
                <a:cxn ang="0">
                  <a:pos x="310" y="112"/>
                </a:cxn>
                <a:cxn ang="0">
                  <a:pos x="288" y="136"/>
                </a:cxn>
                <a:cxn ang="0">
                  <a:pos x="229" y="312"/>
                </a:cxn>
                <a:cxn ang="0">
                  <a:pos x="229" y="496"/>
                </a:cxn>
                <a:cxn ang="0">
                  <a:pos x="251" y="600"/>
                </a:cxn>
                <a:cxn ang="0">
                  <a:pos x="288" y="624"/>
                </a:cxn>
                <a:cxn ang="0">
                  <a:pos x="295" y="584"/>
                </a:cxn>
                <a:cxn ang="0">
                  <a:pos x="340" y="568"/>
                </a:cxn>
                <a:cxn ang="0">
                  <a:pos x="369" y="512"/>
                </a:cxn>
                <a:cxn ang="0">
                  <a:pos x="502" y="616"/>
                </a:cxn>
                <a:cxn ang="0">
                  <a:pos x="584" y="776"/>
                </a:cxn>
                <a:cxn ang="0">
                  <a:pos x="606" y="896"/>
                </a:cxn>
                <a:cxn ang="0">
                  <a:pos x="561" y="864"/>
                </a:cxn>
                <a:cxn ang="0">
                  <a:pos x="547" y="904"/>
                </a:cxn>
                <a:cxn ang="0">
                  <a:pos x="576" y="936"/>
                </a:cxn>
                <a:cxn ang="0">
                  <a:pos x="561" y="984"/>
                </a:cxn>
                <a:cxn ang="0">
                  <a:pos x="480" y="1024"/>
                </a:cxn>
                <a:cxn ang="0">
                  <a:pos x="465" y="1056"/>
                </a:cxn>
                <a:cxn ang="0">
                  <a:pos x="458" y="1008"/>
                </a:cxn>
              </a:cxnLst>
              <a:rect l="0" t="0" r="r" b="b"/>
              <a:pathLst>
                <a:path w="614" h="1081">
                  <a:moveTo>
                    <a:pt x="443" y="984"/>
                  </a:moveTo>
                  <a:lnTo>
                    <a:pt x="436" y="968"/>
                  </a:lnTo>
                  <a:lnTo>
                    <a:pt x="391" y="1008"/>
                  </a:lnTo>
                  <a:lnTo>
                    <a:pt x="384" y="1040"/>
                  </a:lnTo>
                  <a:lnTo>
                    <a:pt x="332" y="1080"/>
                  </a:lnTo>
                  <a:lnTo>
                    <a:pt x="273" y="1032"/>
                  </a:lnTo>
                  <a:lnTo>
                    <a:pt x="288" y="992"/>
                  </a:lnTo>
                  <a:lnTo>
                    <a:pt x="266" y="936"/>
                  </a:lnTo>
                  <a:lnTo>
                    <a:pt x="222" y="928"/>
                  </a:lnTo>
                  <a:lnTo>
                    <a:pt x="222" y="872"/>
                  </a:lnTo>
                  <a:lnTo>
                    <a:pt x="214" y="864"/>
                  </a:lnTo>
                  <a:lnTo>
                    <a:pt x="236" y="840"/>
                  </a:lnTo>
                  <a:lnTo>
                    <a:pt x="236" y="808"/>
                  </a:lnTo>
                  <a:lnTo>
                    <a:pt x="259" y="792"/>
                  </a:lnTo>
                  <a:lnTo>
                    <a:pt x="244" y="768"/>
                  </a:lnTo>
                  <a:lnTo>
                    <a:pt x="281" y="752"/>
                  </a:lnTo>
                  <a:lnTo>
                    <a:pt x="273" y="712"/>
                  </a:lnTo>
                  <a:lnTo>
                    <a:pt x="251" y="680"/>
                  </a:lnTo>
                  <a:lnTo>
                    <a:pt x="244" y="712"/>
                  </a:lnTo>
                  <a:lnTo>
                    <a:pt x="214" y="712"/>
                  </a:lnTo>
                  <a:lnTo>
                    <a:pt x="199" y="752"/>
                  </a:lnTo>
                  <a:lnTo>
                    <a:pt x="170" y="776"/>
                  </a:lnTo>
                  <a:lnTo>
                    <a:pt x="140" y="752"/>
                  </a:lnTo>
                  <a:lnTo>
                    <a:pt x="118" y="760"/>
                  </a:lnTo>
                  <a:lnTo>
                    <a:pt x="103" y="736"/>
                  </a:lnTo>
                  <a:lnTo>
                    <a:pt x="111" y="720"/>
                  </a:lnTo>
                  <a:lnTo>
                    <a:pt x="111" y="696"/>
                  </a:lnTo>
                  <a:lnTo>
                    <a:pt x="133" y="640"/>
                  </a:lnTo>
                  <a:lnTo>
                    <a:pt x="103" y="632"/>
                  </a:lnTo>
                  <a:lnTo>
                    <a:pt x="66" y="648"/>
                  </a:lnTo>
                  <a:lnTo>
                    <a:pt x="52" y="616"/>
                  </a:lnTo>
                  <a:lnTo>
                    <a:pt x="59" y="568"/>
                  </a:lnTo>
                  <a:lnTo>
                    <a:pt x="30" y="568"/>
                  </a:lnTo>
                  <a:lnTo>
                    <a:pt x="30" y="528"/>
                  </a:lnTo>
                  <a:lnTo>
                    <a:pt x="7" y="504"/>
                  </a:lnTo>
                  <a:lnTo>
                    <a:pt x="15" y="480"/>
                  </a:lnTo>
                  <a:lnTo>
                    <a:pt x="0" y="408"/>
                  </a:lnTo>
                  <a:lnTo>
                    <a:pt x="59" y="376"/>
                  </a:lnTo>
                  <a:lnTo>
                    <a:pt x="59" y="344"/>
                  </a:lnTo>
                  <a:lnTo>
                    <a:pt x="81" y="344"/>
                  </a:lnTo>
                  <a:lnTo>
                    <a:pt x="111" y="288"/>
                  </a:lnTo>
                  <a:lnTo>
                    <a:pt x="66" y="208"/>
                  </a:lnTo>
                  <a:lnTo>
                    <a:pt x="81" y="152"/>
                  </a:lnTo>
                  <a:lnTo>
                    <a:pt x="52" y="120"/>
                  </a:lnTo>
                  <a:lnTo>
                    <a:pt x="59" y="80"/>
                  </a:lnTo>
                  <a:lnTo>
                    <a:pt x="96" y="96"/>
                  </a:lnTo>
                  <a:lnTo>
                    <a:pt x="126" y="72"/>
                  </a:lnTo>
                  <a:lnTo>
                    <a:pt x="163" y="56"/>
                  </a:lnTo>
                  <a:lnTo>
                    <a:pt x="155" y="32"/>
                  </a:lnTo>
                  <a:lnTo>
                    <a:pt x="192" y="0"/>
                  </a:lnTo>
                  <a:lnTo>
                    <a:pt x="244" y="32"/>
                  </a:lnTo>
                  <a:lnTo>
                    <a:pt x="251" y="96"/>
                  </a:lnTo>
                  <a:lnTo>
                    <a:pt x="273" y="72"/>
                  </a:lnTo>
                  <a:lnTo>
                    <a:pt x="318" y="80"/>
                  </a:lnTo>
                  <a:lnTo>
                    <a:pt x="318" y="104"/>
                  </a:lnTo>
                  <a:lnTo>
                    <a:pt x="310" y="112"/>
                  </a:lnTo>
                  <a:lnTo>
                    <a:pt x="310" y="136"/>
                  </a:lnTo>
                  <a:lnTo>
                    <a:pt x="288" y="136"/>
                  </a:lnTo>
                  <a:lnTo>
                    <a:pt x="229" y="216"/>
                  </a:lnTo>
                  <a:lnTo>
                    <a:pt x="229" y="312"/>
                  </a:lnTo>
                  <a:lnTo>
                    <a:pt x="244" y="352"/>
                  </a:lnTo>
                  <a:lnTo>
                    <a:pt x="229" y="496"/>
                  </a:lnTo>
                  <a:lnTo>
                    <a:pt x="207" y="600"/>
                  </a:lnTo>
                  <a:lnTo>
                    <a:pt x="251" y="600"/>
                  </a:lnTo>
                  <a:lnTo>
                    <a:pt x="273" y="576"/>
                  </a:lnTo>
                  <a:lnTo>
                    <a:pt x="288" y="624"/>
                  </a:lnTo>
                  <a:lnTo>
                    <a:pt x="310" y="616"/>
                  </a:lnTo>
                  <a:lnTo>
                    <a:pt x="295" y="584"/>
                  </a:lnTo>
                  <a:lnTo>
                    <a:pt x="340" y="600"/>
                  </a:lnTo>
                  <a:lnTo>
                    <a:pt x="340" y="568"/>
                  </a:lnTo>
                  <a:lnTo>
                    <a:pt x="325" y="544"/>
                  </a:lnTo>
                  <a:lnTo>
                    <a:pt x="369" y="512"/>
                  </a:lnTo>
                  <a:lnTo>
                    <a:pt x="451" y="544"/>
                  </a:lnTo>
                  <a:lnTo>
                    <a:pt x="502" y="616"/>
                  </a:lnTo>
                  <a:lnTo>
                    <a:pt x="502" y="648"/>
                  </a:lnTo>
                  <a:lnTo>
                    <a:pt x="584" y="776"/>
                  </a:lnTo>
                  <a:lnTo>
                    <a:pt x="613" y="816"/>
                  </a:lnTo>
                  <a:lnTo>
                    <a:pt x="606" y="896"/>
                  </a:lnTo>
                  <a:lnTo>
                    <a:pt x="584" y="896"/>
                  </a:lnTo>
                  <a:lnTo>
                    <a:pt x="561" y="864"/>
                  </a:lnTo>
                  <a:lnTo>
                    <a:pt x="532" y="888"/>
                  </a:lnTo>
                  <a:lnTo>
                    <a:pt x="547" y="904"/>
                  </a:lnTo>
                  <a:lnTo>
                    <a:pt x="576" y="912"/>
                  </a:lnTo>
                  <a:lnTo>
                    <a:pt x="576" y="936"/>
                  </a:lnTo>
                  <a:lnTo>
                    <a:pt x="554" y="952"/>
                  </a:lnTo>
                  <a:lnTo>
                    <a:pt x="561" y="984"/>
                  </a:lnTo>
                  <a:lnTo>
                    <a:pt x="510" y="1016"/>
                  </a:lnTo>
                  <a:lnTo>
                    <a:pt x="480" y="1024"/>
                  </a:lnTo>
                  <a:lnTo>
                    <a:pt x="488" y="1056"/>
                  </a:lnTo>
                  <a:lnTo>
                    <a:pt x="465" y="1056"/>
                  </a:lnTo>
                  <a:lnTo>
                    <a:pt x="451" y="1024"/>
                  </a:lnTo>
                  <a:lnTo>
                    <a:pt x="458" y="1008"/>
                  </a:lnTo>
                  <a:lnTo>
                    <a:pt x="443" y="98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47"/>
            <p:cNvSpPr>
              <a:spLocks/>
            </p:cNvSpPr>
            <p:nvPr/>
          </p:nvSpPr>
          <p:spPr bwMode="auto">
            <a:xfrm rot="704206">
              <a:off x="3000375" y="2451100"/>
              <a:ext cx="1411287" cy="2033588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 rot="704206">
              <a:off x="725488" y="692150"/>
              <a:ext cx="8118475" cy="4919663"/>
            </a:xfrm>
            <a:custGeom>
              <a:avLst/>
              <a:gdLst/>
              <a:ahLst/>
              <a:cxnLst>
                <a:cxn ang="0">
                  <a:pos x="222" y="1712"/>
                </a:cxn>
                <a:cxn ang="0">
                  <a:pos x="251" y="1928"/>
                </a:cxn>
                <a:cxn ang="0">
                  <a:pos x="148" y="2072"/>
                </a:cxn>
                <a:cxn ang="0">
                  <a:pos x="44" y="2288"/>
                </a:cxn>
                <a:cxn ang="0">
                  <a:pos x="192" y="2536"/>
                </a:cxn>
                <a:cxn ang="0">
                  <a:pos x="325" y="2424"/>
                </a:cxn>
                <a:cxn ang="0">
                  <a:pos x="436" y="2216"/>
                </a:cxn>
                <a:cxn ang="0">
                  <a:pos x="665" y="2152"/>
                </a:cxn>
                <a:cxn ang="0">
                  <a:pos x="871" y="2304"/>
                </a:cxn>
                <a:cxn ang="0">
                  <a:pos x="1041" y="2272"/>
                </a:cxn>
                <a:cxn ang="0">
                  <a:pos x="1329" y="2232"/>
                </a:cxn>
                <a:cxn ang="0">
                  <a:pos x="1506" y="2384"/>
                </a:cxn>
                <a:cxn ang="0">
                  <a:pos x="1743" y="2584"/>
                </a:cxn>
                <a:cxn ang="0">
                  <a:pos x="1935" y="2728"/>
                </a:cxn>
                <a:cxn ang="0">
                  <a:pos x="2259" y="2656"/>
                </a:cxn>
                <a:cxn ang="0">
                  <a:pos x="2577" y="2624"/>
                </a:cxn>
                <a:cxn ang="0">
                  <a:pos x="3079" y="2504"/>
                </a:cxn>
                <a:cxn ang="0">
                  <a:pos x="3212" y="2192"/>
                </a:cxn>
                <a:cxn ang="0">
                  <a:pos x="3795" y="2232"/>
                </a:cxn>
                <a:cxn ang="0">
                  <a:pos x="3840" y="2616"/>
                </a:cxn>
                <a:cxn ang="0">
                  <a:pos x="3958" y="2144"/>
                </a:cxn>
                <a:cxn ang="0">
                  <a:pos x="3692" y="1848"/>
                </a:cxn>
                <a:cxn ang="0">
                  <a:pos x="3581" y="1560"/>
                </a:cxn>
                <a:cxn ang="0">
                  <a:pos x="3736" y="1248"/>
                </a:cxn>
                <a:cxn ang="0">
                  <a:pos x="3758" y="976"/>
                </a:cxn>
                <a:cxn ang="0">
                  <a:pos x="3832" y="760"/>
                </a:cxn>
                <a:cxn ang="0">
                  <a:pos x="4216" y="1384"/>
                </a:cxn>
                <a:cxn ang="0">
                  <a:pos x="4142" y="1080"/>
                </a:cxn>
                <a:cxn ang="0">
                  <a:pos x="3987" y="848"/>
                </a:cxn>
                <a:cxn ang="0">
                  <a:pos x="3995" y="376"/>
                </a:cxn>
                <a:cxn ang="0">
                  <a:pos x="3781" y="264"/>
                </a:cxn>
                <a:cxn ang="0">
                  <a:pos x="3854" y="80"/>
                </a:cxn>
                <a:cxn ang="0">
                  <a:pos x="3530" y="328"/>
                </a:cxn>
                <a:cxn ang="0">
                  <a:pos x="3434" y="624"/>
                </a:cxn>
                <a:cxn ang="0">
                  <a:pos x="3146" y="704"/>
                </a:cxn>
                <a:cxn ang="0">
                  <a:pos x="2902" y="984"/>
                </a:cxn>
                <a:cxn ang="0">
                  <a:pos x="2703" y="1016"/>
                </a:cxn>
                <a:cxn ang="0">
                  <a:pos x="2474" y="1064"/>
                </a:cxn>
                <a:cxn ang="0">
                  <a:pos x="2319" y="840"/>
                </a:cxn>
                <a:cxn ang="0">
                  <a:pos x="2163" y="936"/>
                </a:cxn>
                <a:cxn ang="0">
                  <a:pos x="1927" y="1344"/>
                </a:cxn>
                <a:cxn ang="0">
                  <a:pos x="1853" y="1224"/>
                </a:cxn>
                <a:cxn ang="0">
                  <a:pos x="1772" y="1272"/>
                </a:cxn>
                <a:cxn ang="0">
                  <a:pos x="1794" y="1456"/>
                </a:cxn>
                <a:cxn ang="0">
                  <a:pos x="1676" y="1488"/>
                </a:cxn>
                <a:cxn ang="0">
                  <a:pos x="1654" y="1184"/>
                </a:cxn>
                <a:cxn ang="0">
                  <a:pos x="1499" y="1240"/>
                </a:cxn>
                <a:cxn ang="0">
                  <a:pos x="1396" y="1312"/>
                </a:cxn>
                <a:cxn ang="0">
                  <a:pos x="1277" y="1208"/>
                </a:cxn>
                <a:cxn ang="0">
                  <a:pos x="1137" y="1184"/>
                </a:cxn>
                <a:cxn ang="0">
                  <a:pos x="938" y="1176"/>
                </a:cxn>
                <a:cxn ang="0">
                  <a:pos x="783" y="1160"/>
                </a:cxn>
                <a:cxn ang="0">
                  <a:pos x="1026" y="1088"/>
                </a:cxn>
                <a:cxn ang="0">
                  <a:pos x="834" y="848"/>
                </a:cxn>
                <a:cxn ang="0">
                  <a:pos x="628" y="1152"/>
                </a:cxn>
                <a:cxn ang="0">
                  <a:pos x="332" y="1264"/>
                </a:cxn>
                <a:cxn ang="0">
                  <a:pos x="288" y="1416"/>
                </a:cxn>
              </a:cxnLst>
              <a:rect l="0" t="0" r="r" b="b"/>
              <a:pathLst>
                <a:path w="4291" h="2753">
                  <a:moveTo>
                    <a:pt x="244" y="1600"/>
                  </a:moveTo>
                  <a:lnTo>
                    <a:pt x="192" y="1576"/>
                  </a:lnTo>
                  <a:lnTo>
                    <a:pt x="162" y="1616"/>
                  </a:lnTo>
                  <a:lnTo>
                    <a:pt x="155" y="1616"/>
                  </a:lnTo>
                  <a:lnTo>
                    <a:pt x="170" y="1648"/>
                  </a:lnTo>
                  <a:lnTo>
                    <a:pt x="199" y="1648"/>
                  </a:lnTo>
                  <a:lnTo>
                    <a:pt x="214" y="1680"/>
                  </a:lnTo>
                  <a:lnTo>
                    <a:pt x="222" y="1688"/>
                  </a:lnTo>
                  <a:lnTo>
                    <a:pt x="222" y="1712"/>
                  </a:lnTo>
                  <a:lnTo>
                    <a:pt x="207" y="1720"/>
                  </a:lnTo>
                  <a:lnTo>
                    <a:pt x="177" y="1736"/>
                  </a:lnTo>
                  <a:lnTo>
                    <a:pt x="199" y="1768"/>
                  </a:lnTo>
                  <a:lnTo>
                    <a:pt x="192" y="1784"/>
                  </a:lnTo>
                  <a:lnTo>
                    <a:pt x="185" y="1816"/>
                  </a:lnTo>
                  <a:lnTo>
                    <a:pt x="199" y="1856"/>
                  </a:lnTo>
                  <a:lnTo>
                    <a:pt x="229" y="1872"/>
                  </a:lnTo>
                  <a:lnTo>
                    <a:pt x="236" y="1920"/>
                  </a:lnTo>
                  <a:lnTo>
                    <a:pt x="251" y="1928"/>
                  </a:lnTo>
                  <a:lnTo>
                    <a:pt x="266" y="1952"/>
                  </a:lnTo>
                  <a:lnTo>
                    <a:pt x="281" y="1992"/>
                  </a:lnTo>
                  <a:lnTo>
                    <a:pt x="244" y="2008"/>
                  </a:lnTo>
                  <a:lnTo>
                    <a:pt x="244" y="2024"/>
                  </a:lnTo>
                  <a:lnTo>
                    <a:pt x="207" y="2064"/>
                  </a:lnTo>
                  <a:lnTo>
                    <a:pt x="177" y="2048"/>
                  </a:lnTo>
                  <a:lnTo>
                    <a:pt x="140" y="2040"/>
                  </a:lnTo>
                  <a:lnTo>
                    <a:pt x="126" y="2056"/>
                  </a:lnTo>
                  <a:lnTo>
                    <a:pt x="148" y="2072"/>
                  </a:lnTo>
                  <a:lnTo>
                    <a:pt x="126" y="2072"/>
                  </a:lnTo>
                  <a:lnTo>
                    <a:pt x="81" y="2064"/>
                  </a:lnTo>
                  <a:lnTo>
                    <a:pt x="89" y="2104"/>
                  </a:lnTo>
                  <a:lnTo>
                    <a:pt x="44" y="2104"/>
                  </a:lnTo>
                  <a:lnTo>
                    <a:pt x="37" y="2120"/>
                  </a:lnTo>
                  <a:lnTo>
                    <a:pt x="7" y="2096"/>
                  </a:lnTo>
                  <a:lnTo>
                    <a:pt x="0" y="2128"/>
                  </a:lnTo>
                  <a:lnTo>
                    <a:pt x="30" y="2296"/>
                  </a:lnTo>
                  <a:lnTo>
                    <a:pt x="44" y="2288"/>
                  </a:lnTo>
                  <a:lnTo>
                    <a:pt x="66" y="2320"/>
                  </a:lnTo>
                  <a:lnTo>
                    <a:pt x="74" y="2328"/>
                  </a:lnTo>
                  <a:lnTo>
                    <a:pt x="111" y="2384"/>
                  </a:lnTo>
                  <a:lnTo>
                    <a:pt x="118" y="2392"/>
                  </a:lnTo>
                  <a:lnTo>
                    <a:pt x="148" y="2432"/>
                  </a:lnTo>
                  <a:lnTo>
                    <a:pt x="133" y="2448"/>
                  </a:lnTo>
                  <a:lnTo>
                    <a:pt x="162" y="2480"/>
                  </a:lnTo>
                  <a:lnTo>
                    <a:pt x="207" y="2520"/>
                  </a:lnTo>
                  <a:lnTo>
                    <a:pt x="192" y="2536"/>
                  </a:lnTo>
                  <a:lnTo>
                    <a:pt x="214" y="2584"/>
                  </a:lnTo>
                  <a:lnTo>
                    <a:pt x="222" y="2592"/>
                  </a:lnTo>
                  <a:lnTo>
                    <a:pt x="222" y="2648"/>
                  </a:lnTo>
                  <a:lnTo>
                    <a:pt x="273" y="2656"/>
                  </a:lnTo>
                  <a:lnTo>
                    <a:pt x="288" y="2536"/>
                  </a:lnTo>
                  <a:lnTo>
                    <a:pt x="325" y="2488"/>
                  </a:lnTo>
                  <a:lnTo>
                    <a:pt x="310" y="2472"/>
                  </a:lnTo>
                  <a:lnTo>
                    <a:pt x="318" y="2432"/>
                  </a:lnTo>
                  <a:lnTo>
                    <a:pt x="325" y="2424"/>
                  </a:lnTo>
                  <a:lnTo>
                    <a:pt x="377" y="2392"/>
                  </a:lnTo>
                  <a:lnTo>
                    <a:pt x="421" y="2408"/>
                  </a:lnTo>
                  <a:lnTo>
                    <a:pt x="443" y="2400"/>
                  </a:lnTo>
                  <a:lnTo>
                    <a:pt x="436" y="2368"/>
                  </a:lnTo>
                  <a:lnTo>
                    <a:pt x="458" y="2368"/>
                  </a:lnTo>
                  <a:lnTo>
                    <a:pt x="480" y="2304"/>
                  </a:lnTo>
                  <a:lnTo>
                    <a:pt x="443" y="2280"/>
                  </a:lnTo>
                  <a:lnTo>
                    <a:pt x="458" y="2256"/>
                  </a:lnTo>
                  <a:lnTo>
                    <a:pt x="436" y="2216"/>
                  </a:lnTo>
                  <a:lnTo>
                    <a:pt x="450" y="2216"/>
                  </a:lnTo>
                  <a:lnTo>
                    <a:pt x="473" y="2208"/>
                  </a:lnTo>
                  <a:lnTo>
                    <a:pt x="473" y="2176"/>
                  </a:lnTo>
                  <a:lnTo>
                    <a:pt x="532" y="2136"/>
                  </a:lnTo>
                  <a:lnTo>
                    <a:pt x="546" y="2192"/>
                  </a:lnTo>
                  <a:lnTo>
                    <a:pt x="569" y="2200"/>
                  </a:lnTo>
                  <a:lnTo>
                    <a:pt x="576" y="2168"/>
                  </a:lnTo>
                  <a:lnTo>
                    <a:pt x="635" y="2152"/>
                  </a:lnTo>
                  <a:lnTo>
                    <a:pt x="665" y="2152"/>
                  </a:lnTo>
                  <a:lnTo>
                    <a:pt x="694" y="2144"/>
                  </a:lnTo>
                  <a:lnTo>
                    <a:pt x="709" y="2168"/>
                  </a:lnTo>
                  <a:lnTo>
                    <a:pt x="746" y="2176"/>
                  </a:lnTo>
                  <a:lnTo>
                    <a:pt x="738" y="2200"/>
                  </a:lnTo>
                  <a:lnTo>
                    <a:pt x="768" y="2200"/>
                  </a:lnTo>
                  <a:lnTo>
                    <a:pt x="775" y="2240"/>
                  </a:lnTo>
                  <a:lnTo>
                    <a:pt x="812" y="2280"/>
                  </a:lnTo>
                  <a:lnTo>
                    <a:pt x="805" y="2304"/>
                  </a:lnTo>
                  <a:lnTo>
                    <a:pt x="871" y="2304"/>
                  </a:lnTo>
                  <a:lnTo>
                    <a:pt x="886" y="2320"/>
                  </a:lnTo>
                  <a:lnTo>
                    <a:pt x="923" y="2320"/>
                  </a:lnTo>
                  <a:lnTo>
                    <a:pt x="945" y="2384"/>
                  </a:lnTo>
                  <a:lnTo>
                    <a:pt x="975" y="2368"/>
                  </a:lnTo>
                  <a:lnTo>
                    <a:pt x="1012" y="2408"/>
                  </a:lnTo>
                  <a:lnTo>
                    <a:pt x="1041" y="2368"/>
                  </a:lnTo>
                  <a:lnTo>
                    <a:pt x="1004" y="2296"/>
                  </a:lnTo>
                  <a:lnTo>
                    <a:pt x="1041" y="2296"/>
                  </a:lnTo>
                  <a:lnTo>
                    <a:pt x="1041" y="2272"/>
                  </a:lnTo>
                  <a:lnTo>
                    <a:pt x="1093" y="2288"/>
                  </a:lnTo>
                  <a:lnTo>
                    <a:pt x="1078" y="2240"/>
                  </a:lnTo>
                  <a:lnTo>
                    <a:pt x="1093" y="2200"/>
                  </a:lnTo>
                  <a:lnTo>
                    <a:pt x="1122" y="2224"/>
                  </a:lnTo>
                  <a:lnTo>
                    <a:pt x="1167" y="2224"/>
                  </a:lnTo>
                  <a:lnTo>
                    <a:pt x="1204" y="2224"/>
                  </a:lnTo>
                  <a:lnTo>
                    <a:pt x="1226" y="2248"/>
                  </a:lnTo>
                  <a:lnTo>
                    <a:pt x="1248" y="2224"/>
                  </a:lnTo>
                  <a:lnTo>
                    <a:pt x="1329" y="2232"/>
                  </a:lnTo>
                  <a:lnTo>
                    <a:pt x="1366" y="2216"/>
                  </a:lnTo>
                  <a:lnTo>
                    <a:pt x="1432" y="2240"/>
                  </a:lnTo>
                  <a:lnTo>
                    <a:pt x="1440" y="2248"/>
                  </a:lnTo>
                  <a:lnTo>
                    <a:pt x="1447" y="2288"/>
                  </a:lnTo>
                  <a:lnTo>
                    <a:pt x="1425" y="2320"/>
                  </a:lnTo>
                  <a:lnTo>
                    <a:pt x="1462" y="2312"/>
                  </a:lnTo>
                  <a:lnTo>
                    <a:pt x="1528" y="2360"/>
                  </a:lnTo>
                  <a:lnTo>
                    <a:pt x="1506" y="2360"/>
                  </a:lnTo>
                  <a:lnTo>
                    <a:pt x="1506" y="2384"/>
                  </a:lnTo>
                  <a:lnTo>
                    <a:pt x="1528" y="2392"/>
                  </a:lnTo>
                  <a:lnTo>
                    <a:pt x="1588" y="2360"/>
                  </a:lnTo>
                  <a:lnTo>
                    <a:pt x="1595" y="2360"/>
                  </a:lnTo>
                  <a:lnTo>
                    <a:pt x="1639" y="2368"/>
                  </a:lnTo>
                  <a:lnTo>
                    <a:pt x="1610" y="2384"/>
                  </a:lnTo>
                  <a:lnTo>
                    <a:pt x="1654" y="2424"/>
                  </a:lnTo>
                  <a:lnTo>
                    <a:pt x="1706" y="2600"/>
                  </a:lnTo>
                  <a:lnTo>
                    <a:pt x="1728" y="2600"/>
                  </a:lnTo>
                  <a:lnTo>
                    <a:pt x="1743" y="2584"/>
                  </a:lnTo>
                  <a:lnTo>
                    <a:pt x="1757" y="2592"/>
                  </a:lnTo>
                  <a:lnTo>
                    <a:pt x="1772" y="2624"/>
                  </a:lnTo>
                  <a:lnTo>
                    <a:pt x="1831" y="2624"/>
                  </a:lnTo>
                  <a:lnTo>
                    <a:pt x="1853" y="2624"/>
                  </a:lnTo>
                  <a:lnTo>
                    <a:pt x="1868" y="2656"/>
                  </a:lnTo>
                  <a:lnTo>
                    <a:pt x="1883" y="2672"/>
                  </a:lnTo>
                  <a:lnTo>
                    <a:pt x="1898" y="2680"/>
                  </a:lnTo>
                  <a:lnTo>
                    <a:pt x="1905" y="2704"/>
                  </a:lnTo>
                  <a:lnTo>
                    <a:pt x="1935" y="2728"/>
                  </a:lnTo>
                  <a:lnTo>
                    <a:pt x="1957" y="2712"/>
                  </a:lnTo>
                  <a:lnTo>
                    <a:pt x="1972" y="2736"/>
                  </a:lnTo>
                  <a:lnTo>
                    <a:pt x="1986" y="2752"/>
                  </a:lnTo>
                  <a:lnTo>
                    <a:pt x="2023" y="2728"/>
                  </a:lnTo>
                  <a:lnTo>
                    <a:pt x="2068" y="2728"/>
                  </a:lnTo>
                  <a:lnTo>
                    <a:pt x="2075" y="2696"/>
                  </a:lnTo>
                  <a:lnTo>
                    <a:pt x="2186" y="2640"/>
                  </a:lnTo>
                  <a:lnTo>
                    <a:pt x="2215" y="2664"/>
                  </a:lnTo>
                  <a:lnTo>
                    <a:pt x="2259" y="2656"/>
                  </a:lnTo>
                  <a:lnTo>
                    <a:pt x="2282" y="2696"/>
                  </a:lnTo>
                  <a:lnTo>
                    <a:pt x="2378" y="2696"/>
                  </a:lnTo>
                  <a:lnTo>
                    <a:pt x="2422" y="2656"/>
                  </a:lnTo>
                  <a:lnTo>
                    <a:pt x="2400" y="2608"/>
                  </a:lnTo>
                  <a:lnTo>
                    <a:pt x="2422" y="2552"/>
                  </a:lnTo>
                  <a:lnTo>
                    <a:pt x="2422" y="2520"/>
                  </a:lnTo>
                  <a:lnTo>
                    <a:pt x="2488" y="2560"/>
                  </a:lnTo>
                  <a:lnTo>
                    <a:pt x="2547" y="2560"/>
                  </a:lnTo>
                  <a:lnTo>
                    <a:pt x="2577" y="2624"/>
                  </a:lnTo>
                  <a:lnTo>
                    <a:pt x="2614" y="2632"/>
                  </a:lnTo>
                  <a:lnTo>
                    <a:pt x="2680" y="2600"/>
                  </a:lnTo>
                  <a:lnTo>
                    <a:pt x="2776" y="2608"/>
                  </a:lnTo>
                  <a:lnTo>
                    <a:pt x="2791" y="2608"/>
                  </a:lnTo>
                  <a:lnTo>
                    <a:pt x="2806" y="2640"/>
                  </a:lnTo>
                  <a:lnTo>
                    <a:pt x="2931" y="2608"/>
                  </a:lnTo>
                  <a:lnTo>
                    <a:pt x="2983" y="2568"/>
                  </a:lnTo>
                  <a:lnTo>
                    <a:pt x="3035" y="2496"/>
                  </a:lnTo>
                  <a:lnTo>
                    <a:pt x="3079" y="2504"/>
                  </a:lnTo>
                  <a:lnTo>
                    <a:pt x="3116" y="2504"/>
                  </a:lnTo>
                  <a:lnTo>
                    <a:pt x="3175" y="2496"/>
                  </a:lnTo>
                  <a:lnTo>
                    <a:pt x="3205" y="2440"/>
                  </a:lnTo>
                  <a:lnTo>
                    <a:pt x="3197" y="2320"/>
                  </a:lnTo>
                  <a:lnTo>
                    <a:pt x="3212" y="2296"/>
                  </a:lnTo>
                  <a:lnTo>
                    <a:pt x="3197" y="2264"/>
                  </a:lnTo>
                  <a:lnTo>
                    <a:pt x="3175" y="2280"/>
                  </a:lnTo>
                  <a:lnTo>
                    <a:pt x="3168" y="2264"/>
                  </a:lnTo>
                  <a:lnTo>
                    <a:pt x="3212" y="2192"/>
                  </a:lnTo>
                  <a:lnTo>
                    <a:pt x="3286" y="2152"/>
                  </a:lnTo>
                  <a:lnTo>
                    <a:pt x="3330" y="2144"/>
                  </a:lnTo>
                  <a:lnTo>
                    <a:pt x="3507" y="2296"/>
                  </a:lnTo>
                  <a:lnTo>
                    <a:pt x="3626" y="2280"/>
                  </a:lnTo>
                  <a:lnTo>
                    <a:pt x="3685" y="2328"/>
                  </a:lnTo>
                  <a:lnTo>
                    <a:pt x="3736" y="2288"/>
                  </a:lnTo>
                  <a:lnTo>
                    <a:pt x="3744" y="2256"/>
                  </a:lnTo>
                  <a:lnTo>
                    <a:pt x="3788" y="2216"/>
                  </a:lnTo>
                  <a:lnTo>
                    <a:pt x="3795" y="2232"/>
                  </a:lnTo>
                  <a:lnTo>
                    <a:pt x="3810" y="2256"/>
                  </a:lnTo>
                  <a:lnTo>
                    <a:pt x="3803" y="2272"/>
                  </a:lnTo>
                  <a:lnTo>
                    <a:pt x="3818" y="2304"/>
                  </a:lnTo>
                  <a:lnTo>
                    <a:pt x="3832" y="2352"/>
                  </a:lnTo>
                  <a:lnTo>
                    <a:pt x="3840" y="2432"/>
                  </a:lnTo>
                  <a:lnTo>
                    <a:pt x="3795" y="2448"/>
                  </a:lnTo>
                  <a:lnTo>
                    <a:pt x="3795" y="2488"/>
                  </a:lnTo>
                  <a:lnTo>
                    <a:pt x="3847" y="2560"/>
                  </a:lnTo>
                  <a:lnTo>
                    <a:pt x="3840" y="2616"/>
                  </a:lnTo>
                  <a:lnTo>
                    <a:pt x="3847" y="2616"/>
                  </a:lnTo>
                  <a:lnTo>
                    <a:pt x="3869" y="2600"/>
                  </a:lnTo>
                  <a:lnTo>
                    <a:pt x="3869" y="2552"/>
                  </a:lnTo>
                  <a:lnTo>
                    <a:pt x="3913" y="2568"/>
                  </a:lnTo>
                  <a:lnTo>
                    <a:pt x="3980" y="2504"/>
                  </a:lnTo>
                  <a:lnTo>
                    <a:pt x="3980" y="2336"/>
                  </a:lnTo>
                  <a:lnTo>
                    <a:pt x="3987" y="2272"/>
                  </a:lnTo>
                  <a:lnTo>
                    <a:pt x="3980" y="2216"/>
                  </a:lnTo>
                  <a:lnTo>
                    <a:pt x="3958" y="2144"/>
                  </a:lnTo>
                  <a:lnTo>
                    <a:pt x="3965" y="2064"/>
                  </a:lnTo>
                  <a:lnTo>
                    <a:pt x="3936" y="2024"/>
                  </a:lnTo>
                  <a:lnTo>
                    <a:pt x="3854" y="1896"/>
                  </a:lnTo>
                  <a:lnTo>
                    <a:pt x="3854" y="1864"/>
                  </a:lnTo>
                  <a:lnTo>
                    <a:pt x="3803" y="1792"/>
                  </a:lnTo>
                  <a:lnTo>
                    <a:pt x="3722" y="1760"/>
                  </a:lnTo>
                  <a:lnTo>
                    <a:pt x="3677" y="1792"/>
                  </a:lnTo>
                  <a:lnTo>
                    <a:pt x="3692" y="1816"/>
                  </a:lnTo>
                  <a:lnTo>
                    <a:pt x="3692" y="1848"/>
                  </a:lnTo>
                  <a:lnTo>
                    <a:pt x="3648" y="1832"/>
                  </a:lnTo>
                  <a:lnTo>
                    <a:pt x="3662" y="1864"/>
                  </a:lnTo>
                  <a:lnTo>
                    <a:pt x="3640" y="1872"/>
                  </a:lnTo>
                  <a:lnTo>
                    <a:pt x="3626" y="1824"/>
                  </a:lnTo>
                  <a:lnTo>
                    <a:pt x="3603" y="1848"/>
                  </a:lnTo>
                  <a:lnTo>
                    <a:pt x="3559" y="1848"/>
                  </a:lnTo>
                  <a:lnTo>
                    <a:pt x="3581" y="1744"/>
                  </a:lnTo>
                  <a:lnTo>
                    <a:pt x="3596" y="1600"/>
                  </a:lnTo>
                  <a:lnTo>
                    <a:pt x="3581" y="1560"/>
                  </a:lnTo>
                  <a:lnTo>
                    <a:pt x="3581" y="1464"/>
                  </a:lnTo>
                  <a:lnTo>
                    <a:pt x="3640" y="1384"/>
                  </a:lnTo>
                  <a:lnTo>
                    <a:pt x="3662" y="1384"/>
                  </a:lnTo>
                  <a:lnTo>
                    <a:pt x="3662" y="1360"/>
                  </a:lnTo>
                  <a:lnTo>
                    <a:pt x="3670" y="1352"/>
                  </a:lnTo>
                  <a:lnTo>
                    <a:pt x="3692" y="1320"/>
                  </a:lnTo>
                  <a:lnTo>
                    <a:pt x="3722" y="1312"/>
                  </a:lnTo>
                  <a:lnTo>
                    <a:pt x="3707" y="1288"/>
                  </a:lnTo>
                  <a:lnTo>
                    <a:pt x="3736" y="1248"/>
                  </a:lnTo>
                  <a:lnTo>
                    <a:pt x="3781" y="1224"/>
                  </a:lnTo>
                  <a:lnTo>
                    <a:pt x="3773" y="1264"/>
                  </a:lnTo>
                  <a:lnTo>
                    <a:pt x="3818" y="1224"/>
                  </a:lnTo>
                  <a:lnTo>
                    <a:pt x="3803" y="1184"/>
                  </a:lnTo>
                  <a:lnTo>
                    <a:pt x="3832" y="1176"/>
                  </a:lnTo>
                  <a:lnTo>
                    <a:pt x="3840" y="1152"/>
                  </a:lnTo>
                  <a:lnTo>
                    <a:pt x="3803" y="1136"/>
                  </a:lnTo>
                  <a:lnTo>
                    <a:pt x="3773" y="1048"/>
                  </a:lnTo>
                  <a:lnTo>
                    <a:pt x="3758" y="976"/>
                  </a:lnTo>
                  <a:lnTo>
                    <a:pt x="3795" y="928"/>
                  </a:lnTo>
                  <a:lnTo>
                    <a:pt x="3795" y="896"/>
                  </a:lnTo>
                  <a:lnTo>
                    <a:pt x="3832" y="944"/>
                  </a:lnTo>
                  <a:lnTo>
                    <a:pt x="3862" y="952"/>
                  </a:lnTo>
                  <a:lnTo>
                    <a:pt x="3847" y="856"/>
                  </a:lnTo>
                  <a:lnTo>
                    <a:pt x="3810" y="816"/>
                  </a:lnTo>
                  <a:lnTo>
                    <a:pt x="3803" y="816"/>
                  </a:lnTo>
                  <a:lnTo>
                    <a:pt x="3803" y="776"/>
                  </a:lnTo>
                  <a:lnTo>
                    <a:pt x="3832" y="760"/>
                  </a:lnTo>
                  <a:lnTo>
                    <a:pt x="3840" y="800"/>
                  </a:lnTo>
                  <a:lnTo>
                    <a:pt x="3906" y="856"/>
                  </a:lnTo>
                  <a:lnTo>
                    <a:pt x="3913" y="952"/>
                  </a:lnTo>
                  <a:lnTo>
                    <a:pt x="3958" y="1088"/>
                  </a:lnTo>
                  <a:lnTo>
                    <a:pt x="3958" y="1168"/>
                  </a:lnTo>
                  <a:lnTo>
                    <a:pt x="3980" y="1192"/>
                  </a:lnTo>
                  <a:lnTo>
                    <a:pt x="4024" y="1264"/>
                  </a:lnTo>
                  <a:lnTo>
                    <a:pt x="4046" y="1296"/>
                  </a:lnTo>
                  <a:lnTo>
                    <a:pt x="4216" y="1384"/>
                  </a:lnTo>
                  <a:lnTo>
                    <a:pt x="4268" y="1416"/>
                  </a:lnTo>
                  <a:lnTo>
                    <a:pt x="4290" y="1416"/>
                  </a:lnTo>
                  <a:lnTo>
                    <a:pt x="4268" y="1328"/>
                  </a:lnTo>
                  <a:lnTo>
                    <a:pt x="4231" y="1272"/>
                  </a:lnTo>
                  <a:lnTo>
                    <a:pt x="4238" y="1224"/>
                  </a:lnTo>
                  <a:lnTo>
                    <a:pt x="4201" y="1200"/>
                  </a:lnTo>
                  <a:lnTo>
                    <a:pt x="4179" y="1152"/>
                  </a:lnTo>
                  <a:lnTo>
                    <a:pt x="4209" y="1112"/>
                  </a:lnTo>
                  <a:lnTo>
                    <a:pt x="4142" y="1080"/>
                  </a:lnTo>
                  <a:lnTo>
                    <a:pt x="4120" y="1032"/>
                  </a:lnTo>
                  <a:lnTo>
                    <a:pt x="4142" y="1024"/>
                  </a:lnTo>
                  <a:lnTo>
                    <a:pt x="4120" y="992"/>
                  </a:lnTo>
                  <a:lnTo>
                    <a:pt x="4091" y="1000"/>
                  </a:lnTo>
                  <a:lnTo>
                    <a:pt x="4083" y="992"/>
                  </a:lnTo>
                  <a:lnTo>
                    <a:pt x="4061" y="960"/>
                  </a:lnTo>
                  <a:lnTo>
                    <a:pt x="4032" y="992"/>
                  </a:lnTo>
                  <a:lnTo>
                    <a:pt x="3958" y="880"/>
                  </a:lnTo>
                  <a:lnTo>
                    <a:pt x="3987" y="848"/>
                  </a:lnTo>
                  <a:lnTo>
                    <a:pt x="3965" y="808"/>
                  </a:lnTo>
                  <a:lnTo>
                    <a:pt x="3987" y="800"/>
                  </a:lnTo>
                  <a:lnTo>
                    <a:pt x="3973" y="768"/>
                  </a:lnTo>
                  <a:lnTo>
                    <a:pt x="3987" y="704"/>
                  </a:lnTo>
                  <a:lnTo>
                    <a:pt x="4046" y="688"/>
                  </a:lnTo>
                  <a:lnTo>
                    <a:pt x="4024" y="656"/>
                  </a:lnTo>
                  <a:lnTo>
                    <a:pt x="3980" y="504"/>
                  </a:lnTo>
                  <a:lnTo>
                    <a:pt x="3980" y="408"/>
                  </a:lnTo>
                  <a:lnTo>
                    <a:pt x="3995" y="376"/>
                  </a:lnTo>
                  <a:lnTo>
                    <a:pt x="3995" y="344"/>
                  </a:lnTo>
                  <a:lnTo>
                    <a:pt x="3958" y="344"/>
                  </a:lnTo>
                  <a:lnTo>
                    <a:pt x="3921" y="368"/>
                  </a:lnTo>
                  <a:lnTo>
                    <a:pt x="3884" y="352"/>
                  </a:lnTo>
                  <a:lnTo>
                    <a:pt x="3840" y="408"/>
                  </a:lnTo>
                  <a:lnTo>
                    <a:pt x="3825" y="384"/>
                  </a:lnTo>
                  <a:lnTo>
                    <a:pt x="3854" y="312"/>
                  </a:lnTo>
                  <a:lnTo>
                    <a:pt x="3832" y="280"/>
                  </a:lnTo>
                  <a:lnTo>
                    <a:pt x="3781" y="264"/>
                  </a:lnTo>
                  <a:lnTo>
                    <a:pt x="3781" y="240"/>
                  </a:lnTo>
                  <a:lnTo>
                    <a:pt x="3832" y="240"/>
                  </a:lnTo>
                  <a:lnTo>
                    <a:pt x="3847" y="176"/>
                  </a:lnTo>
                  <a:lnTo>
                    <a:pt x="3884" y="176"/>
                  </a:lnTo>
                  <a:lnTo>
                    <a:pt x="3899" y="152"/>
                  </a:lnTo>
                  <a:lnTo>
                    <a:pt x="3943" y="96"/>
                  </a:lnTo>
                  <a:lnTo>
                    <a:pt x="3899" y="96"/>
                  </a:lnTo>
                  <a:lnTo>
                    <a:pt x="3891" y="80"/>
                  </a:lnTo>
                  <a:lnTo>
                    <a:pt x="3854" y="80"/>
                  </a:lnTo>
                  <a:lnTo>
                    <a:pt x="3877" y="56"/>
                  </a:lnTo>
                  <a:lnTo>
                    <a:pt x="3832" y="0"/>
                  </a:lnTo>
                  <a:lnTo>
                    <a:pt x="3766" y="88"/>
                  </a:lnTo>
                  <a:lnTo>
                    <a:pt x="3795" y="88"/>
                  </a:lnTo>
                  <a:lnTo>
                    <a:pt x="3795" y="120"/>
                  </a:lnTo>
                  <a:lnTo>
                    <a:pt x="3722" y="120"/>
                  </a:lnTo>
                  <a:lnTo>
                    <a:pt x="3648" y="192"/>
                  </a:lnTo>
                  <a:lnTo>
                    <a:pt x="3530" y="280"/>
                  </a:lnTo>
                  <a:lnTo>
                    <a:pt x="3530" y="328"/>
                  </a:lnTo>
                  <a:lnTo>
                    <a:pt x="3478" y="384"/>
                  </a:lnTo>
                  <a:lnTo>
                    <a:pt x="3500" y="416"/>
                  </a:lnTo>
                  <a:lnTo>
                    <a:pt x="3544" y="424"/>
                  </a:lnTo>
                  <a:lnTo>
                    <a:pt x="3522" y="464"/>
                  </a:lnTo>
                  <a:lnTo>
                    <a:pt x="3478" y="472"/>
                  </a:lnTo>
                  <a:lnTo>
                    <a:pt x="3463" y="504"/>
                  </a:lnTo>
                  <a:lnTo>
                    <a:pt x="3426" y="560"/>
                  </a:lnTo>
                  <a:lnTo>
                    <a:pt x="3426" y="584"/>
                  </a:lnTo>
                  <a:lnTo>
                    <a:pt x="3434" y="624"/>
                  </a:lnTo>
                  <a:lnTo>
                    <a:pt x="3397" y="616"/>
                  </a:lnTo>
                  <a:lnTo>
                    <a:pt x="3374" y="624"/>
                  </a:lnTo>
                  <a:lnTo>
                    <a:pt x="3323" y="600"/>
                  </a:lnTo>
                  <a:lnTo>
                    <a:pt x="3264" y="664"/>
                  </a:lnTo>
                  <a:lnTo>
                    <a:pt x="3264" y="720"/>
                  </a:lnTo>
                  <a:lnTo>
                    <a:pt x="3190" y="720"/>
                  </a:lnTo>
                  <a:lnTo>
                    <a:pt x="3175" y="736"/>
                  </a:lnTo>
                  <a:lnTo>
                    <a:pt x="3146" y="736"/>
                  </a:lnTo>
                  <a:lnTo>
                    <a:pt x="3146" y="704"/>
                  </a:lnTo>
                  <a:lnTo>
                    <a:pt x="3094" y="736"/>
                  </a:lnTo>
                  <a:lnTo>
                    <a:pt x="3079" y="776"/>
                  </a:lnTo>
                  <a:lnTo>
                    <a:pt x="3050" y="760"/>
                  </a:lnTo>
                  <a:lnTo>
                    <a:pt x="2991" y="816"/>
                  </a:lnTo>
                  <a:lnTo>
                    <a:pt x="2976" y="856"/>
                  </a:lnTo>
                  <a:lnTo>
                    <a:pt x="3027" y="896"/>
                  </a:lnTo>
                  <a:lnTo>
                    <a:pt x="2954" y="944"/>
                  </a:lnTo>
                  <a:lnTo>
                    <a:pt x="2946" y="976"/>
                  </a:lnTo>
                  <a:lnTo>
                    <a:pt x="2902" y="984"/>
                  </a:lnTo>
                  <a:lnTo>
                    <a:pt x="2909" y="1056"/>
                  </a:lnTo>
                  <a:lnTo>
                    <a:pt x="2821" y="1016"/>
                  </a:lnTo>
                  <a:lnTo>
                    <a:pt x="2776" y="992"/>
                  </a:lnTo>
                  <a:lnTo>
                    <a:pt x="2799" y="936"/>
                  </a:lnTo>
                  <a:lnTo>
                    <a:pt x="2754" y="928"/>
                  </a:lnTo>
                  <a:lnTo>
                    <a:pt x="2725" y="944"/>
                  </a:lnTo>
                  <a:lnTo>
                    <a:pt x="2688" y="936"/>
                  </a:lnTo>
                  <a:lnTo>
                    <a:pt x="2688" y="976"/>
                  </a:lnTo>
                  <a:lnTo>
                    <a:pt x="2703" y="1016"/>
                  </a:lnTo>
                  <a:lnTo>
                    <a:pt x="2614" y="1032"/>
                  </a:lnTo>
                  <a:lnTo>
                    <a:pt x="2607" y="1000"/>
                  </a:lnTo>
                  <a:lnTo>
                    <a:pt x="2533" y="1048"/>
                  </a:lnTo>
                  <a:lnTo>
                    <a:pt x="2511" y="1024"/>
                  </a:lnTo>
                  <a:lnTo>
                    <a:pt x="2496" y="1048"/>
                  </a:lnTo>
                  <a:lnTo>
                    <a:pt x="2488" y="1040"/>
                  </a:lnTo>
                  <a:lnTo>
                    <a:pt x="2481" y="1016"/>
                  </a:lnTo>
                  <a:lnTo>
                    <a:pt x="2451" y="1048"/>
                  </a:lnTo>
                  <a:lnTo>
                    <a:pt x="2474" y="1064"/>
                  </a:lnTo>
                  <a:lnTo>
                    <a:pt x="2385" y="1128"/>
                  </a:lnTo>
                  <a:lnTo>
                    <a:pt x="2429" y="1040"/>
                  </a:lnTo>
                  <a:lnTo>
                    <a:pt x="2488" y="944"/>
                  </a:lnTo>
                  <a:lnTo>
                    <a:pt x="2474" y="904"/>
                  </a:lnTo>
                  <a:lnTo>
                    <a:pt x="2466" y="864"/>
                  </a:lnTo>
                  <a:lnTo>
                    <a:pt x="2392" y="856"/>
                  </a:lnTo>
                  <a:lnTo>
                    <a:pt x="2348" y="880"/>
                  </a:lnTo>
                  <a:lnTo>
                    <a:pt x="2355" y="840"/>
                  </a:lnTo>
                  <a:lnTo>
                    <a:pt x="2319" y="840"/>
                  </a:lnTo>
                  <a:lnTo>
                    <a:pt x="2341" y="808"/>
                  </a:lnTo>
                  <a:lnTo>
                    <a:pt x="2282" y="800"/>
                  </a:lnTo>
                  <a:lnTo>
                    <a:pt x="2259" y="848"/>
                  </a:lnTo>
                  <a:lnTo>
                    <a:pt x="2282" y="896"/>
                  </a:lnTo>
                  <a:lnTo>
                    <a:pt x="2237" y="896"/>
                  </a:lnTo>
                  <a:lnTo>
                    <a:pt x="2237" y="920"/>
                  </a:lnTo>
                  <a:lnTo>
                    <a:pt x="2193" y="960"/>
                  </a:lnTo>
                  <a:lnTo>
                    <a:pt x="2193" y="936"/>
                  </a:lnTo>
                  <a:lnTo>
                    <a:pt x="2163" y="936"/>
                  </a:lnTo>
                  <a:lnTo>
                    <a:pt x="2149" y="960"/>
                  </a:lnTo>
                  <a:lnTo>
                    <a:pt x="2082" y="976"/>
                  </a:lnTo>
                  <a:lnTo>
                    <a:pt x="2023" y="1040"/>
                  </a:lnTo>
                  <a:lnTo>
                    <a:pt x="2023" y="1112"/>
                  </a:lnTo>
                  <a:lnTo>
                    <a:pt x="1905" y="1112"/>
                  </a:lnTo>
                  <a:lnTo>
                    <a:pt x="1927" y="1176"/>
                  </a:lnTo>
                  <a:lnTo>
                    <a:pt x="1964" y="1240"/>
                  </a:lnTo>
                  <a:lnTo>
                    <a:pt x="1957" y="1336"/>
                  </a:lnTo>
                  <a:lnTo>
                    <a:pt x="1927" y="1344"/>
                  </a:lnTo>
                  <a:lnTo>
                    <a:pt x="1949" y="1320"/>
                  </a:lnTo>
                  <a:lnTo>
                    <a:pt x="1935" y="1296"/>
                  </a:lnTo>
                  <a:lnTo>
                    <a:pt x="1949" y="1248"/>
                  </a:lnTo>
                  <a:lnTo>
                    <a:pt x="1912" y="1216"/>
                  </a:lnTo>
                  <a:lnTo>
                    <a:pt x="1890" y="1176"/>
                  </a:lnTo>
                  <a:lnTo>
                    <a:pt x="1890" y="1152"/>
                  </a:lnTo>
                  <a:lnTo>
                    <a:pt x="1868" y="1160"/>
                  </a:lnTo>
                  <a:lnTo>
                    <a:pt x="1853" y="1168"/>
                  </a:lnTo>
                  <a:lnTo>
                    <a:pt x="1853" y="1224"/>
                  </a:lnTo>
                  <a:lnTo>
                    <a:pt x="1824" y="1208"/>
                  </a:lnTo>
                  <a:lnTo>
                    <a:pt x="1846" y="1248"/>
                  </a:lnTo>
                  <a:lnTo>
                    <a:pt x="1839" y="1264"/>
                  </a:lnTo>
                  <a:lnTo>
                    <a:pt x="1809" y="1248"/>
                  </a:lnTo>
                  <a:lnTo>
                    <a:pt x="1809" y="1208"/>
                  </a:lnTo>
                  <a:lnTo>
                    <a:pt x="1802" y="1136"/>
                  </a:lnTo>
                  <a:lnTo>
                    <a:pt x="1794" y="1192"/>
                  </a:lnTo>
                  <a:lnTo>
                    <a:pt x="1765" y="1216"/>
                  </a:lnTo>
                  <a:lnTo>
                    <a:pt x="1772" y="1272"/>
                  </a:lnTo>
                  <a:lnTo>
                    <a:pt x="1743" y="1344"/>
                  </a:lnTo>
                  <a:lnTo>
                    <a:pt x="1743" y="1376"/>
                  </a:lnTo>
                  <a:lnTo>
                    <a:pt x="1794" y="1384"/>
                  </a:lnTo>
                  <a:lnTo>
                    <a:pt x="1824" y="1432"/>
                  </a:lnTo>
                  <a:lnTo>
                    <a:pt x="1809" y="1480"/>
                  </a:lnTo>
                  <a:lnTo>
                    <a:pt x="1839" y="1512"/>
                  </a:lnTo>
                  <a:lnTo>
                    <a:pt x="1816" y="1520"/>
                  </a:lnTo>
                  <a:lnTo>
                    <a:pt x="1787" y="1480"/>
                  </a:lnTo>
                  <a:lnTo>
                    <a:pt x="1794" y="1456"/>
                  </a:lnTo>
                  <a:lnTo>
                    <a:pt x="1772" y="1408"/>
                  </a:lnTo>
                  <a:lnTo>
                    <a:pt x="1743" y="1416"/>
                  </a:lnTo>
                  <a:lnTo>
                    <a:pt x="1750" y="1464"/>
                  </a:lnTo>
                  <a:lnTo>
                    <a:pt x="1698" y="1528"/>
                  </a:lnTo>
                  <a:lnTo>
                    <a:pt x="1639" y="1560"/>
                  </a:lnTo>
                  <a:lnTo>
                    <a:pt x="1595" y="1520"/>
                  </a:lnTo>
                  <a:lnTo>
                    <a:pt x="1595" y="1496"/>
                  </a:lnTo>
                  <a:lnTo>
                    <a:pt x="1632" y="1520"/>
                  </a:lnTo>
                  <a:lnTo>
                    <a:pt x="1676" y="1488"/>
                  </a:lnTo>
                  <a:lnTo>
                    <a:pt x="1728" y="1432"/>
                  </a:lnTo>
                  <a:lnTo>
                    <a:pt x="1706" y="1368"/>
                  </a:lnTo>
                  <a:lnTo>
                    <a:pt x="1735" y="1272"/>
                  </a:lnTo>
                  <a:lnTo>
                    <a:pt x="1735" y="1200"/>
                  </a:lnTo>
                  <a:lnTo>
                    <a:pt x="1772" y="1152"/>
                  </a:lnTo>
                  <a:lnTo>
                    <a:pt x="1757" y="1120"/>
                  </a:lnTo>
                  <a:lnTo>
                    <a:pt x="1728" y="1120"/>
                  </a:lnTo>
                  <a:lnTo>
                    <a:pt x="1713" y="1104"/>
                  </a:lnTo>
                  <a:lnTo>
                    <a:pt x="1654" y="1184"/>
                  </a:lnTo>
                  <a:lnTo>
                    <a:pt x="1617" y="1192"/>
                  </a:lnTo>
                  <a:lnTo>
                    <a:pt x="1617" y="1272"/>
                  </a:lnTo>
                  <a:lnTo>
                    <a:pt x="1588" y="1272"/>
                  </a:lnTo>
                  <a:lnTo>
                    <a:pt x="1595" y="1304"/>
                  </a:lnTo>
                  <a:lnTo>
                    <a:pt x="1624" y="1376"/>
                  </a:lnTo>
                  <a:lnTo>
                    <a:pt x="1595" y="1392"/>
                  </a:lnTo>
                  <a:lnTo>
                    <a:pt x="1551" y="1320"/>
                  </a:lnTo>
                  <a:lnTo>
                    <a:pt x="1551" y="1288"/>
                  </a:lnTo>
                  <a:lnTo>
                    <a:pt x="1499" y="1240"/>
                  </a:lnTo>
                  <a:lnTo>
                    <a:pt x="1469" y="1240"/>
                  </a:lnTo>
                  <a:lnTo>
                    <a:pt x="1469" y="1192"/>
                  </a:lnTo>
                  <a:lnTo>
                    <a:pt x="1440" y="1168"/>
                  </a:lnTo>
                  <a:lnTo>
                    <a:pt x="1440" y="1200"/>
                  </a:lnTo>
                  <a:lnTo>
                    <a:pt x="1455" y="1248"/>
                  </a:lnTo>
                  <a:lnTo>
                    <a:pt x="1455" y="1288"/>
                  </a:lnTo>
                  <a:lnTo>
                    <a:pt x="1432" y="1304"/>
                  </a:lnTo>
                  <a:lnTo>
                    <a:pt x="1418" y="1328"/>
                  </a:lnTo>
                  <a:lnTo>
                    <a:pt x="1396" y="1312"/>
                  </a:lnTo>
                  <a:lnTo>
                    <a:pt x="1418" y="1296"/>
                  </a:lnTo>
                  <a:lnTo>
                    <a:pt x="1410" y="1264"/>
                  </a:lnTo>
                  <a:lnTo>
                    <a:pt x="1366" y="1272"/>
                  </a:lnTo>
                  <a:lnTo>
                    <a:pt x="1329" y="1256"/>
                  </a:lnTo>
                  <a:lnTo>
                    <a:pt x="1300" y="1272"/>
                  </a:lnTo>
                  <a:lnTo>
                    <a:pt x="1277" y="1248"/>
                  </a:lnTo>
                  <a:lnTo>
                    <a:pt x="1322" y="1240"/>
                  </a:lnTo>
                  <a:lnTo>
                    <a:pt x="1322" y="1216"/>
                  </a:lnTo>
                  <a:lnTo>
                    <a:pt x="1277" y="1208"/>
                  </a:lnTo>
                  <a:lnTo>
                    <a:pt x="1263" y="1232"/>
                  </a:lnTo>
                  <a:lnTo>
                    <a:pt x="1248" y="1216"/>
                  </a:lnTo>
                  <a:lnTo>
                    <a:pt x="1181" y="1208"/>
                  </a:lnTo>
                  <a:lnTo>
                    <a:pt x="1167" y="1224"/>
                  </a:lnTo>
                  <a:lnTo>
                    <a:pt x="1145" y="1208"/>
                  </a:lnTo>
                  <a:lnTo>
                    <a:pt x="1122" y="1240"/>
                  </a:lnTo>
                  <a:lnTo>
                    <a:pt x="1085" y="1224"/>
                  </a:lnTo>
                  <a:lnTo>
                    <a:pt x="1100" y="1176"/>
                  </a:lnTo>
                  <a:lnTo>
                    <a:pt x="1137" y="1184"/>
                  </a:lnTo>
                  <a:lnTo>
                    <a:pt x="1145" y="1128"/>
                  </a:lnTo>
                  <a:lnTo>
                    <a:pt x="1093" y="1072"/>
                  </a:lnTo>
                  <a:lnTo>
                    <a:pt x="1100" y="1128"/>
                  </a:lnTo>
                  <a:lnTo>
                    <a:pt x="1056" y="1160"/>
                  </a:lnTo>
                  <a:lnTo>
                    <a:pt x="1049" y="1208"/>
                  </a:lnTo>
                  <a:lnTo>
                    <a:pt x="1034" y="1216"/>
                  </a:lnTo>
                  <a:lnTo>
                    <a:pt x="1026" y="1224"/>
                  </a:lnTo>
                  <a:lnTo>
                    <a:pt x="997" y="1176"/>
                  </a:lnTo>
                  <a:lnTo>
                    <a:pt x="938" y="1176"/>
                  </a:lnTo>
                  <a:lnTo>
                    <a:pt x="901" y="1200"/>
                  </a:lnTo>
                  <a:lnTo>
                    <a:pt x="886" y="1240"/>
                  </a:lnTo>
                  <a:lnTo>
                    <a:pt x="857" y="1200"/>
                  </a:lnTo>
                  <a:lnTo>
                    <a:pt x="834" y="1152"/>
                  </a:lnTo>
                  <a:lnTo>
                    <a:pt x="812" y="1176"/>
                  </a:lnTo>
                  <a:lnTo>
                    <a:pt x="820" y="1224"/>
                  </a:lnTo>
                  <a:lnTo>
                    <a:pt x="775" y="1216"/>
                  </a:lnTo>
                  <a:lnTo>
                    <a:pt x="797" y="1192"/>
                  </a:lnTo>
                  <a:lnTo>
                    <a:pt x="783" y="1160"/>
                  </a:lnTo>
                  <a:lnTo>
                    <a:pt x="797" y="1104"/>
                  </a:lnTo>
                  <a:lnTo>
                    <a:pt x="842" y="1064"/>
                  </a:lnTo>
                  <a:lnTo>
                    <a:pt x="827" y="1008"/>
                  </a:lnTo>
                  <a:lnTo>
                    <a:pt x="834" y="1000"/>
                  </a:lnTo>
                  <a:lnTo>
                    <a:pt x="857" y="976"/>
                  </a:lnTo>
                  <a:lnTo>
                    <a:pt x="857" y="1024"/>
                  </a:lnTo>
                  <a:lnTo>
                    <a:pt x="923" y="1144"/>
                  </a:lnTo>
                  <a:lnTo>
                    <a:pt x="967" y="1152"/>
                  </a:lnTo>
                  <a:lnTo>
                    <a:pt x="1026" y="1088"/>
                  </a:lnTo>
                  <a:lnTo>
                    <a:pt x="1004" y="1000"/>
                  </a:lnTo>
                  <a:lnTo>
                    <a:pt x="997" y="920"/>
                  </a:lnTo>
                  <a:lnTo>
                    <a:pt x="960" y="872"/>
                  </a:lnTo>
                  <a:lnTo>
                    <a:pt x="989" y="864"/>
                  </a:lnTo>
                  <a:lnTo>
                    <a:pt x="960" y="832"/>
                  </a:lnTo>
                  <a:lnTo>
                    <a:pt x="938" y="808"/>
                  </a:lnTo>
                  <a:lnTo>
                    <a:pt x="916" y="808"/>
                  </a:lnTo>
                  <a:lnTo>
                    <a:pt x="871" y="816"/>
                  </a:lnTo>
                  <a:lnTo>
                    <a:pt x="834" y="848"/>
                  </a:lnTo>
                  <a:lnTo>
                    <a:pt x="849" y="888"/>
                  </a:lnTo>
                  <a:lnTo>
                    <a:pt x="797" y="904"/>
                  </a:lnTo>
                  <a:lnTo>
                    <a:pt x="775" y="936"/>
                  </a:lnTo>
                  <a:lnTo>
                    <a:pt x="753" y="976"/>
                  </a:lnTo>
                  <a:lnTo>
                    <a:pt x="709" y="992"/>
                  </a:lnTo>
                  <a:lnTo>
                    <a:pt x="694" y="1032"/>
                  </a:lnTo>
                  <a:lnTo>
                    <a:pt x="665" y="1072"/>
                  </a:lnTo>
                  <a:lnTo>
                    <a:pt x="642" y="1080"/>
                  </a:lnTo>
                  <a:lnTo>
                    <a:pt x="628" y="1152"/>
                  </a:lnTo>
                  <a:lnTo>
                    <a:pt x="524" y="1160"/>
                  </a:lnTo>
                  <a:lnTo>
                    <a:pt x="480" y="1168"/>
                  </a:lnTo>
                  <a:lnTo>
                    <a:pt x="480" y="1200"/>
                  </a:lnTo>
                  <a:lnTo>
                    <a:pt x="473" y="1248"/>
                  </a:lnTo>
                  <a:lnTo>
                    <a:pt x="450" y="1208"/>
                  </a:lnTo>
                  <a:lnTo>
                    <a:pt x="414" y="1200"/>
                  </a:lnTo>
                  <a:lnTo>
                    <a:pt x="391" y="1224"/>
                  </a:lnTo>
                  <a:lnTo>
                    <a:pt x="369" y="1216"/>
                  </a:lnTo>
                  <a:lnTo>
                    <a:pt x="332" y="1264"/>
                  </a:lnTo>
                  <a:lnTo>
                    <a:pt x="310" y="1272"/>
                  </a:lnTo>
                  <a:lnTo>
                    <a:pt x="303" y="1296"/>
                  </a:lnTo>
                  <a:lnTo>
                    <a:pt x="288" y="1304"/>
                  </a:lnTo>
                  <a:lnTo>
                    <a:pt x="288" y="1328"/>
                  </a:lnTo>
                  <a:lnTo>
                    <a:pt x="258" y="1352"/>
                  </a:lnTo>
                  <a:lnTo>
                    <a:pt x="258" y="1360"/>
                  </a:lnTo>
                  <a:lnTo>
                    <a:pt x="281" y="1392"/>
                  </a:lnTo>
                  <a:lnTo>
                    <a:pt x="273" y="1408"/>
                  </a:lnTo>
                  <a:lnTo>
                    <a:pt x="288" y="1416"/>
                  </a:lnTo>
                  <a:lnTo>
                    <a:pt x="303" y="1456"/>
                  </a:lnTo>
                  <a:lnTo>
                    <a:pt x="273" y="1480"/>
                  </a:lnTo>
                  <a:lnTo>
                    <a:pt x="251" y="1480"/>
                  </a:lnTo>
                  <a:lnTo>
                    <a:pt x="244" y="1544"/>
                  </a:lnTo>
                  <a:lnTo>
                    <a:pt x="229" y="1560"/>
                  </a:lnTo>
                  <a:lnTo>
                    <a:pt x="244" y="160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704206">
              <a:off x="7478713" y="5100638"/>
              <a:ext cx="365125" cy="903288"/>
            </a:xfrm>
            <a:custGeom>
              <a:avLst/>
              <a:gdLst/>
              <a:ahLst/>
              <a:cxnLst>
                <a:cxn ang="0">
                  <a:pos x="22" y="192"/>
                </a:cxn>
                <a:cxn ang="0">
                  <a:pos x="44" y="192"/>
                </a:cxn>
                <a:cxn ang="0">
                  <a:pos x="37" y="160"/>
                </a:cxn>
                <a:cxn ang="0">
                  <a:pos x="66" y="152"/>
                </a:cxn>
                <a:cxn ang="0">
                  <a:pos x="118" y="120"/>
                </a:cxn>
                <a:cxn ang="0">
                  <a:pos x="111" y="88"/>
                </a:cxn>
                <a:cxn ang="0">
                  <a:pos x="133" y="72"/>
                </a:cxn>
                <a:cxn ang="0">
                  <a:pos x="133" y="48"/>
                </a:cxn>
                <a:cxn ang="0">
                  <a:pos x="103" y="40"/>
                </a:cxn>
                <a:cxn ang="0">
                  <a:pos x="89" y="24"/>
                </a:cxn>
                <a:cxn ang="0">
                  <a:pos x="118" y="0"/>
                </a:cxn>
                <a:cxn ang="0">
                  <a:pos x="140" y="32"/>
                </a:cxn>
                <a:cxn ang="0">
                  <a:pos x="163" y="32"/>
                </a:cxn>
                <a:cxn ang="0">
                  <a:pos x="185" y="104"/>
                </a:cxn>
                <a:cxn ang="0">
                  <a:pos x="192" y="160"/>
                </a:cxn>
                <a:cxn ang="0">
                  <a:pos x="185" y="224"/>
                </a:cxn>
                <a:cxn ang="0">
                  <a:pos x="185" y="392"/>
                </a:cxn>
                <a:cxn ang="0">
                  <a:pos x="118" y="456"/>
                </a:cxn>
                <a:cxn ang="0">
                  <a:pos x="74" y="440"/>
                </a:cxn>
                <a:cxn ang="0">
                  <a:pos x="74" y="488"/>
                </a:cxn>
                <a:cxn ang="0">
                  <a:pos x="52" y="504"/>
                </a:cxn>
                <a:cxn ang="0">
                  <a:pos x="44" y="504"/>
                </a:cxn>
                <a:cxn ang="0">
                  <a:pos x="52" y="448"/>
                </a:cxn>
                <a:cxn ang="0">
                  <a:pos x="0" y="376"/>
                </a:cxn>
                <a:cxn ang="0">
                  <a:pos x="0" y="336"/>
                </a:cxn>
                <a:cxn ang="0">
                  <a:pos x="44" y="320"/>
                </a:cxn>
                <a:cxn ang="0">
                  <a:pos x="37" y="240"/>
                </a:cxn>
                <a:cxn ang="0">
                  <a:pos x="22" y="192"/>
                </a:cxn>
              </a:cxnLst>
              <a:rect l="0" t="0" r="r" b="b"/>
              <a:pathLst>
                <a:path w="193" h="505">
                  <a:moveTo>
                    <a:pt x="22" y="192"/>
                  </a:moveTo>
                  <a:lnTo>
                    <a:pt x="44" y="192"/>
                  </a:lnTo>
                  <a:lnTo>
                    <a:pt x="37" y="160"/>
                  </a:lnTo>
                  <a:lnTo>
                    <a:pt x="66" y="152"/>
                  </a:lnTo>
                  <a:lnTo>
                    <a:pt x="118" y="120"/>
                  </a:lnTo>
                  <a:lnTo>
                    <a:pt x="111" y="88"/>
                  </a:lnTo>
                  <a:lnTo>
                    <a:pt x="133" y="72"/>
                  </a:lnTo>
                  <a:lnTo>
                    <a:pt x="133" y="48"/>
                  </a:lnTo>
                  <a:lnTo>
                    <a:pt x="103" y="40"/>
                  </a:lnTo>
                  <a:lnTo>
                    <a:pt x="89" y="24"/>
                  </a:lnTo>
                  <a:lnTo>
                    <a:pt x="118" y="0"/>
                  </a:lnTo>
                  <a:lnTo>
                    <a:pt x="140" y="32"/>
                  </a:lnTo>
                  <a:lnTo>
                    <a:pt x="163" y="32"/>
                  </a:lnTo>
                  <a:lnTo>
                    <a:pt x="185" y="104"/>
                  </a:lnTo>
                  <a:lnTo>
                    <a:pt x="192" y="160"/>
                  </a:lnTo>
                  <a:lnTo>
                    <a:pt x="185" y="224"/>
                  </a:lnTo>
                  <a:lnTo>
                    <a:pt x="185" y="392"/>
                  </a:lnTo>
                  <a:lnTo>
                    <a:pt x="118" y="456"/>
                  </a:lnTo>
                  <a:lnTo>
                    <a:pt x="74" y="440"/>
                  </a:lnTo>
                  <a:lnTo>
                    <a:pt x="74" y="488"/>
                  </a:lnTo>
                  <a:lnTo>
                    <a:pt x="52" y="504"/>
                  </a:lnTo>
                  <a:lnTo>
                    <a:pt x="44" y="504"/>
                  </a:lnTo>
                  <a:lnTo>
                    <a:pt x="52" y="448"/>
                  </a:lnTo>
                  <a:lnTo>
                    <a:pt x="0" y="376"/>
                  </a:lnTo>
                  <a:lnTo>
                    <a:pt x="0" y="336"/>
                  </a:lnTo>
                  <a:lnTo>
                    <a:pt x="44" y="320"/>
                  </a:lnTo>
                  <a:lnTo>
                    <a:pt x="37" y="240"/>
                  </a:lnTo>
                  <a:lnTo>
                    <a:pt x="22" y="19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 rot="704206">
              <a:off x="6202363" y="4487863"/>
              <a:ext cx="1106487" cy="746125"/>
            </a:xfrm>
            <a:custGeom>
              <a:avLst/>
              <a:gdLst/>
              <a:ahLst/>
              <a:cxnLst>
                <a:cxn ang="0">
                  <a:pos x="362" y="16"/>
                </a:cxn>
                <a:cxn ang="0">
                  <a:pos x="399" y="0"/>
                </a:cxn>
                <a:cxn ang="0">
                  <a:pos x="428" y="8"/>
                </a:cxn>
                <a:cxn ang="0">
                  <a:pos x="406" y="64"/>
                </a:cxn>
                <a:cxn ang="0">
                  <a:pos x="406" y="88"/>
                </a:cxn>
                <a:cxn ang="0">
                  <a:pos x="399" y="104"/>
                </a:cxn>
                <a:cxn ang="0">
                  <a:pos x="413" y="128"/>
                </a:cxn>
                <a:cxn ang="0">
                  <a:pos x="435" y="120"/>
                </a:cxn>
                <a:cxn ang="0">
                  <a:pos x="465" y="144"/>
                </a:cxn>
                <a:cxn ang="0">
                  <a:pos x="495" y="120"/>
                </a:cxn>
                <a:cxn ang="0">
                  <a:pos x="509" y="80"/>
                </a:cxn>
                <a:cxn ang="0">
                  <a:pos x="539" y="80"/>
                </a:cxn>
                <a:cxn ang="0">
                  <a:pos x="546" y="48"/>
                </a:cxn>
                <a:cxn ang="0">
                  <a:pos x="568" y="80"/>
                </a:cxn>
                <a:cxn ang="0">
                  <a:pos x="576" y="120"/>
                </a:cxn>
                <a:cxn ang="0">
                  <a:pos x="539" y="136"/>
                </a:cxn>
                <a:cxn ang="0">
                  <a:pos x="554" y="160"/>
                </a:cxn>
                <a:cxn ang="0">
                  <a:pos x="531" y="176"/>
                </a:cxn>
                <a:cxn ang="0">
                  <a:pos x="531" y="208"/>
                </a:cxn>
                <a:cxn ang="0">
                  <a:pos x="509" y="232"/>
                </a:cxn>
                <a:cxn ang="0">
                  <a:pos x="517" y="240"/>
                </a:cxn>
                <a:cxn ang="0">
                  <a:pos x="517" y="296"/>
                </a:cxn>
                <a:cxn ang="0">
                  <a:pos x="561" y="304"/>
                </a:cxn>
                <a:cxn ang="0">
                  <a:pos x="583" y="360"/>
                </a:cxn>
                <a:cxn ang="0">
                  <a:pos x="568" y="400"/>
                </a:cxn>
                <a:cxn ang="0">
                  <a:pos x="450" y="416"/>
                </a:cxn>
                <a:cxn ang="0">
                  <a:pos x="273" y="264"/>
                </a:cxn>
                <a:cxn ang="0">
                  <a:pos x="229" y="272"/>
                </a:cxn>
                <a:cxn ang="0">
                  <a:pos x="155" y="312"/>
                </a:cxn>
                <a:cxn ang="0">
                  <a:pos x="125" y="280"/>
                </a:cxn>
                <a:cxn ang="0">
                  <a:pos x="125" y="248"/>
                </a:cxn>
                <a:cxn ang="0">
                  <a:pos x="103" y="224"/>
                </a:cxn>
                <a:cxn ang="0">
                  <a:pos x="103" y="192"/>
                </a:cxn>
                <a:cxn ang="0">
                  <a:pos x="81" y="200"/>
                </a:cxn>
                <a:cxn ang="0">
                  <a:pos x="66" y="168"/>
                </a:cxn>
                <a:cxn ang="0">
                  <a:pos x="30" y="208"/>
                </a:cxn>
                <a:cxn ang="0">
                  <a:pos x="37" y="160"/>
                </a:cxn>
                <a:cxn ang="0">
                  <a:pos x="0" y="160"/>
                </a:cxn>
                <a:cxn ang="0">
                  <a:pos x="0" y="136"/>
                </a:cxn>
                <a:cxn ang="0">
                  <a:pos x="37" y="120"/>
                </a:cxn>
                <a:cxn ang="0">
                  <a:pos x="59" y="136"/>
                </a:cxn>
                <a:cxn ang="0">
                  <a:pos x="74" y="120"/>
                </a:cxn>
                <a:cxn ang="0">
                  <a:pos x="103" y="128"/>
                </a:cxn>
                <a:cxn ang="0">
                  <a:pos x="133" y="112"/>
                </a:cxn>
                <a:cxn ang="0">
                  <a:pos x="170" y="136"/>
                </a:cxn>
                <a:cxn ang="0">
                  <a:pos x="192" y="120"/>
                </a:cxn>
                <a:cxn ang="0">
                  <a:pos x="229" y="120"/>
                </a:cxn>
                <a:cxn ang="0">
                  <a:pos x="244" y="104"/>
                </a:cxn>
                <a:cxn ang="0">
                  <a:pos x="280" y="80"/>
                </a:cxn>
                <a:cxn ang="0">
                  <a:pos x="310" y="80"/>
                </a:cxn>
                <a:cxn ang="0">
                  <a:pos x="317" y="40"/>
                </a:cxn>
                <a:cxn ang="0">
                  <a:pos x="362" y="16"/>
                </a:cxn>
              </a:cxnLst>
              <a:rect l="0" t="0" r="r" b="b"/>
              <a:pathLst>
                <a:path w="584" h="417">
                  <a:moveTo>
                    <a:pt x="362" y="16"/>
                  </a:moveTo>
                  <a:lnTo>
                    <a:pt x="399" y="0"/>
                  </a:lnTo>
                  <a:lnTo>
                    <a:pt x="428" y="8"/>
                  </a:lnTo>
                  <a:lnTo>
                    <a:pt x="406" y="64"/>
                  </a:lnTo>
                  <a:lnTo>
                    <a:pt x="406" y="88"/>
                  </a:lnTo>
                  <a:lnTo>
                    <a:pt x="399" y="104"/>
                  </a:lnTo>
                  <a:lnTo>
                    <a:pt x="413" y="128"/>
                  </a:lnTo>
                  <a:lnTo>
                    <a:pt x="435" y="120"/>
                  </a:lnTo>
                  <a:lnTo>
                    <a:pt x="465" y="144"/>
                  </a:lnTo>
                  <a:lnTo>
                    <a:pt x="495" y="120"/>
                  </a:lnTo>
                  <a:lnTo>
                    <a:pt x="509" y="80"/>
                  </a:lnTo>
                  <a:lnTo>
                    <a:pt x="539" y="80"/>
                  </a:lnTo>
                  <a:lnTo>
                    <a:pt x="546" y="48"/>
                  </a:lnTo>
                  <a:lnTo>
                    <a:pt x="568" y="80"/>
                  </a:lnTo>
                  <a:lnTo>
                    <a:pt x="576" y="120"/>
                  </a:lnTo>
                  <a:lnTo>
                    <a:pt x="539" y="136"/>
                  </a:lnTo>
                  <a:lnTo>
                    <a:pt x="554" y="160"/>
                  </a:lnTo>
                  <a:lnTo>
                    <a:pt x="531" y="176"/>
                  </a:lnTo>
                  <a:lnTo>
                    <a:pt x="531" y="208"/>
                  </a:lnTo>
                  <a:lnTo>
                    <a:pt x="509" y="232"/>
                  </a:lnTo>
                  <a:lnTo>
                    <a:pt x="517" y="240"/>
                  </a:lnTo>
                  <a:lnTo>
                    <a:pt x="517" y="296"/>
                  </a:lnTo>
                  <a:lnTo>
                    <a:pt x="561" y="304"/>
                  </a:lnTo>
                  <a:lnTo>
                    <a:pt x="583" y="360"/>
                  </a:lnTo>
                  <a:lnTo>
                    <a:pt x="568" y="400"/>
                  </a:lnTo>
                  <a:lnTo>
                    <a:pt x="450" y="416"/>
                  </a:lnTo>
                  <a:lnTo>
                    <a:pt x="273" y="264"/>
                  </a:lnTo>
                  <a:lnTo>
                    <a:pt x="229" y="272"/>
                  </a:lnTo>
                  <a:lnTo>
                    <a:pt x="155" y="312"/>
                  </a:lnTo>
                  <a:lnTo>
                    <a:pt x="125" y="280"/>
                  </a:lnTo>
                  <a:lnTo>
                    <a:pt x="125" y="248"/>
                  </a:lnTo>
                  <a:lnTo>
                    <a:pt x="103" y="224"/>
                  </a:lnTo>
                  <a:lnTo>
                    <a:pt x="103" y="192"/>
                  </a:lnTo>
                  <a:lnTo>
                    <a:pt x="81" y="200"/>
                  </a:lnTo>
                  <a:lnTo>
                    <a:pt x="66" y="168"/>
                  </a:lnTo>
                  <a:lnTo>
                    <a:pt x="30" y="208"/>
                  </a:lnTo>
                  <a:lnTo>
                    <a:pt x="37" y="16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37" y="120"/>
                  </a:lnTo>
                  <a:lnTo>
                    <a:pt x="59" y="136"/>
                  </a:lnTo>
                  <a:lnTo>
                    <a:pt x="74" y="120"/>
                  </a:lnTo>
                  <a:lnTo>
                    <a:pt x="103" y="128"/>
                  </a:lnTo>
                  <a:lnTo>
                    <a:pt x="133" y="112"/>
                  </a:lnTo>
                  <a:lnTo>
                    <a:pt x="170" y="136"/>
                  </a:lnTo>
                  <a:lnTo>
                    <a:pt x="192" y="120"/>
                  </a:lnTo>
                  <a:lnTo>
                    <a:pt x="229" y="120"/>
                  </a:lnTo>
                  <a:lnTo>
                    <a:pt x="244" y="104"/>
                  </a:lnTo>
                  <a:lnTo>
                    <a:pt x="280" y="80"/>
                  </a:lnTo>
                  <a:lnTo>
                    <a:pt x="310" y="80"/>
                  </a:lnTo>
                  <a:lnTo>
                    <a:pt x="317" y="40"/>
                  </a:lnTo>
                  <a:lnTo>
                    <a:pt x="362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 rot="704206">
              <a:off x="5608638" y="4486275"/>
              <a:ext cx="825500" cy="1216025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30" y="680"/>
                </a:cxn>
                <a:cxn ang="0">
                  <a:pos x="155" y="648"/>
                </a:cxn>
                <a:cxn ang="0">
                  <a:pos x="207" y="608"/>
                </a:cxn>
                <a:cxn ang="0">
                  <a:pos x="259" y="536"/>
                </a:cxn>
                <a:cxn ang="0">
                  <a:pos x="303" y="544"/>
                </a:cxn>
                <a:cxn ang="0">
                  <a:pos x="340" y="544"/>
                </a:cxn>
                <a:cxn ang="0">
                  <a:pos x="399" y="536"/>
                </a:cxn>
                <a:cxn ang="0">
                  <a:pos x="429" y="480"/>
                </a:cxn>
                <a:cxn ang="0">
                  <a:pos x="421" y="360"/>
                </a:cxn>
                <a:cxn ang="0">
                  <a:pos x="436" y="336"/>
                </a:cxn>
                <a:cxn ang="0">
                  <a:pos x="421" y="304"/>
                </a:cxn>
                <a:cxn ang="0">
                  <a:pos x="399" y="320"/>
                </a:cxn>
                <a:cxn ang="0">
                  <a:pos x="392" y="304"/>
                </a:cxn>
                <a:cxn ang="0">
                  <a:pos x="436" y="232"/>
                </a:cxn>
                <a:cxn ang="0">
                  <a:pos x="407" y="200"/>
                </a:cxn>
                <a:cxn ang="0">
                  <a:pos x="407" y="168"/>
                </a:cxn>
                <a:cxn ang="0">
                  <a:pos x="384" y="144"/>
                </a:cxn>
                <a:cxn ang="0">
                  <a:pos x="384" y="112"/>
                </a:cxn>
                <a:cxn ang="0">
                  <a:pos x="362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8" y="80"/>
                </a:cxn>
                <a:cxn ang="0">
                  <a:pos x="281" y="80"/>
                </a:cxn>
                <a:cxn ang="0">
                  <a:pos x="281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2" y="0"/>
                </a:cxn>
                <a:cxn ang="0">
                  <a:pos x="185" y="16"/>
                </a:cxn>
                <a:cxn ang="0">
                  <a:pos x="177" y="56"/>
                </a:cxn>
                <a:cxn ang="0">
                  <a:pos x="207" y="80"/>
                </a:cxn>
                <a:cxn ang="0">
                  <a:pos x="207" y="104"/>
                </a:cxn>
                <a:cxn ang="0">
                  <a:pos x="185" y="128"/>
                </a:cxn>
                <a:cxn ang="0">
                  <a:pos x="148" y="120"/>
                </a:cxn>
                <a:cxn ang="0">
                  <a:pos x="155" y="144"/>
                </a:cxn>
                <a:cxn ang="0">
                  <a:pos x="185" y="168"/>
                </a:cxn>
                <a:cxn ang="0">
                  <a:pos x="200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5" y="312"/>
                </a:cxn>
                <a:cxn ang="0">
                  <a:pos x="163" y="344"/>
                </a:cxn>
                <a:cxn ang="0">
                  <a:pos x="163" y="368"/>
                </a:cxn>
                <a:cxn ang="0">
                  <a:pos x="192" y="368"/>
                </a:cxn>
                <a:cxn ang="0">
                  <a:pos x="185" y="400"/>
                </a:cxn>
                <a:cxn ang="0">
                  <a:pos x="148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9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30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7" h="681">
                  <a:moveTo>
                    <a:pt x="0" y="648"/>
                  </a:moveTo>
                  <a:lnTo>
                    <a:pt x="15" y="648"/>
                  </a:lnTo>
                  <a:lnTo>
                    <a:pt x="30" y="680"/>
                  </a:lnTo>
                  <a:lnTo>
                    <a:pt x="155" y="648"/>
                  </a:lnTo>
                  <a:lnTo>
                    <a:pt x="207" y="608"/>
                  </a:lnTo>
                  <a:lnTo>
                    <a:pt x="259" y="536"/>
                  </a:lnTo>
                  <a:lnTo>
                    <a:pt x="303" y="544"/>
                  </a:lnTo>
                  <a:lnTo>
                    <a:pt x="340" y="544"/>
                  </a:lnTo>
                  <a:lnTo>
                    <a:pt x="399" y="536"/>
                  </a:lnTo>
                  <a:lnTo>
                    <a:pt x="429" y="480"/>
                  </a:lnTo>
                  <a:lnTo>
                    <a:pt x="421" y="360"/>
                  </a:lnTo>
                  <a:lnTo>
                    <a:pt x="436" y="336"/>
                  </a:lnTo>
                  <a:lnTo>
                    <a:pt x="421" y="304"/>
                  </a:lnTo>
                  <a:lnTo>
                    <a:pt x="399" y="320"/>
                  </a:lnTo>
                  <a:lnTo>
                    <a:pt x="392" y="304"/>
                  </a:lnTo>
                  <a:lnTo>
                    <a:pt x="436" y="232"/>
                  </a:lnTo>
                  <a:lnTo>
                    <a:pt x="407" y="200"/>
                  </a:lnTo>
                  <a:lnTo>
                    <a:pt x="407" y="168"/>
                  </a:lnTo>
                  <a:lnTo>
                    <a:pt x="384" y="144"/>
                  </a:lnTo>
                  <a:lnTo>
                    <a:pt x="384" y="112"/>
                  </a:lnTo>
                  <a:lnTo>
                    <a:pt x="362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8" y="80"/>
                  </a:lnTo>
                  <a:lnTo>
                    <a:pt x="281" y="80"/>
                  </a:lnTo>
                  <a:lnTo>
                    <a:pt x="281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2" y="0"/>
                  </a:lnTo>
                  <a:lnTo>
                    <a:pt x="185" y="16"/>
                  </a:lnTo>
                  <a:lnTo>
                    <a:pt x="177" y="56"/>
                  </a:lnTo>
                  <a:lnTo>
                    <a:pt x="207" y="80"/>
                  </a:lnTo>
                  <a:lnTo>
                    <a:pt x="207" y="104"/>
                  </a:lnTo>
                  <a:lnTo>
                    <a:pt x="185" y="128"/>
                  </a:lnTo>
                  <a:lnTo>
                    <a:pt x="148" y="120"/>
                  </a:lnTo>
                  <a:lnTo>
                    <a:pt x="155" y="144"/>
                  </a:lnTo>
                  <a:lnTo>
                    <a:pt x="185" y="168"/>
                  </a:lnTo>
                  <a:lnTo>
                    <a:pt x="200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5" y="312"/>
                  </a:lnTo>
                  <a:lnTo>
                    <a:pt x="163" y="344"/>
                  </a:lnTo>
                  <a:lnTo>
                    <a:pt x="163" y="368"/>
                  </a:lnTo>
                  <a:lnTo>
                    <a:pt x="192" y="368"/>
                  </a:lnTo>
                  <a:lnTo>
                    <a:pt x="185" y="400"/>
                  </a:lnTo>
                  <a:lnTo>
                    <a:pt x="148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9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30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 rot="704206">
              <a:off x="4932363" y="4548188"/>
              <a:ext cx="1106487" cy="1031875"/>
            </a:xfrm>
            <a:custGeom>
              <a:avLst/>
              <a:gdLst/>
              <a:ahLst/>
              <a:cxnLst>
                <a:cxn ang="0">
                  <a:pos x="502" y="24"/>
                </a:cxn>
                <a:cxn ang="0">
                  <a:pos x="509" y="48"/>
                </a:cxn>
                <a:cxn ang="0">
                  <a:pos x="539" y="72"/>
                </a:cxn>
                <a:cxn ang="0">
                  <a:pos x="554" y="112"/>
                </a:cxn>
                <a:cxn ang="0">
                  <a:pos x="583" y="120"/>
                </a:cxn>
                <a:cxn ang="0">
                  <a:pos x="583" y="152"/>
                </a:cxn>
                <a:cxn ang="0">
                  <a:pos x="568" y="160"/>
                </a:cxn>
                <a:cxn ang="0">
                  <a:pos x="539" y="216"/>
                </a:cxn>
                <a:cxn ang="0">
                  <a:pos x="517" y="248"/>
                </a:cxn>
                <a:cxn ang="0">
                  <a:pos x="517" y="272"/>
                </a:cxn>
                <a:cxn ang="0">
                  <a:pos x="546" y="272"/>
                </a:cxn>
                <a:cxn ang="0">
                  <a:pos x="539" y="304"/>
                </a:cxn>
                <a:cxn ang="0">
                  <a:pos x="502" y="352"/>
                </a:cxn>
                <a:cxn ang="0">
                  <a:pos x="487" y="352"/>
                </a:cxn>
                <a:cxn ang="0">
                  <a:pos x="458" y="392"/>
                </a:cxn>
                <a:cxn ang="0">
                  <a:pos x="443" y="432"/>
                </a:cxn>
                <a:cxn ang="0">
                  <a:pos x="413" y="432"/>
                </a:cxn>
                <a:cxn ang="0">
                  <a:pos x="406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6" y="504"/>
                </a:cxn>
                <a:cxn ang="0">
                  <a:pos x="384" y="520"/>
                </a:cxn>
                <a:cxn ang="0">
                  <a:pos x="354" y="544"/>
                </a:cxn>
                <a:cxn ang="0">
                  <a:pos x="354" y="552"/>
                </a:cxn>
                <a:cxn ang="0">
                  <a:pos x="258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5" y="504"/>
                </a:cxn>
                <a:cxn ang="0">
                  <a:pos x="66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199" y="520"/>
                </a:cxn>
                <a:cxn ang="0">
                  <a:pos x="221" y="512"/>
                </a:cxn>
                <a:cxn ang="0">
                  <a:pos x="229" y="488"/>
                </a:cxn>
                <a:cxn ang="0">
                  <a:pos x="236" y="448"/>
                </a:cxn>
                <a:cxn ang="0">
                  <a:pos x="273" y="408"/>
                </a:cxn>
                <a:cxn ang="0">
                  <a:pos x="310" y="352"/>
                </a:cxn>
                <a:cxn ang="0">
                  <a:pos x="332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7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2" y="80"/>
                </a:cxn>
                <a:cxn ang="0">
                  <a:pos x="362" y="80"/>
                </a:cxn>
                <a:cxn ang="0">
                  <a:pos x="369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0" y="48"/>
                </a:cxn>
                <a:cxn ang="0">
                  <a:pos x="487" y="16"/>
                </a:cxn>
                <a:cxn ang="0">
                  <a:pos x="517" y="0"/>
                </a:cxn>
                <a:cxn ang="0">
                  <a:pos x="517" y="8"/>
                </a:cxn>
                <a:cxn ang="0">
                  <a:pos x="502" y="24"/>
                </a:cxn>
              </a:cxnLst>
              <a:rect l="0" t="0" r="r" b="b"/>
              <a:pathLst>
                <a:path w="584" h="577">
                  <a:moveTo>
                    <a:pt x="502" y="24"/>
                  </a:moveTo>
                  <a:lnTo>
                    <a:pt x="509" y="48"/>
                  </a:lnTo>
                  <a:lnTo>
                    <a:pt x="539" y="72"/>
                  </a:lnTo>
                  <a:lnTo>
                    <a:pt x="554" y="112"/>
                  </a:lnTo>
                  <a:lnTo>
                    <a:pt x="583" y="120"/>
                  </a:lnTo>
                  <a:lnTo>
                    <a:pt x="583" y="152"/>
                  </a:lnTo>
                  <a:lnTo>
                    <a:pt x="568" y="160"/>
                  </a:lnTo>
                  <a:lnTo>
                    <a:pt x="539" y="216"/>
                  </a:lnTo>
                  <a:lnTo>
                    <a:pt x="517" y="248"/>
                  </a:lnTo>
                  <a:lnTo>
                    <a:pt x="517" y="272"/>
                  </a:lnTo>
                  <a:lnTo>
                    <a:pt x="546" y="272"/>
                  </a:lnTo>
                  <a:lnTo>
                    <a:pt x="539" y="304"/>
                  </a:lnTo>
                  <a:lnTo>
                    <a:pt x="502" y="352"/>
                  </a:lnTo>
                  <a:lnTo>
                    <a:pt x="487" y="352"/>
                  </a:lnTo>
                  <a:lnTo>
                    <a:pt x="458" y="392"/>
                  </a:lnTo>
                  <a:lnTo>
                    <a:pt x="443" y="432"/>
                  </a:lnTo>
                  <a:lnTo>
                    <a:pt x="413" y="432"/>
                  </a:lnTo>
                  <a:lnTo>
                    <a:pt x="406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6" y="504"/>
                  </a:lnTo>
                  <a:lnTo>
                    <a:pt x="384" y="520"/>
                  </a:lnTo>
                  <a:lnTo>
                    <a:pt x="354" y="544"/>
                  </a:lnTo>
                  <a:lnTo>
                    <a:pt x="354" y="552"/>
                  </a:lnTo>
                  <a:lnTo>
                    <a:pt x="258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5" y="504"/>
                  </a:lnTo>
                  <a:lnTo>
                    <a:pt x="66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199" y="520"/>
                  </a:lnTo>
                  <a:lnTo>
                    <a:pt x="221" y="512"/>
                  </a:lnTo>
                  <a:lnTo>
                    <a:pt x="229" y="488"/>
                  </a:lnTo>
                  <a:lnTo>
                    <a:pt x="236" y="448"/>
                  </a:lnTo>
                  <a:lnTo>
                    <a:pt x="273" y="408"/>
                  </a:lnTo>
                  <a:lnTo>
                    <a:pt x="310" y="352"/>
                  </a:lnTo>
                  <a:lnTo>
                    <a:pt x="332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7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2" y="80"/>
                  </a:lnTo>
                  <a:lnTo>
                    <a:pt x="362" y="80"/>
                  </a:lnTo>
                  <a:lnTo>
                    <a:pt x="369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0" y="48"/>
                  </a:lnTo>
                  <a:lnTo>
                    <a:pt x="487" y="16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502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 rot="704206">
              <a:off x="4770438" y="3916363"/>
              <a:ext cx="1330325" cy="1544638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40" y="88"/>
                </a:cxn>
                <a:cxn ang="0">
                  <a:pos x="355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9" y="280"/>
                </a:cxn>
                <a:cxn ang="0">
                  <a:pos x="480" y="248"/>
                </a:cxn>
                <a:cxn ang="0">
                  <a:pos x="525" y="232"/>
                </a:cxn>
                <a:cxn ang="0">
                  <a:pos x="569" y="144"/>
                </a:cxn>
                <a:cxn ang="0">
                  <a:pos x="628" y="192"/>
                </a:cxn>
                <a:cxn ang="0">
                  <a:pos x="665" y="176"/>
                </a:cxn>
                <a:cxn ang="0">
                  <a:pos x="702" y="248"/>
                </a:cxn>
                <a:cxn ang="0">
                  <a:pos x="658" y="304"/>
                </a:cxn>
                <a:cxn ang="0">
                  <a:pos x="687" y="352"/>
                </a:cxn>
                <a:cxn ang="0">
                  <a:pos x="628" y="368"/>
                </a:cxn>
                <a:cxn ang="0">
                  <a:pos x="643" y="344"/>
                </a:cxn>
                <a:cxn ang="0">
                  <a:pos x="606" y="392"/>
                </a:cxn>
                <a:cxn ang="0">
                  <a:pos x="525" y="400"/>
                </a:cxn>
                <a:cxn ang="0">
                  <a:pos x="488" y="424"/>
                </a:cxn>
                <a:cxn ang="0">
                  <a:pos x="414" y="480"/>
                </a:cxn>
                <a:cxn ang="0">
                  <a:pos x="443" y="496"/>
                </a:cxn>
                <a:cxn ang="0">
                  <a:pos x="429" y="528"/>
                </a:cxn>
                <a:cxn ang="0">
                  <a:pos x="451" y="592"/>
                </a:cxn>
                <a:cxn ang="0">
                  <a:pos x="436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1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6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2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9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6" y="0"/>
                </a:cxn>
              </a:cxnLst>
              <a:rect l="0" t="0" r="r" b="b"/>
              <a:pathLst>
                <a:path w="703" h="865">
                  <a:moveTo>
                    <a:pt x="296" y="0"/>
                  </a:moveTo>
                  <a:lnTo>
                    <a:pt x="303" y="16"/>
                  </a:lnTo>
                  <a:lnTo>
                    <a:pt x="340" y="48"/>
                  </a:lnTo>
                  <a:lnTo>
                    <a:pt x="340" y="88"/>
                  </a:lnTo>
                  <a:lnTo>
                    <a:pt x="362" y="96"/>
                  </a:lnTo>
                  <a:lnTo>
                    <a:pt x="355" y="120"/>
                  </a:lnTo>
                  <a:lnTo>
                    <a:pt x="370" y="144"/>
                  </a:lnTo>
                  <a:lnTo>
                    <a:pt x="399" y="168"/>
                  </a:lnTo>
                  <a:lnTo>
                    <a:pt x="392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9" y="280"/>
                  </a:lnTo>
                  <a:lnTo>
                    <a:pt x="473" y="264"/>
                  </a:lnTo>
                  <a:lnTo>
                    <a:pt x="480" y="248"/>
                  </a:lnTo>
                  <a:lnTo>
                    <a:pt x="495" y="272"/>
                  </a:lnTo>
                  <a:lnTo>
                    <a:pt x="525" y="232"/>
                  </a:lnTo>
                  <a:lnTo>
                    <a:pt x="532" y="184"/>
                  </a:lnTo>
                  <a:lnTo>
                    <a:pt x="569" y="144"/>
                  </a:lnTo>
                  <a:lnTo>
                    <a:pt x="606" y="168"/>
                  </a:lnTo>
                  <a:lnTo>
                    <a:pt x="628" y="192"/>
                  </a:lnTo>
                  <a:lnTo>
                    <a:pt x="650" y="168"/>
                  </a:lnTo>
                  <a:lnTo>
                    <a:pt x="665" y="176"/>
                  </a:lnTo>
                  <a:lnTo>
                    <a:pt x="673" y="200"/>
                  </a:lnTo>
                  <a:lnTo>
                    <a:pt x="702" y="248"/>
                  </a:lnTo>
                  <a:lnTo>
                    <a:pt x="665" y="264"/>
                  </a:lnTo>
                  <a:lnTo>
                    <a:pt x="658" y="304"/>
                  </a:lnTo>
                  <a:lnTo>
                    <a:pt x="687" y="328"/>
                  </a:lnTo>
                  <a:lnTo>
                    <a:pt x="687" y="352"/>
                  </a:lnTo>
                  <a:lnTo>
                    <a:pt x="665" y="376"/>
                  </a:lnTo>
                  <a:lnTo>
                    <a:pt x="628" y="368"/>
                  </a:lnTo>
                  <a:lnTo>
                    <a:pt x="643" y="352"/>
                  </a:lnTo>
                  <a:lnTo>
                    <a:pt x="643" y="344"/>
                  </a:lnTo>
                  <a:lnTo>
                    <a:pt x="613" y="360"/>
                  </a:lnTo>
                  <a:lnTo>
                    <a:pt x="606" y="392"/>
                  </a:lnTo>
                  <a:lnTo>
                    <a:pt x="547" y="416"/>
                  </a:lnTo>
                  <a:lnTo>
                    <a:pt x="525" y="400"/>
                  </a:lnTo>
                  <a:lnTo>
                    <a:pt x="495" y="408"/>
                  </a:lnTo>
                  <a:lnTo>
                    <a:pt x="488" y="424"/>
                  </a:lnTo>
                  <a:lnTo>
                    <a:pt x="458" y="424"/>
                  </a:lnTo>
                  <a:lnTo>
                    <a:pt x="414" y="480"/>
                  </a:lnTo>
                  <a:lnTo>
                    <a:pt x="414" y="496"/>
                  </a:lnTo>
                  <a:lnTo>
                    <a:pt x="443" y="496"/>
                  </a:lnTo>
                  <a:lnTo>
                    <a:pt x="451" y="504"/>
                  </a:lnTo>
                  <a:lnTo>
                    <a:pt x="429" y="528"/>
                  </a:lnTo>
                  <a:lnTo>
                    <a:pt x="429" y="592"/>
                  </a:lnTo>
                  <a:lnTo>
                    <a:pt x="451" y="592"/>
                  </a:lnTo>
                  <a:lnTo>
                    <a:pt x="458" y="648"/>
                  </a:lnTo>
                  <a:lnTo>
                    <a:pt x="436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5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1" y="840"/>
                  </a:lnTo>
                  <a:lnTo>
                    <a:pt x="259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6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200" y="336"/>
                  </a:lnTo>
                  <a:lnTo>
                    <a:pt x="222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9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9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9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6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 rot="704206">
              <a:off x="5843588" y="5284788"/>
              <a:ext cx="268287" cy="171450"/>
            </a:xfrm>
            <a:custGeom>
              <a:avLst/>
              <a:gdLst/>
              <a:ahLst/>
              <a:cxnLst>
                <a:cxn ang="0">
                  <a:pos x="96" y="80"/>
                </a:cxn>
                <a:cxn ang="0">
                  <a:pos x="140" y="56"/>
                </a:cxn>
                <a:cxn ang="0">
                  <a:pos x="118" y="40"/>
                </a:cxn>
                <a:cxn ang="0">
                  <a:pos x="125" y="8"/>
                </a:cxn>
                <a:cxn ang="0">
                  <a:pos x="96" y="0"/>
                </a:cxn>
                <a:cxn ang="0">
                  <a:pos x="74" y="24"/>
                </a:cxn>
                <a:cxn ang="0">
                  <a:pos x="59" y="24"/>
                </a:cxn>
                <a:cxn ang="0">
                  <a:pos x="52" y="48"/>
                </a:cxn>
                <a:cxn ang="0">
                  <a:pos x="37" y="56"/>
                </a:cxn>
                <a:cxn ang="0">
                  <a:pos x="22" y="48"/>
                </a:cxn>
                <a:cxn ang="0">
                  <a:pos x="0" y="88"/>
                </a:cxn>
                <a:cxn ang="0">
                  <a:pos x="29" y="96"/>
                </a:cxn>
                <a:cxn ang="0">
                  <a:pos x="59" y="88"/>
                </a:cxn>
                <a:cxn ang="0">
                  <a:pos x="81" y="88"/>
                </a:cxn>
                <a:cxn ang="0">
                  <a:pos x="96" y="80"/>
                </a:cxn>
              </a:cxnLst>
              <a:rect l="0" t="0" r="r" b="b"/>
              <a:pathLst>
                <a:path w="141" h="97">
                  <a:moveTo>
                    <a:pt x="96" y="80"/>
                  </a:moveTo>
                  <a:lnTo>
                    <a:pt x="140" y="56"/>
                  </a:lnTo>
                  <a:lnTo>
                    <a:pt x="118" y="40"/>
                  </a:lnTo>
                  <a:lnTo>
                    <a:pt x="125" y="8"/>
                  </a:lnTo>
                  <a:lnTo>
                    <a:pt x="96" y="0"/>
                  </a:lnTo>
                  <a:lnTo>
                    <a:pt x="74" y="24"/>
                  </a:lnTo>
                  <a:lnTo>
                    <a:pt x="59" y="24"/>
                  </a:lnTo>
                  <a:lnTo>
                    <a:pt x="52" y="48"/>
                  </a:lnTo>
                  <a:lnTo>
                    <a:pt x="37" y="56"/>
                  </a:lnTo>
                  <a:lnTo>
                    <a:pt x="22" y="48"/>
                  </a:lnTo>
                  <a:lnTo>
                    <a:pt x="0" y="88"/>
                  </a:lnTo>
                  <a:lnTo>
                    <a:pt x="29" y="96"/>
                  </a:lnTo>
                  <a:lnTo>
                    <a:pt x="59" y="88"/>
                  </a:lnTo>
                  <a:lnTo>
                    <a:pt x="81" y="88"/>
                  </a:lnTo>
                  <a:lnTo>
                    <a:pt x="96" y="8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 rot="704206">
              <a:off x="5114925" y="5087938"/>
              <a:ext cx="268287" cy="174625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74" y="64"/>
                </a:cxn>
                <a:cxn ang="0">
                  <a:pos x="88" y="64"/>
                </a:cxn>
                <a:cxn ang="0">
                  <a:pos x="111" y="96"/>
                </a:cxn>
                <a:cxn ang="0">
                  <a:pos x="140" y="48"/>
                </a:cxn>
                <a:cxn ang="0">
                  <a:pos x="133" y="16"/>
                </a:cxn>
                <a:cxn ang="0">
                  <a:pos x="111" y="16"/>
                </a:cxn>
                <a:cxn ang="0">
                  <a:pos x="96" y="24"/>
                </a:cxn>
                <a:cxn ang="0">
                  <a:pos x="74" y="0"/>
                </a:cxn>
                <a:cxn ang="0">
                  <a:pos x="59" y="8"/>
                </a:cxn>
                <a:cxn ang="0">
                  <a:pos x="37" y="24"/>
                </a:cxn>
                <a:cxn ang="0">
                  <a:pos x="22" y="8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0" y="56"/>
                </a:cxn>
                <a:cxn ang="0">
                  <a:pos x="22" y="72"/>
                </a:cxn>
                <a:cxn ang="0">
                  <a:pos x="29" y="64"/>
                </a:cxn>
                <a:cxn ang="0">
                  <a:pos x="44" y="48"/>
                </a:cxn>
                <a:cxn ang="0">
                  <a:pos x="52" y="64"/>
                </a:cxn>
                <a:cxn ang="0">
                  <a:pos x="74" y="80"/>
                </a:cxn>
              </a:cxnLst>
              <a:rect l="0" t="0" r="r" b="b"/>
              <a:pathLst>
                <a:path w="141" h="97">
                  <a:moveTo>
                    <a:pt x="74" y="80"/>
                  </a:moveTo>
                  <a:lnTo>
                    <a:pt x="74" y="64"/>
                  </a:lnTo>
                  <a:lnTo>
                    <a:pt x="88" y="64"/>
                  </a:lnTo>
                  <a:lnTo>
                    <a:pt x="111" y="96"/>
                  </a:lnTo>
                  <a:lnTo>
                    <a:pt x="140" y="48"/>
                  </a:lnTo>
                  <a:lnTo>
                    <a:pt x="133" y="16"/>
                  </a:lnTo>
                  <a:lnTo>
                    <a:pt x="111" y="16"/>
                  </a:lnTo>
                  <a:lnTo>
                    <a:pt x="96" y="24"/>
                  </a:lnTo>
                  <a:lnTo>
                    <a:pt x="74" y="0"/>
                  </a:lnTo>
                  <a:lnTo>
                    <a:pt x="59" y="8"/>
                  </a:lnTo>
                  <a:lnTo>
                    <a:pt x="37" y="24"/>
                  </a:lnTo>
                  <a:lnTo>
                    <a:pt x="22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0" y="56"/>
                  </a:lnTo>
                  <a:lnTo>
                    <a:pt x="22" y="72"/>
                  </a:lnTo>
                  <a:lnTo>
                    <a:pt x="29" y="64"/>
                  </a:lnTo>
                  <a:lnTo>
                    <a:pt x="44" y="48"/>
                  </a:lnTo>
                  <a:lnTo>
                    <a:pt x="52" y="64"/>
                  </a:lnTo>
                  <a:lnTo>
                    <a:pt x="74" y="8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 rot="704206">
              <a:off x="4171950" y="5043488"/>
              <a:ext cx="701675" cy="458788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 rot="704206">
              <a:off x="3967163" y="4610100"/>
              <a:ext cx="322262" cy="517525"/>
            </a:xfrm>
            <a:custGeom>
              <a:avLst/>
              <a:gdLst/>
              <a:ahLst/>
              <a:cxnLst>
                <a:cxn ang="0">
                  <a:pos x="15" y="144"/>
                </a:cxn>
                <a:cxn ang="0">
                  <a:pos x="22" y="144"/>
                </a:cxn>
                <a:cxn ang="0">
                  <a:pos x="37" y="176"/>
                </a:cxn>
                <a:cxn ang="0">
                  <a:pos x="74" y="208"/>
                </a:cxn>
                <a:cxn ang="0">
                  <a:pos x="74" y="240"/>
                </a:cxn>
                <a:cxn ang="0">
                  <a:pos x="89" y="264"/>
                </a:cxn>
                <a:cxn ang="0">
                  <a:pos x="89" y="272"/>
                </a:cxn>
                <a:cxn ang="0">
                  <a:pos x="140" y="288"/>
                </a:cxn>
                <a:cxn ang="0">
                  <a:pos x="163" y="248"/>
                </a:cxn>
                <a:cxn ang="0">
                  <a:pos x="148" y="216"/>
                </a:cxn>
                <a:cxn ang="0">
                  <a:pos x="155" y="168"/>
                </a:cxn>
                <a:cxn ang="0">
                  <a:pos x="133" y="160"/>
                </a:cxn>
                <a:cxn ang="0">
                  <a:pos x="133" y="144"/>
                </a:cxn>
                <a:cxn ang="0">
                  <a:pos x="148" y="120"/>
                </a:cxn>
                <a:cxn ang="0">
                  <a:pos x="133" y="112"/>
                </a:cxn>
                <a:cxn ang="0">
                  <a:pos x="133" y="96"/>
                </a:cxn>
                <a:cxn ang="0">
                  <a:pos x="148" y="88"/>
                </a:cxn>
                <a:cxn ang="0">
                  <a:pos x="170" y="56"/>
                </a:cxn>
                <a:cxn ang="0">
                  <a:pos x="140" y="16"/>
                </a:cxn>
                <a:cxn ang="0">
                  <a:pos x="140" y="0"/>
                </a:cxn>
                <a:cxn ang="0">
                  <a:pos x="111" y="24"/>
                </a:cxn>
                <a:cxn ang="0">
                  <a:pos x="89" y="8"/>
                </a:cxn>
                <a:cxn ang="0">
                  <a:pos x="59" y="16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5" y="64"/>
                </a:cxn>
                <a:cxn ang="0">
                  <a:pos x="15" y="144"/>
                </a:cxn>
              </a:cxnLst>
              <a:rect l="0" t="0" r="r" b="b"/>
              <a:pathLst>
                <a:path w="171" h="289">
                  <a:moveTo>
                    <a:pt x="15" y="144"/>
                  </a:moveTo>
                  <a:lnTo>
                    <a:pt x="22" y="144"/>
                  </a:lnTo>
                  <a:lnTo>
                    <a:pt x="37" y="176"/>
                  </a:lnTo>
                  <a:lnTo>
                    <a:pt x="74" y="208"/>
                  </a:lnTo>
                  <a:lnTo>
                    <a:pt x="74" y="240"/>
                  </a:lnTo>
                  <a:lnTo>
                    <a:pt x="89" y="264"/>
                  </a:lnTo>
                  <a:lnTo>
                    <a:pt x="89" y="272"/>
                  </a:lnTo>
                  <a:lnTo>
                    <a:pt x="140" y="288"/>
                  </a:lnTo>
                  <a:lnTo>
                    <a:pt x="163" y="248"/>
                  </a:lnTo>
                  <a:lnTo>
                    <a:pt x="148" y="216"/>
                  </a:lnTo>
                  <a:lnTo>
                    <a:pt x="155" y="168"/>
                  </a:lnTo>
                  <a:lnTo>
                    <a:pt x="133" y="160"/>
                  </a:lnTo>
                  <a:lnTo>
                    <a:pt x="133" y="144"/>
                  </a:lnTo>
                  <a:lnTo>
                    <a:pt x="148" y="120"/>
                  </a:lnTo>
                  <a:lnTo>
                    <a:pt x="133" y="112"/>
                  </a:lnTo>
                  <a:lnTo>
                    <a:pt x="133" y="96"/>
                  </a:lnTo>
                  <a:lnTo>
                    <a:pt x="148" y="88"/>
                  </a:lnTo>
                  <a:lnTo>
                    <a:pt x="170" y="56"/>
                  </a:lnTo>
                  <a:lnTo>
                    <a:pt x="140" y="16"/>
                  </a:lnTo>
                  <a:lnTo>
                    <a:pt x="140" y="0"/>
                  </a:lnTo>
                  <a:lnTo>
                    <a:pt x="111" y="24"/>
                  </a:lnTo>
                  <a:lnTo>
                    <a:pt x="89" y="8"/>
                  </a:lnTo>
                  <a:lnTo>
                    <a:pt x="59" y="16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5" y="64"/>
                  </a:lnTo>
                  <a:lnTo>
                    <a:pt x="15" y="14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 rot="704206">
              <a:off x="3533775" y="4038600"/>
              <a:ext cx="855662" cy="644525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 rot="704206">
              <a:off x="3000375" y="2449513"/>
              <a:ext cx="1409700" cy="2033588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 rot="704206">
              <a:off x="3252788" y="3197225"/>
              <a:ext cx="1050925" cy="658813"/>
            </a:xfrm>
            <a:custGeom>
              <a:avLst/>
              <a:gdLst/>
              <a:ahLst/>
              <a:cxnLst>
                <a:cxn ang="0">
                  <a:pos x="554" y="368"/>
                </a:cxn>
                <a:cxn ang="0">
                  <a:pos x="554" y="368"/>
                </a:cxn>
                <a:cxn ang="0">
                  <a:pos x="495" y="328"/>
                </a:cxn>
                <a:cxn ang="0">
                  <a:pos x="473" y="328"/>
                </a:cxn>
                <a:cxn ang="0">
                  <a:pos x="458" y="296"/>
                </a:cxn>
                <a:cxn ang="0">
                  <a:pos x="428" y="328"/>
                </a:cxn>
                <a:cxn ang="0">
                  <a:pos x="369" y="328"/>
                </a:cxn>
                <a:cxn ang="0">
                  <a:pos x="325" y="280"/>
                </a:cxn>
                <a:cxn ang="0">
                  <a:pos x="281" y="272"/>
                </a:cxn>
                <a:cxn ang="0">
                  <a:pos x="236" y="240"/>
                </a:cxn>
                <a:cxn ang="0">
                  <a:pos x="199" y="232"/>
                </a:cxn>
                <a:cxn ang="0">
                  <a:pos x="199" y="208"/>
                </a:cxn>
                <a:cxn ang="0">
                  <a:pos x="185" y="192"/>
                </a:cxn>
                <a:cxn ang="0">
                  <a:pos x="185" y="160"/>
                </a:cxn>
                <a:cxn ang="0">
                  <a:pos x="163" y="136"/>
                </a:cxn>
                <a:cxn ang="0">
                  <a:pos x="140" y="152"/>
                </a:cxn>
                <a:cxn ang="0">
                  <a:pos x="103" y="152"/>
                </a:cxn>
                <a:cxn ang="0">
                  <a:pos x="103" y="120"/>
                </a:cxn>
                <a:cxn ang="0">
                  <a:pos x="74" y="104"/>
                </a:cxn>
                <a:cxn ang="0">
                  <a:pos x="30" y="104"/>
                </a:cxn>
                <a:cxn ang="0">
                  <a:pos x="0" y="72"/>
                </a:cxn>
                <a:cxn ang="0">
                  <a:pos x="22" y="24"/>
                </a:cxn>
                <a:cxn ang="0">
                  <a:pos x="7" y="0"/>
                </a:cxn>
              </a:cxnLst>
              <a:rect l="0" t="0" r="r" b="b"/>
              <a:pathLst>
                <a:path w="555" h="369">
                  <a:moveTo>
                    <a:pt x="554" y="368"/>
                  </a:moveTo>
                  <a:lnTo>
                    <a:pt x="554" y="368"/>
                  </a:lnTo>
                  <a:lnTo>
                    <a:pt x="495" y="328"/>
                  </a:lnTo>
                  <a:lnTo>
                    <a:pt x="473" y="328"/>
                  </a:lnTo>
                  <a:lnTo>
                    <a:pt x="458" y="296"/>
                  </a:lnTo>
                  <a:lnTo>
                    <a:pt x="428" y="328"/>
                  </a:lnTo>
                  <a:lnTo>
                    <a:pt x="369" y="328"/>
                  </a:lnTo>
                  <a:lnTo>
                    <a:pt x="325" y="280"/>
                  </a:lnTo>
                  <a:lnTo>
                    <a:pt x="281" y="272"/>
                  </a:lnTo>
                  <a:lnTo>
                    <a:pt x="236" y="240"/>
                  </a:lnTo>
                  <a:lnTo>
                    <a:pt x="199" y="232"/>
                  </a:lnTo>
                  <a:lnTo>
                    <a:pt x="199" y="208"/>
                  </a:lnTo>
                  <a:lnTo>
                    <a:pt x="185" y="192"/>
                  </a:lnTo>
                  <a:lnTo>
                    <a:pt x="185" y="160"/>
                  </a:lnTo>
                  <a:lnTo>
                    <a:pt x="163" y="136"/>
                  </a:lnTo>
                  <a:lnTo>
                    <a:pt x="140" y="152"/>
                  </a:lnTo>
                  <a:lnTo>
                    <a:pt x="103" y="152"/>
                  </a:lnTo>
                  <a:lnTo>
                    <a:pt x="103" y="120"/>
                  </a:lnTo>
                  <a:lnTo>
                    <a:pt x="74" y="104"/>
                  </a:lnTo>
                  <a:lnTo>
                    <a:pt x="30" y="104"/>
                  </a:lnTo>
                  <a:lnTo>
                    <a:pt x="0" y="72"/>
                  </a:lnTo>
                  <a:lnTo>
                    <a:pt x="22" y="24"/>
                  </a:lnTo>
                  <a:lnTo>
                    <a:pt x="7" y="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 rot="704206">
              <a:off x="4121150" y="2141538"/>
              <a:ext cx="1385887" cy="3246438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 rot="704206">
              <a:off x="4702175" y="3173413"/>
              <a:ext cx="630237" cy="3302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184"/>
                </a:cxn>
                <a:cxn ang="0">
                  <a:pos x="0" y="176"/>
                </a:cxn>
                <a:cxn ang="0">
                  <a:pos x="22" y="168"/>
                </a:cxn>
                <a:cxn ang="0">
                  <a:pos x="52" y="120"/>
                </a:cxn>
                <a:cxn ang="0">
                  <a:pos x="74" y="112"/>
                </a:cxn>
                <a:cxn ang="0">
                  <a:pos x="96" y="64"/>
                </a:cxn>
                <a:cxn ang="0">
                  <a:pos x="162" y="16"/>
                </a:cxn>
                <a:cxn ang="0">
                  <a:pos x="184" y="0"/>
                </a:cxn>
                <a:cxn ang="0">
                  <a:pos x="207" y="16"/>
                </a:cxn>
                <a:cxn ang="0">
                  <a:pos x="266" y="24"/>
                </a:cxn>
                <a:cxn ang="0">
                  <a:pos x="310" y="24"/>
                </a:cxn>
                <a:cxn ang="0">
                  <a:pos x="332" y="8"/>
                </a:cxn>
              </a:cxnLst>
              <a:rect l="0" t="0" r="r" b="b"/>
              <a:pathLst>
                <a:path w="333" h="185">
                  <a:moveTo>
                    <a:pt x="0" y="184"/>
                  </a:moveTo>
                  <a:lnTo>
                    <a:pt x="0" y="184"/>
                  </a:lnTo>
                  <a:lnTo>
                    <a:pt x="0" y="176"/>
                  </a:lnTo>
                  <a:lnTo>
                    <a:pt x="22" y="168"/>
                  </a:lnTo>
                  <a:lnTo>
                    <a:pt x="52" y="120"/>
                  </a:lnTo>
                  <a:lnTo>
                    <a:pt x="74" y="112"/>
                  </a:lnTo>
                  <a:lnTo>
                    <a:pt x="96" y="64"/>
                  </a:lnTo>
                  <a:lnTo>
                    <a:pt x="162" y="16"/>
                  </a:lnTo>
                  <a:lnTo>
                    <a:pt x="184" y="0"/>
                  </a:lnTo>
                  <a:lnTo>
                    <a:pt x="207" y="16"/>
                  </a:lnTo>
                  <a:lnTo>
                    <a:pt x="266" y="24"/>
                  </a:lnTo>
                  <a:lnTo>
                    <a:pt x="310" y="24"/>
                  </a:lnTo>
                  <a:lnTo>
                    <a:pt x="332" y="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 rot="704206">
              <a:off x="4338638" y="3286125"/>
              <a:ext cx="352425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6"/>
                </a:cxn>
                <a:cxn ang="0">
                  <a:pos x="15" y="48"/>
                </a:cxn>
                <a:cxn ang="0">
                  <a:pos x="37" y="56"/>
                </a:cxn>
                <a:cxn ang="0">
                  <a:pos x="59" y="16"/>
                </a:cxn>
                <a:cxn ang="0">
                  <a:pos x="81" y="32"/>
                </a:cxn>
                <a:cxn ang="0">
                  <a:pos x="96" y="64"/>
                </a:cxn>
                <a:cxn ang="0">
                  <a:pos x="141" y="56"/>
                </a:cxn>
                <a:cxn ang="0">
                  <a:pos x="185" y="64"/>
                </a:cxn>
              </a:cxnLst>
              <a:rect l="0" t="0" r="r" b="b"/>
              <a:pathLst>
                <a:path w="186" h="65">
                  <a:moveTo>
                    <a:pt x="0" y="0"/>
                  </a:moveTo>
                  <a:lnTo>
                    <a:pt x="15" y="16"/>
                  </a:lnTo>
                  <a:lnTo>
                    <a:pt x="15" y="48"/>
                  </a:lnTo>
                  <a:lnTo>
                    <a:pt x="37" y="56"/>
                  </a:lnTo>
                  <a:lnTo>
                    <a:pt x="59" y="16"/>
                  </a:lnTo>
                  <a:lnTo>
                    <a:pt x="81" y="32"/>
                  </a:lnTo>
                  <a:lnTo>
                    <a:pt x="96" y="64"/>
                  </a:lnTo>
                  <a:lnTo>
                    <a:pt x="141" y="56"/>
                  </a:lnTo>
                  <a:lnTo>
                    <a:pt x="185" y="6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 rot="704206">
              <a:off x="4462463" y="3484563"/>
              <a:ext cx="812800" cy="91598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0"/>
                </a:cxn>
                <a:cxn ang="0">
                  <a:pos x="59" y="24"/>
                </a:cxn>
                <a:cxn ang="0">
                  <a:pos x="30" y="64"/>
                </a:cxn>
                <a:cxn ang="0">
                  <a:pos x="7" y="72"/>
                </a:cxn>
                <a:cxn ang="0">
                  <a:pos x="15" y="104"/>
                </a:cxn>
                <a:cxn ang="0">
                  <a:pos x="0" y="128"/>
                </a:cxn>
                <a:cxn ang="0">
                  <a:pos x="15" y="144"/>
                </a:cxn>
                <a:cxn ang="0">
                  <a:pos x="7" y="176"/>
                </a:cxn>
                <a:cxn ang="0">
                  <a:pos x="81" y="208"/>
                </a:cxn>
                <a:cxn ang="0">
                  <a:pos x="103" y="256"/>
                </a:cxn>
                <a:cxn ang="0">
                  <a:pos x="81" y="264"/>
                </a:cxn>
                <a:cxn ang="0">
                  <a:pos x="74" y="320"/>
                </a:cxn>
                <a:cxn ang="0">
                  <a:pos x="52" y="328"/>
                </a:cxn>
                <a:cxn ang="0">
                  <a:pos x="37" y="352"/>
                </a:cxn>
                <a:cxn ang="0">
                  <a:pos x="66" y="376"/>
                </a:cxn>
                <a:cxn ang="0">
                  <a:pos x="52" y="400"/>
                </a:cxn>
                <a:cxn ang="0">
                  <a:pos x="74" y="448"/>
                </a:cxn>
                <a:cxn ang="0">
                  <a:pos x="111" y="424"/>
                </a:cxn>
                <a:cxn ang="0">
                  <a:pos x="125" y="400"/>
                </a:cxn>
                <a:cxn ang="0">
                  <a:pos x="148" y="416"/>
                </a:cxn>
                <a:cxn ang="0">
                  <a:pos x="192" y="424"/>
                </a:cxn>
                <a:cxn ang="0">
                  <a:pos x="192" y="488"/>
                </a:cxn>
                <a:cxn ang="0">
                  <a:pos x="207" y="512"/>
                </a:cxn>
                <a:cxn ang="0">
                  <a:pos x="258" y="512"/>
                </a:cxn>
                <a:cxn ang="0">
                  <a:pos x="310" y="496"/>
                </a:cxn>
                <a:cxn ang="0">
                  <a:pos x="332" y="472"/>
                </a:cxn>
                <a:cxn ang="0">
                  <a:pos x="362" y="488"/>
                </a:cxn>
                <a:cxn ang="0">
                  <a:pos x="406" y="480"/>
                </a:cxn>
                <a:cxn ang="0">
                  <a:pos x="428" y="504"/>
                </a:cxn>
              </a:cxnLst>
              <a:rect l="0" t="0" r="r" b="b"/>
              <a:pathLst>
                <a:path w="429" h="513">
                  <a:moveTo>
                    <a:pt x="59" y="0"/>
                  </a:moveTo>
                  <a:lnTo>
                    <a:pt x="59" y="0"/>
                  </a:lnTo>
                  <a:lnTo>
                    <a:pt x="59" y="24"/>
                  </a:lnTo>
                  <a:lnTo>
                    <a:pt x="30" y="64"/>
                  </a:lnTo>
                  <a:lnTo>
                    <a:pt x="7" y="72"/>
                  </a:lnTo>
                  <a:lnTo>
                    <a:pt x="15" y="104"/>
                  </a:lnTo>
                  <a:lnTo>
                    <a:pt x="0" y="128"/>
                  </a:lnTo>
                  <a:lnTo>
                    <a:pt x="15" y="144"/>
                  </a:lnTo>
                  <a:lnTo>
                    <a:pt x="7" y="176"/>
                  </a:lnTo>
                  <a:lnTo>
                    <a:pt x="81" y="208"/>
                  </a:lnTo>
                  <a:lnTo>
                    <a:pt x="103" y="256"/>
                  </a:lnTo>
                  <a:lnTo>
                    <a:pt x="81" y="264"/>
                  </a:lnTo>
                  <a:lnTo>
                    <a:pt x="74" y="320"/>
                  </a:lnTo>
                  <a:lnTo>
                    <a:pt x="52" y="328"/>
                  </a:lnTo>
                  <a:lnTo>
                    <a:pt x="37" y="352"/>
                  </a:lnTo>
                  <a:lnTo>
                    <a:pt x="66" y="376"/>
                  </a:lnTo>
                  <a:lnTo>
                    <a:pt x="52" y="400"/>
                  </a:lnTo>
                  <a:lnTo>
                    <a:pt x="74" y="448"/>
                  </a:lnTo>
                  <a:lnTo>
                    <a:pt x="111" y="424"/>
                  </a:lnTo>
                  <a:lnTo>
                    <a:pt x="125" y="400"/>
                  </a:lnTo>
                  <a:lnTo>
                    <a:pt x="148" y="416"/>
                  </a:lnTo>
                  <a:lnTo>
                    <a:pt x="192" y="424"/>
                  </a:lnTo>
                  <a:lnTo>
                    <a:pt x="192" y="488"/>
                  </a:lnTo>
                  <a:lnTo>
                    <a:pt x="207" y="512"/>
                  </a:lnTo>
                  <a:lnTo>
                    <a:pt x="258" y="512"/>
                  </a:lnTo>
                  <a:lnTo>
                    <a:pt x="310" y="496"/>
                  </a:lnTo>
                  <a:lnTo>
                    <a:pt x="332" y="472"/>
                  </a:lnTo>
                  <a:lnTo>
                    <a:pt x="362" y="488"/>
                  </a:lnTo>
                  <a:lnTo>
                    <a:pt x="406" y="480"/>
                  </a:lnTo>
                  <a:lnTo>
                    <a:pt x="428" y="50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"/>
            <p:cNvSpPr>
              <a:spLocks/>
            </p:cNvSpPr>
            <p:nvPr/>
          </p:nvSpPr>
          <p:spPr bwMode="auto">
            <a:xfrm rot="704206">
              <a:off x="4222750" y="4811713"/>
              <a:ext cx="225425" cy="388938"/>
            </a:xfrm>
            <a:custGeom>
              <a:avLst/>
              <a:gdLst/>
              <a:ahLst/>
              <a:cxnLst>
                <a:cxn ang="0">
                  <a:pos x="59" y="216"/>
                </a:cxn>
                <a:cxn ang="0">
                  <a:pos x="81" y="192"/>
                </a:cxn>
                <a:cxn ang="0">
                  <a:pos x="103" y="176"/>
                </a:cxn>
                <a:cxn ang="0">
                  <a:pos x="96" y="152"/>
                </a:cxn>
                <a:cxn ang="0">
                  <a:pos x="118" y="144"/>
                </a:cxn>
                <a:cxn ang="0">
                  <a:pos x="96" y="104"/>
                </a:cxn>
                <a:cxn ang="0">
                  <a:pos x="89" y="64"/>
                </a:cxn>
                <a:cxn ang="0">
                  <a:pos x="52" y="24"/>
                </a:cxn>
                <a:cxn ang="0">
                  <a:pos x="15" y="24"/>
                </a:cxn>
                <a:cxn ang="0">
                  <a:pos x="0" y="0"/>
                </a:cxn>
              </a:cxnLst>
              <a:rect l="0" t="0" r="r" b="b"/>
              <a:pathLst>
                <a:path w="119" h="217">
                  <a:moveTo>
                    <a:pt x="59" y="216"/>
                  </a:moveTo>
                  <a:lnTo>
                    <a:pt x="81" y="192"/>
                  </a:lnTo>
                  <a:lnTo>
                    <a:pt x="103" y="176"/>
                  </a:lnTo>
                  <a:lnTo>
                    <a:pt x="96" y="152"/>
                  </a:lnTo>
                  <a:lnTo>
                    <a:pt x="118" y="144"/>
                  </a:lnTo>
                  <a:lnTo>
                    <a:pt x="96" y="104"/>
                  </a:lnTo>
                  <a:lnTo>
                    <a:pt x="89" y="64"/>
                  </a:lnTo>
                  <a:lnTo>
                    <a:pt x="52" y="24"/>
                  </a:lnTo>
                  <a:lnTo>
                    <a:pt x="15" y="24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 rot="704206">
              <a:off x="3400425" y="4410075"/>
              <a:ext cx="633412" cy="471488"/>
            </a:xfrm>
            <a:custGeom>
              <a:avLst/>
              <a:gdLst/>
              <a:ahLst/>
              <a:cxnLst>
                <a:cxn ang="0">
                  <a:pos x="67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1" y="16"/>
                </a:cxn>
                <a:cxn ang="0">
                  <a:pos x="192" y="64"/>
                </a:cxn>
                <a:cxn ang="0">
                  <a:pos x="215" y="64"/>
                </a:cxn>
                <a:cxn ang="0">
                  <a:pos x="237" y="80"/>
                </a:cxn>
                <a:cxn ang="0">
                  <a:pos x="259" y="72"/>
                </a:cxn>
                <a:cxn ang="0">
                  <a:pos x="289" y="88"/>
                </a:cxn>
                <a:cxn ang="0">
                  <a:pos x="266" y="96"/>
                </a:cxn>
                <a:cxn ang="0">
                  <a:pos x="281" y="128"/>
                </a:cxn>
                <a:cxn ang="0">
                  <a:pos x="318" y="104"/>
                </a:cxn>
                <a:cxn ang="0">
                  <a:pos x="333" y="128"/>
                </a:cxn>
                <a:cxn ang="0">
                  <a:pos x="333" y="208"/>
                </a:cxn>
                <a:cxn ang="0">
                  <a:pos x="318" y="224"/>
                </a:cxn>
                <a:cxn ang="0">
                  <a:pos x="311" y="240"/>
                </a:cxn>
                <a:cxn ang="0">
                  <a:pos x="266" y="240"/>
                </a:cxn>
                <a:cxn ang="0">
                  <a:pos x="237" y="264"/>
                </a:cxn>
                <a:cxn ang="0">
                  <a:pos x="215" y="248"/>
                </a:cxn>
                <a:cxn ang="0">
                  <a:pos x="207" y="224"/>
                </a:cxn>
                <a:cxn ang="0">
                  <a:pos x="178" y="208"/>
                </a:cxn>
                <a:cxn ang="0">
                  <a:pos x="111" y="240"/>
                </a:cxn>
                <a:cxn ang="0">
                  <a:pos x="89" y="232"/>
                </a:cxn>
                <a:cxn ang="0">
                  <a:pos x="67" y="240"/>
                </a:cxn>
              </a:cxnLst>
              <a:rect l="0" t="0" r="r" b="b"/>
              <a:pathLst>
                <a:path w="334" h="265">
                  <a:moveTo>
                    <a:pt x="67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1" y="16"/>
                  </a:lnTo>
                  <a:lnTo>
                    <a:pt x="192" y="64"/>
                  </a:lnTo>
                  <a:lnTo>
                    <a:pt x="215" y="64"/>
                  </a:lnTo>
                  <a:lnTo>
                    <a:pt x="237" y="80"/>
                  </a:lnTo>
                  <a:lnTo>
                    <a:pt x="259" y="72"/>
                  </a:lnTo>
                  <a:lnTo>
                    <a:pt x="289" y="88"/>
                  </a:lnTo>
                  <a:lnTo>
                    <a:pt x="266" y="96"/>
                  </a:lnTo>
                  <a:lnTo>
                    <a:pt x="281" y="128"/>
                  </a:lnTo>
                  <a:lnTo>
                    <a:pt x="318" y="104"/>
                  </a:lnTo>
                  <a:lnTo>
                    <a:pt x="333" y="128"/>
                  </a:lnTo>
                  <a:lnTo>
                    <a:pt x="333" y="208"/>
                  </a:lnTo>
                  <a:lnTo>
                    <a:pt x="318" y="224"/>
                  </a:lnTo>
                  <a:lnTo>
                    <a:pt x="311" y="240"/>
                  </a:lnTo>
                  <a:lnTo>
                    <a:pt x="266" y="240"/>
                  </a:lnTo>
                  <a:lnTo>
                    <a:pt x="237" y="264"/>
                  </a:lnTo>
                  <a:lnTo>
                    <a:pt x="215" y="248"/>
                  </a:lnTo>
                  <a:lnTo>
                    <a:pt x="207" y="224"/>
                  </a:lnTo>
                  <a:lnTo>
                    <a:pt x="178" y="208"/>
                  </a:lnTo>
                  <a:lnTo>
                    <a:pt x="111" y="240"/>
                  </a:lnTo>
                  <a:lnTo>
                    <a:pt x="89" y="232"/>
                  </a:lnTo>
                  <a:lnTo>
                    <a:pt x="67" y="2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7"/>
            <p:cNvSpPr>
              <a:spLocks/>
            </p:cNvSpPr>
            <p:nvPr/>
          </p:nvSpPr>
          <p:spPr bwMode="auto">
            <a:xfrm rot="704206">
              <a:off x="3432175" y="4816475"/>
              <a:ext cx="823912" cy="644525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199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8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7" y="40"/>
                </a:cxn>
                <a:cxn ang="0">
                  <a:pos x="170" y="56"/>
                </a:cxn>
                <a:cxn ang="0">
                  <a:pos x="199" y="32"/>
                </a:cxn>
                <a:cxn ang="0">
                  <a:pos x="243" y="32"/>
                </a:cxn>
                <a:cxn ang="0">
                  <a:pos x="251" y="16"/>
                </a:cxn>
                <a:cxn ang="0">
                  <a:pos x="265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4" y="64"/>
                </a:cxn>
                <a:cxn ang="0">
                  <a:pos x="324" y="96"/>
                </a:cxn>
                <a:cxn ang="0">
                  <a:pos x="339" y="120"/>
                </a:cxn>
                <a:cxn ang="0">
                  <a:pos x="339" y="128"/>
                </a:cxn>
                <a:cxn ang="0">
                  <a:pos x="391" y="144"/>
                </a:cxn>
                <a:cxn ang="0">
                  <a:pos x="354" y="192"/>
                </a:cxn>
                <a:cxn ang="0">
                  <a:pos x="383" y="224"/>
                </a:cxn>
                <a:cxn ang="0">
                  <a:pos x="391" y="200"/>
                </a:cxn>
                <a:cxn ang="0">
                  <a:pos x="406" y="200"/>
                </a:cxn>
                <a:cxn ang="0">
                  <a:pos x="398" y="232"/>
                </a:cxn>
                <a:cxn ang="0">
                  <a:pos x="435" y="272"/>
                </a:cxn>
                <a:cxn ang="0">
                  <a:pos x="413" y="280"/>
                </a:cxn>
                <a:cxn ang="0">
                  <a:pos x="413" y="296"/>
                </a:cxn>
                <a:cxn ang="0">
                  <a:pos x="420" y="304"/>
                </a:cxn>
                <a:cxn ang="0">
                  <a:pos x="413" y="336"/>
                </a:cxn>
                <a:cxn ang="0">
                  <a:pos x="369" y="336"/>
                </a:cxn>
                <a:cxn ang="0">
                  <a:pos x="332" y="360"/>
                </a:cxn>
                <a:cxn ang="0">
                  <a:pos x="317" y="344"/>
                </a:cxn>
                <a:cxn ang="0">
                  <a:pos x="302" y="320"/>
                </a:cxn>
                <a:cxn ang="0">
                  <a:pos x="280" y="336"/>
                </a:cxn>
                <a:cxn ang="0">
                  <a:pos x="251" y="312"/>
                </a:cxn>
                <a:cxn ang="0">
                  <a:pos x="243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6" h="361">
                  <a:moveTo>
                    <a:pt x="214" y="264"/>
                  </a:moveTo>
                  <a:lnTo>
                    <a:pt x="199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8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7" y="40"/>
                  </a:lnTo>
                  <a:lnTo>
                    <a:pt x="170" y="56"/>
                  </a:lnTo>
                  <a:lnTo>
                    <a:pt x="199" y="32"/>
                  </a:lnTo>
                  <a:lnTo>
                    <a:pt x="243" y="32"/>
                  </a:lnTo>
                  <a:lnTo>
                    <a:pt x="251" y="16"/>
                  </a:lnTo>
                  <a:lnTo>
                    <a:pt x="265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4" y="64"/>
                  </a:lnTo>
                  <a:lnTo>
                    <a:pt x="324" y="96"/>
                  </a:lnTo>
                  <a:lnTo>
                    <a:pt x="339" y="120"/>
                  </a:lnTo>
                  <a:lnTo>
                    <a:pt x="339" y="128"/>
                  </a:lnTo>
                  <a:lnTo>
                    <a:pt x="391" y="144"/>
                  </a:lnTo>
                  <a:lnTo>
                    <a:pt x="354" y="192"/>
                  </a:lnTo>
                  <a:lnTo>
                    <a:pt x="383" y="224"/>
                  </a:lnTo>
                  <a:lnTo>
                    <a:pt x="391" y="200"/>
                  </a:lnTo>
                  <a:lnTo>
                    <a:pt x="406" y="200"/>
                  </a:lnTo>
                  <a:lnTo>
                    <a:pt x="398" y="232"/>
                  </a:lnTo>
                  <a:lnTo>
                    <a:pt x="435" y="272"/>
                  </a:lnTo>
                  <a:lnTo>
                    <a:pt x="413" y="280"/>
                  </a:lnTo>
                  <a:lnTo>
                    <a:pt x="413" y="296"/>
                  </a:lnTo>
                  <a:lnTo>
                    <a:pt x="420" y="304"/>
                  </a:lnTo>
                  <a:lnTo>
                    <a:pt x="413" y="336"/>
                  </a:lnTo>
                  <a:lnTo>
                    <a:pt x="369" y="336"/>
                  </a:lnTo>
                  <a:lnTo>
                    <a:pt x="332" y="360"/>
                  </a:lnTo>
                  <a:lnTo>
                    <a:pt x="317" y="344"/>
                  </a:lnTo>
                  <a:lnTo>
                    <a:pt x="302" y="320"/>
                  </a:lnTo>
                  <a:lnTo>
                    <a:pt x="280" y="336"/>
                  </a:lnTo>
                  <a:lnTo>
                    <a:pt x="251" y="312"/>
                  </a:lnTo>
                  <a:lnTo>
                    <a:pt x="243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 rot="704206">
              <a:off x="3825875" y="5067300"/>
              <a:ext cx="238125" cy="2444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9"/>
            <p:cNvSpPr>
              <a:spLocks/>
            </p:cNvSpPr>
            <p:nvPr/>
          </p:nvSpPr>
          <p:spPr bwMode="auto">
            <a:xfrm rot="704206">
              <a:off x="3140075" y="4084638"/>
              <a:ext cx="406400" cy="615950"/>
            </a:xfrm>
            <a:custGeom>
              <a:avLst/>
              <a:gdLst/>
              <a:ahLst/>
              <a:cxnLst>
                <a:cxn ang="0">
                  <a:pos x="214" y="136"/>
                </a:cxn>
                <a:cxn ang="0">
                  <a:pos x="214" y="144"/>
                </a:cxn>
                <a:cxn ang="0">
                  <a:pos x="207" y="168"/>
                </a:cxn>
                <a:cxn ang="0">
                  <a:pos x="214" y="192"/>
                </a:cxn>
                <a:cxn ang="0">
                  <a:pos x="162" y="216"/>
                </a:cxn>
                <a:cxn ang="0">
                  <a:pos x="162" y="248"/>
                </a:cxn>
                <a:cxn ang="0">
                  <a:pos x="177" y="280"/>
                </a:cxn>
                <a:cxn ang="0">
                  <a:pos x="162" y="296"/>
                </a:cxn>
                <a:cxn ang="0">
                  <a:pos x="162" y="312"/>
                </a:cxn>
                <a:cxn ang="0">
                  <a:pos x="103" y="344"/>
                </a:cxn>
                <a:cxn ang="0">
                  <a:pos x="81" y="336"/>
                </a:cxn>
                <a:cxn ang="0">
                  <a:pos x="81" y="312"/>
                </a:cxn>
                <a:cxn ang="0">
                  <a:pos x="103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6" y="120"/>
                </a:cxn>
                <a:cxn ang="0">
                  <a:pos x="66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1" y="8"/>
                </a:cxn>
                <a:cxn ang="0">
                  <a:pos x="81" y="40"/>
                </a:cxn>
                <a:cxn ang="0">
                  <a:pos x="125" y="56"/>
                </a:cxn>
                <a:cxn ang="0">
                  <a:pos x="140" y="40"/>
                </a:cxn>
                <a:cxn ang="0">
                  <a:pos x="162" y="56"/>
                </a:cxn>
                <a:cxn ang="0">
                  <a:pos x="199" y="24"/>
                </a:cxn>
                <a:cxn ang="0">
                  <a:pos x="199" y="32"/>
                </a:cxn>
                <a:cxn ang="0">
                  <a:pos x="207" y="88"/>
                </a:cxn>
                <a:cxn ang="0">
                  <a:pos x="214" y="136"/>
                </a:cxn>
              </a:cxnLst>
              <a:rect l="0" t="0" r="r" b="b"/>
              <a:pathLst>
                <a:path w="215" h="345">
                  <a:moveTo>
                    <a:pt x="214" y="136"/>
                  </a:moveTo>
                  <a:lnTo>
                    <a:pt x="214" y="144"/>
                  </a:lnTo>
                  <a:lnTo>
                    <a:pt x="207" y="168"/>
                  </a:lnTo>
                  <a:lnTo>
                    <a:pt x="214" y="192"/>
                  </a:lnTo>
                  <a:lnTo>
                    <a:pt x="162" y="216"/>
                  </a:lnTo>
                  <a:lnTo>
                    <a:pt x="162" y="248"/>
                  </a:lnTo>
                  <a:lnTo>
                    <a:pt x="177" y="280"/>
                  </a:lnTo>
                  <a:lnTo>
                    <a:pt x="162" y="296"/>
                  </a:lnTo>
                  <a:lnTo>
                    <a:pt x="162" y="312"/>
                  </a:lnTo>
                  <a:lnTo>
                    <a:pt x="103" y="344"/>
                  </a:lnTo>
                  <a:lnTo>
                    <a:pt x="81" y="336"/>
                  </a:lnTo>
                  <a:lnTo>
                    <a:pt x="81" y="312"/>
                  </a:lnTo>
                  <a:lnTo>
                    <a:pt x="103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6" y="120"/>
                  </a:lnTo>
                  <a:lnTo>
                    <a:pt x="66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1" y="8"/>
                  </a:lnTo>
                  <a:lnTo>
                    <a:pt x="81" y="40"/>
                  </a:lnTo>
                  <a:lnTo>
                    <a:pt x="125" y="56"/>
                  </a:lnTo>
                  <a:lnTo>
                    <a:pt x="140" y="40"/>
                  </a:lnTo>
                  <a:lnTo>
                    <a:pt x="162" y="56"/>
                  </a:lnTo>
                  <a:lnTo>
                    <a:pt x="199" y="24"/>
                  </a:lnTo>
                  <a:lnTo>
                    <a:pt x="199" y="32"/>
                  </a:lnTo>
                  <a:lnTo>
                    <a:pt x="207" y="88"/>
                  </a:lnTo>
                  <a:lnTo>
                    <a:pt x="214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 rot="704206">
              <a:off x="2398713" y="2660650"/>
              <a:ext cx="1233487" cy="760413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 rot="704206">
              <a:off x="2093913" y="2216150"/>
              <a:ext cx="1619250" cy="944563"/>
            </a:xfrm>
            <a:custGeom>
              <a:avLst/>
              <a:gdLst/>
              <a:ahLst/>
              <a:cxnLst>
                <a:cxn ang="0">
                  <a:pos x="502" y="240"/>
                </a:cxn>
                <a:cxn ang="0">
                  <a:pos x="531" y="240"/>
                </a:cxn>
                <a:cxn ang="0">
                  <a:pos x="708" y="336"/>
                </a:cxn>
                <a:cxn ang="0">
                  <a:pos x="768" y="320"/>
                </a:cxn>
                <a:cxn ang="0">
                  <a:pos x="812" y="304"/>
                </a:cxn>
                <a:cxn ang="0">
                  <a:pos x="849" y="296"/>
                </a:cxn>
                <a:cxn ang="0">
                  <a:pos x="841" y="264"/>
                </a:cxn>
                <a:cxn ang="0">
                  <a:pos x="856" y="216"/>
                </a:cxn>
                <a:cxn ang="0">
                  <a:pos x="775" y="168"/>
                </a:cxn>
                <a:cxn ang="0">
                  <a:pos x="745" y="96"/>
                </a:cxn>
                <a:cxn ang="0">
                  <a:pos x="760" y="176"/>
                </a:cxn>
                <a:cxn ang="0">
                  <a:pos x="738" y="232"/>
                </a:cxn>
                <a:cxn ang="0">
                  <a:pos x="701" y="240"/>
                </a:cxn>
                <a:cxn ang="0">
                  <a:pos x="716" y="192"/>
                </a:cxn>
                <a:cxn ang="0">
                  <a:pos x="635" y="184"/>
                </a:cxn>
                <a:cxn ang="0">
                  <a:pos x="583" y="176"/>
                </a:cxn>
                <a:cxn ang="0">
                  <a:pos x="627" y="144"/>
                </a:cxn>
                <a:cxn ang="0">
                  <a:pos x="568" y="160"/>
                </a:cxn>
                <a:cxn ang="0">
                  <a:pos x="487" y="136"/>
                </a:cxn>
                <a:cxn ang="0">
                  <a:pos x="450" y="136"/>
                </a:cxn>
                <a:cxn ang="0">
                  <a:pos x="391" y="152"/>
                </a:cxn>
                <a:cxn ang="0">
                  <a:pos x="443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39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2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7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3" y="480"/>
                </a:cxn>
                <a:cxn ang="0">
                  <a:pos x="303" y="424"/>
                </a:cxn>
                <a:cxn ang="0">
                  <a:pos x="258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4" y="344"/>
                </a:cxn>
                <a:cxn ang="0">
                  <a:pos x="399" y="352"/>
                </a:cxn>
                <a:cxn ang="0">
                  <a:pos x="413" y="296"/>
                </a:cxn>
                <a:cxn ang="0">
                  <a:pos x="428" y="248"/>
                </a:cxn>
              </a:cxnLst>
              <a:rect l="0" t="0" r="r" b="b"/>
              <a:pathLst>
                <a:path w="857" h="529">
                  <a:moveTo>
                    <a:pt x="428" y="248"/>
                  </a:moveTo>
                  <a:lnTo>
                    <a:pt x="502" y="240"/>
                  </a:lnTo>
                  <a:lnTo>
                    <a:pt x="509" y="232"/>
                  </a:lnTo>
                  <a:lnTo>
                    <a:pt x="531" y="240"/>
                  </a:lnTo>
                  <a:lnTo>
                    <a:pt x="620" y="296"/>
                  </a:lnTo>
                  <a:lnTo>
                    <a:pt x="708" y="336"/>
                  </a:lnTo>
                  <a:lnTo>
                    <a:pt x="753" y="336"/>
                  </a:lnTo>
                  <a:lnTo>
                    <a:pt x="768" y="320"/>
                  </a:lnTo>
                  <a:lnTo>
                    <a:pt x="797" y="320"/>
                  </a:lnTo>
                  <a:lnTo>
                    <a:pt x="812" y="304"/>
                  </a:lnTo>
                  <a:lnTo>
                    <a:pt x="841" y="296"/>
                  </a:lnTo>
                  <a:lnTo>
                    <a:pt x="849" y="296"/>
                  </a:lnTo>
                  <a:lnTo>
                    <a:pt x="856" y="280"/>
                  </a:lnTo>
                  <a:lnTo>
                    <a:pt x="841" y="264"/>
                  </a:lnTo>
                  <a:lnTo>
                    <a:pt x="856" y="248"/>
                  </a:lnTo>
                  <a:lnTo>
                    <a:pt x="856" y="216"/>
                  </a:lnTo>
                  <a:lnTo>
                    <a:pt x="804" y="168"/>
                  </a:lnTo>
                  <a:lnTo>
                    <a:pt x="775" y="168"/>
                  </a:lnTo>
                  <a:lnTo>
                    <a:pt x="775" y="120"/>
                  </a:lnTo>
                  <a:lnTo>
                    <a:pt x="745" y="96"/>
                  </a:lnTo>
                  <a:lnTo>
                    <a:pt x="745" y="128"/>
                  </a:lnTo>
                  <a:lnTo>
                    <a:pt x="760" y="176"/>
                  </a:lnTo>
                  <a:lnTo>
                    <a:pt x="760" y="216"/>
                  </a:lnTo>
                  <a:lnTo>
                    <a:pt x="738" y="232"/>
                  </a:lnTo>
                  <a:lnTo>
                    <a:pt x="723" y="256"/>
                  </a:lnTo>
                  <a:lnTo>
                    <a:pt x="701" y="240"/>
                  </a:lnTo>
                  <a:lnTo>
                    <a:pt x="723" y="224"/>
                  </a:lnTo>
                  <a:lnTo>
                    <a:pt x="716" y="192"/>
                  </a:lnTo>
                  <a:lnTo>
                    <a:pt x="672" y="200"/>
                  </a:lnTo>
                  <a:lnTo>
                    <a:pt x="635" y="184"/>
                  </a:lnTo>
                  <a:lnTo>
                    <a:pt x="605" y="200"/>
                  </a:lnTo>
                  <a:lnTo>
                    <a:pt x="583" y="176"/>
                  </a:lnTo>
                  <a:lnTo>
                    <a:pt x="627" y="168"/>
                  </a:lnTo>
                  <a:lnTo>
                    <a:pt x="627" y="144"/>
                  </a:lnTo>
                  <a:lnTo>
                    <a:pt x="583" y="136"/>
                  </a:lnTo>
                  <a:lnTo>
                    <a:pt x="568" y="160"/>
                  </a:lnTo>
                  <a:lnTo>
                    <a:pt x="553" y="144"/>
                  </a:lnTo>
                  <a:lnTo>
                    <a:pt x="487" y="136"/>
                  </a:lnTo>
                  <a:lnTo>
                    <a:pt x="472" y="152"/>
                  </a:lnTo>
                  <a:lnTo>
                    <a:pt x="450" y="136"/>
                  </a:lnTo>
                  <a:lnTo>
                    <a:pt x="428" y="168"/>
                  </a:lnTo>
                  <a:lnTo>
                    <a:pt x="391" y="152"/>
                  </a:lnTo>
                  <a:lnTo>
                    <a:pt x="406" y="104"/>
                  </a:lnTo>
                  <a:lnTo>
                    <a:pt x="443" y="112"/>
                  </a:lnTo>
                  <a:lnTo>
                    <a:pt x="450" y="56"/>
                  </a:lnTo>
                  <a:lnTo>
                    <a:pt x="399" y="0"/>
                  </a:lnTo>
                  <a:lnTo>
                    <a:pt x="406" y="56"/>
                  </a:lnTo>
                  <a:lnTo>
                    <a:pt x="362" y="88"/>
                  </a:lnTo>
                  <a:lnTo>
                    <a:pt x="354" y="136"/>
                  </a:lnTo>
                  <a:lnTo>
                    <a:pt x="339" y="144"/>
                  </a:lnTo>
                  <a:lnTo>
                    <a:pt x="332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2" y="128"/>
                  </a:lnTo>
                  <a:lnTo>
                    <a:pt x="140" y="80"/>
                  </a:lnTo>
                  <a:lnTo>
                    <a:pt x="118" y="104"/>
                  </a:lnTo>
                  <a:lnTo>
                    <a:pt x="125" y="152"/>
                  </a:lnTo>
                  <a:lnTo>
                    <a:pt x="81" y="144"/>
                  </a:lnTo>
                  <a:lnTo>
                    <a:pt x="66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5" y="424"/>
                  </a:lnTo>
                  <a:lnTo>
                    <a:pt x="177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0" y="512"/>
                  </a:lnTo>
                  <a:lnTo>
                    <a:pt x="273" y="480"/>
                  </a:lnTo>
                  <a:lnTo>
                    <a:pt x="332" y="440"/>
                  </a:lnTo>
                  <a:lnTo>
                    <a:pt x="303" y="424"/>
                  </a:lnTo>
                  <a:lnTo>
                    <a:pt x="280" y="440"/>
                  </a:lnTo>
                  <a:lnTo>
                    <a:pt x="258" y="416"/>
                  </a:lnTo>
                  <a:lnTo>
                    <a:pt x="280" y="392"/>
                  </a:lnTo>
                  <a:lnTo>
                    <a:pt x="303" y="336"/>
                  </a:lnTo>
                  <a:lnTo>
                    <a:pt x="280" y="304"/>
                  </a:lnTo>
                  <a:lnTo>
                    <a:pt x="288" y="288"/>
                  </a:lnTo>
                  <a:lnTo>
                    <a:pt x="332" y="312"/>
                  </a:lnTo>
                  <a:lnTo>
                    <a:pt x="354" y="344"/>
                  </a:lnTo>
                  <a:lnTo>
                    <a:pt x="384" y="336"/>
                  </a:lnTo>
                  <a:lnTo>
                    <a:pt x="399" y="352"/>
                  </a:lnTo>
                  <a:lnTo>
                    <a:pt x="413" y="336"/>
                  </a:lnTo>
                  <a:lnTo>
                    <a:pt x="413" y="296"/>
                  </a:lnTo>
                  <a:lnTo>
                    <a:pt x="399" y="280"/>
                  </a:lnTo>
                  <a:lnTo>
                    <a:pt x="428" y="2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 rot="704206">
              <a:off x="2763838" y="2459038"/>
              <a:ext cx="166687" cy="187325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81" y="88"/>
                </a:cxn>
                <a:cxn ang="0">
                  <a:pos x="37" y="88"/>
                </a:cxn>
                <a:cxn ang="0">
                  <a:pos x="0" y="0"/>
                </a:cxn>
              </a:cxnLst>
              <a:rect l="0" t="0" r="r" b="b"/>
              <a:pathLst>
                <a:path w="89" h="105">
                  <a:moveTo>
                    <a:pt x="88" y="104"/>
                  </a:moveTo>
                  <a:lnTo>
                    <a:pt x="81" y="88"/>
                  </a:lnTo>
                  <a:lnTo>
                    <a:pt x="37" y="88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 rot="704206">
              <a:off x="2638425" y="4022725"/>
              <a:ext cx="422275" cy="314325"/>
            </a:xfrm>
            <a:custGeom>
              <a:avLst/>
              <a:gdLst/>
              <a:ahLst/>
              <a:cxnLst>
                <a:cxn ang="0">
                  <a:pos x="215" y="120"/>
                </a:cxn>
                <a:cxn ang="0">
                  <a:pos x="192" y="112"/>
                </a:cxn>
                <a:cxn ang="0">
                  <a:pos x="185" y="88"/>
                </a:cxn>
                <a:cxn ang="0">
                  <a:pos x="155" y="88"/>
                </a:cxn>
                <a:cxn ang="0">
                  <a:pos x="141" y="56"/>
                </a:cxn>
                <a:cxn ang="0">
                  <a:pos x="141" y="24"/>
                </a:cxn>
                <a:cxn ang="0">
                  <a:pos x="126" y="16"/>
                </a:cxn>
                <a:cxn ang="0">
                  <a:pos x="96" y="24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4" y="152"/>
                </a:cxn>
                <a:cxn ang="0">
                  <a:pos x="185" y="160"/>
                </a:cxn>
                <a:cxn ang="0">
                  <a:pos x="222" y="144"/>
                </a:cxn>
                <a:cxn ang="0">
                  <a:pos x="215" y="120"/>
                </a:cxn>
              </a:cxnLst>
              <a:rect l="0" t="0" r="r" b="b"/>
              <a:pathLst>
                <a:path w="223" h="177">
                  <a:moveTo>
                    <a:pt x="215" y="120"/>
                  </a:moveTo>
                  <a:lnTo>
                    <a:pt x="192" y="112"/>
                  </a:lnTo>
                  <a:lnTo>
                    <a:pt x="185" y="88"/>
                  </a:lnTo>
                  <a:lnTo>
                    <a:pt x="155" y="88"/>
                  </a:lnTo>
                  <a:lnTo>
                    <a:pt x="141" y="56"/>
                  </a:lnTo>
                  <a:lnTo>
                    <a:pt x="141" y="24"/>
                  </a:lnTo>
                  <a:lnTo>
                    <a:pt x="126" y="16"/>
                  </a:lnTo>
                  <a:lnTo>
                    <a:pt x="96" y="24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4" y="152"/>
                  </a:lnTo>
                  <a:lnTo>
                    <a:pt x="185" y="160"/>
                  </a:lnTo>
                  <a:lnTo>
                    <a:pt x="222" y="144"/>
                  </a:lnTo>
                  <a:lnTo>
                    <a:pt x="215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 rot="704206">
              <a:off x="2338388" y="3883025"/>
              <a:ext cx="366712" cy="47307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 rot="704206">
              <a:off x="2120900" y="3684588"/>
              <a:ext cx="434975" cy="631825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 rot="704206">
              <a:off x="1782763" y="3800475"/>
              <a:ext cx="657225" cy="673100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37"/>
            <p:cNvSpPr>
              <a:spLocks/>
            </p:cNvSpPr>
            <p:nvPr/>
          </p:nvSpPr>
          <p:spPr bwMode="auto">
            <a:xfrm rot="704206">
              <a:off x="1765300" y="2481263"/>
              <a:ext cx="658812" cy="573088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 rot="704206">
              <a:off x="2066925" y="2986088"/>
              <a:ext cx="547687" cy="631825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 rot="704206">
              <a:off x="2197100" y="3403600"/>
              <a:ext cx="265112" cy="330200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40" y="64"/>
                </a:cxn>
                <a:cxn ang="0">
                  <a:pos x="125" y="80"/>
                </a:cxn>
                <a:cxn ang="0">
                  <a:pos x="125" y="112"/>
                </a:cxn>
                <a:cxn ang="0">
                  <a:pos x="81" y="128"/>
                </a:cxn>
                <a:cxn ang="0">
                  <a:pos x="103" y="152"/>
                </a:cxn>
                <a:cxn ang="0">
                  <a:pos x="66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29" y="152"/>
                </a:cxn>
                <a:cxn ang="0">
                  <a:pos x="0" y="120"/>
                </a:cxn>
                <a:cxn ang="0">
                  <a:pos x="29" y="80"/>
                </a:cxn>
                <a:cxn ang="0">
                  <a:pos x="37" y="48"/>
                </a:cxn>
                <a:cxn ang="0">
                  <a:pos x="66" y="40"/>
                </a:cxn>
                <a:cxn ang="0">
                  <a:pos x="81" y="0"/>
                </a:cxn>
                <a:cxn ang="0">
                  <a:pos x="103" y="8"/>
                </a:cxn>
                <a:cxn ang="0">
                  <a:pos x="118" y="32"/>
                </a:cxn>
                <a:cxn ang="0">
                  <a:pos x="133" y="32"/>
                </a:cxn>
              </a:cxnLst>
              <a:rect l="0" t="0" r="r" b="b"/>
              <a:pathLst>
                <a:path w="141" h="185">
                  <a:moveTo>
                    <a:pt x="133" y="32"/>
                  </a:moveTo>
                  <a:lnTo>
                    <a:pt x="140" y="64"/>
                  </a:lnTo>
                  <a:lnTo>
                    <a:pt x="125" y="80"/>
                  </a:lnTo>
                  <a:lnTo>
                    <a:pt x="125" y="112"/>
                  </a:lnTo>
                  <a:lnTo>
                    <a:pt x="81" y="128"/>
                  </a:lnTo>
                  <a:lnTo>
                    <a:pt x="103" y="152"/>
                  </a:lnTo>
                  <a:lnTo>
                    <a:pt x="66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29" y="152"/>
                  </a:lnTo>
                  <a:lnTo>
                    <a:pt x="0" y="120"/>
                  </a:lnTo>
                  <a:lnTo>
                    <a:pt x="29" y="80"/>
                  </a:lnTo>
                  <a:lnTo>
                    <a:pt x="37" y="48"/>
                  </a:lnTo>
                  <a:lnTo>
                    <a:pt x="66" y="40"/>
                  </a:lnTo>
                  <a:lnTo>
                    <a:pt x="81" y="0"/>
                  </a:lnTo>
                  <a:lnTo>
                    <a:pt x="103" y="8"/>
                  </a:lnTo>
                  <a:lnTo>
                    <a:pt x="118" y="32"/>
                  </a:lnTo>
                  <a:lnTo>
                    <a:pt x="13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40"/>
            <p:cNvSpPr>
              <a:spLocks/>
            </p:cNvSpPr>
            <p:nvPr/>
          </p:nvSpPr>
          <p:spPr bwMode="auto">
            <a:xfrm rot="704206">
              <a:off x="1882775" y="3470275"/>
              <a:ext cx="419100" cy="34607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59" y="8"/>
                </a:cxn>
                <a:cxn ang="0">
                  <a:pos x="29" y="24"/>
                </a:cxn>
                <a:cxn ang="0">
                  <a:pos x="29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6" y="136"/>
                </a:cxn>
                <a:cxn ang="0">
                  <a:pos x="103" y="136"/>
                </a:cxn>
                <a:cxn ang="0">
                  <a:pos x="133" y="176"/>
                </a:cxn>
                <a:cxn ang="0">
                  <a:pos x="162" y="192"/>
                </a:cxn>
                <a:cxn ang="0">
                  <a:pos x="184" y="168"/>
                </a:cxn>
                <a:cxn ang="0">
                  <a:pos x="177" y="144"/>
                </a:cxn>
                <a:cxn ang="0">
                  <a:pos x="214" y="144"/>
                </a:cxn>
                <a:cxn ang="0">
                  <a:pos x="221" y="112"/>
                </a:cxn>
                <a:cxn ang="0">
                  <a:pos x="214" y="120"/>
                </a:cxn>
                <a:cxn ang="0">
                  <a:pos x="214" y="72"/>
                </a:cxn>
                <a:cxn ang="0">
                  <a:pos x="192" y="72"/>
                </a:cxn>
                <a:cxn ang="0">
                  <a:pos x="184" y="88"/>
                </a:cxn>
                <a:cxn ang="0">
                  <a:pos x="155" y="56"/>
                </a:cxn>
                <a:cxn ang="0">
                  <a:pos x="147" y="16"/>
                </a:cxn>
                <a:cxn ang="0">
                  <a:pos x="140" y="8"/>
                </a:cxn>
                <a:cxn ang="0">
                  <a:pos x="140" y="0"/>
                </a:cxn>
              </a:cxnLst>
              <a:rect l="0" t="0" r="r" b="b"/>
              <a:pathLst>
                <a:path w="222" h="193">
                  <a:moveTo>
                    <a:pt x="140" y="0"/>
                  </a:moveTo>
                  <a:lnTo>
                    <a:pt x="59" y="8"/>
                  </a:lnTo>
                  <a:lnTo>
                    <a:pt x="29" y="24"/>
                  </a:lnTo>
                  <a:lnTo>
                    <a:pt x="29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6" y="136"/>
                  </a:lnTo>
                  <a:lnTo>
                    <a:pt x="103" y="136"/>
                  </a:lnTo>
                  <a:lnTo>
                    <a:pt x="133" y="176"/>
                  </a:lnTo>
                  <a:lnTo>
                    <a:pt x="162" y="192"/>
                  </a:lnTo>
                  <a:lnTo>
                    <a:pt x="184" y="168"/>
                  </a:lnTo>
                  <a:lnTo>
                    <a:pt x="177" y="144"/>
                  </a:lnTo>
                  <a:lnTo>
                    <a:pt x="214" y="144"/>
                  </a:lnTo>
                  <a:lnTo>
                    <a:pt x="221" y="112"/>
                  </a:lnTo>
                  <a:lnTo>
                    <a:pt x="214" y="120"/>
                  </a:lnTo>
                  <a:lnTo>
                    <a:pt x="214" y="72"/>
                  </a:lnTo>
                  <a:lnTo>
                    <a:pt x="192" y="72"/>
                  </a:lnTo>
                  <a:lnTo>
                    <a:pt x="184" y="88"/>
                  </a:lnTo>
                  <a:lnTo>
                    <a:pt x="155" y="56"/>
                  </a:lnTo>
                  <a:lnTo>
                    <a:pt x="147" y="16"/>
                  </a:lnTo>
                  <a:lnTo>
                    <a:pt x="140" y="8"/>
                  </a:lnTo>
                  <a:lnTo>
                    <a:pt x="14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41"/>
            <p:cNvSpPr>
              <a:spLocks/>
            </p:cNvSpPr>
            <p:nvPr/>
          </p:nvSpPr>
          <p:spPr bwMode="auto">
            <a:xfrm rot="704206">
              <a:off x="1947863" y="3290888"/>
              <a:ext cx="252412" cy="187325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3" y="48"/>
                </a:cxn>
                <a:cxn ang="0">
                  <a:pos x="126" y="72"/>
                </a:cxn>
                <a:cxn ang="0">
                  <a:pos x="133" y="96"/>
                </a:cxn>
                <a:cxn ang="0">
                  <a:pos x="52" y="104"/>
                </a:cxn>
              </a:cxnLst>
              <a:rect l="0" t="0" r="r" b="b"/>
              <a:pathLst>
                <a:path w="134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3" y="48"/>
                  </a:lnTo>
                  <a:lnTo>
                    <a:pt x="126" y="72"/>
                  </a:lnTo>
                  <a:lnTo>
                    <a:pt x="133" y="96"/>
                  </a:lnTo>
                  <a:lnTo>
                    <a:pt x="52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42"/>
            <p:cNvSpPr>
              <a:spLocks/>
            </p:cNvSpPr>
            <p:nvPr/>
          </p:nvSpPr>
          <p:spPr bwMode="auto">
            <a:xfrm rot="704206">
              <a:off x="1847850" y="3363913"/>
              <a:ext cx="184150" cy="17462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43"/>
            <p:cNvSpPr>
              <a:spLocks/>
            </p:cNvSpPr>
            <p:nvPr/>
          </p:nvSpPr>
          <p:spPr bwMode="auto">
            <a:xfrm rot="704206">
              <a:off x="1771650" y="3684588"/>
              <a:ext cx="325437" cy="27305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1" y="120"/>
                </a:cxn>
                <a:cxn ang="0">
                  <a:pos x="118" y="112"/>
                </a:cxn>
                <a:cxn ang="0">
                  <a:pos x="126" y="80"/>
                </a:cxn>
                <a:cxn ang="0">
                  <a:pos x="148" y="72"/>
                </a:cxn>
                <a:cxn ang="0">
                  <a:pos x="170" y="40"/>
                </a:cxn>
                <a:cxn ang="0">
                  <a:pos x="140" y="0"/>
                </a:cxn>
                <a:cxn ang="0">
                  <a:pos x="104" y="0"/>
                </a:cxn>
              </a:cxnLst>
              <a:rect l="0" t="0" r="r" b="b"/>
              <a:pathLst>
                <a:path w="171" h="153">
                  <a:moveTo>
                    <a:pt x="104" y="0"/>
                  </a:moveTo>
                  <a:lnTo>
                    <a:pt x="67" y="24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1" y="120"/>
                  </a:lnTo>
                  <a:lnTo>
                    <a:pt x="118" y="112"/>
                  </a:lnTo>
                  <a:lnTo>
                    <a:pt x="126" y="80"/>
                  </a:lnTo>
                  <a:lnTo>
                    <a:pt x="148" y="72"/>
                  </a:lnTo>
                  <a:lnTo>
                    <a:pt x="170" y="40"/>
                  </a:lnTo>
                  <a:lnTo>
                    <a:pt x="140" y="0"/>
                  </a:lnTo>
                  <a:lnTo>
                    <a:pt x="10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44"/>
            <p:cNvSpPr>
              <a:spLocks/>
            </p:cNvSpPr>
            <p:nvPr/>
          </p:nvSpPr>
          <p:spPr bwMode="auto">
            <a:xfrm rot="704206">
              <a:off x="1362075" y="3502025"/>
              <a:ext cx="488950" cy="488950"/>
            </a:xfrm>
            <a:custGeom>
              <a:avLst/>
              <a:gdLst/>
              <a:ahLst/>
              <a:cxnLst>
                <a:cxn ang="0">
                  <a:pos x="111" y="264"/>
                </a:cxn>
                <a:cxn ang="0">
                  <a:pos x="133" y="272"/>
                </a:cxn>
                <a:cxn ang="0">
                  <a:pos x="140" y="240"/>
                </a:cxn>
                <a:cxn ang="0">
                  <a:pos x="199" y="224"/>
                </a:cxn>
                <a:cxn ang="0">
                  <a:pos x="229" y="224"/>
                </a:cxn>
                <a:cxn ang="0">
                  <a:pos x="258" y="216"/>
                </a:cxn>
                <a:cxn ang="0">
                  <a:pos x="258" y="176"/>
                </a:cxn>
                <a:cxn ang="0">
                  <a:pos x="236" y="144"/>
                </a:cxn>
                <a:cxn ang="0">
                  <a:pos x="221" y="120"/>
                </a:cxn>
                <a:cxn ang="0">
                  <a:pos x="221" y="104"/>
                </a:cxn>
                <a:cxn ang="0">
                  <a:pos x="177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6" y="32"/>
                </a:cxn>
                <a:cxn ang="0">
                  <a:pos x="81" y="32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6" y="176"/>
                </a:cxn>
                <a:cxn ang="0">
                  <a:pos x="96" y="200"/>
                </a:cxn>
                <a:cxn ang="0">
                  <a:pos x="96" y="208"/>
                </a:cxn>
                <a:cxn ang="0">
                  <a:pos x="111" y="264"/>
                </a:cxn>
              </a:cxnLst>
              <a:rect l="0" t="0" r="r" b="b"/>
              <a:pathLst>
                <a:path w="259" h="273">
                  <a:moveTo>
                    <a:pt x="111" y="264"/>
                  </a:moveTo>
                  <a:lnTo>
                    <a:pt x="133" y="272"/>
                  </a:lnTo>
                  <a:lnTo>
                    <a:pt x="140" y="240"/>
                  </a:lnTo>
                  <a:lnTo>
                    <a:pt x="199" y="224"/>
                  </a:lnTo>
                  <a:lnTo>
                    <a:pt x="229" y="224"/>
                  </a:lnTo>
                  <a:lnTo>
                    <a:pt x="258" y="216"/>
                  </a:lnTo>
                  <a:lnTo>
                    <a:pt x="258" y="176"/>
                  </a:lnTo>
                  <a:lnTo>
                    <a:pt x="236" y="144"/>
                  </a:lnTo>
                  <a:lnTo>
                    <a:pt x="221" y="120"/>
                  </a:lnTo>
                  <a:lnTo>
                    <a:pt x="221" y="104"/>
                  </a:lnTo>
                  <a:lnTo>
                    <a:pt x="177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6" y="32"/>
                  </a:lnTo>
                  <a:lnTo>
                    <a:pt x="81" y="3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6" y="176"/>
                  </a:lnTo>
                  <a:lnTo>
                    <a:pt x="96" y="200"/>
                  </a:lnTo>
                  <a:lnTo>
                    <a:pt x="96" y="208"/>
                  </a:lnTo>
                  <a:lnTo>
                    <a:pt x="111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45"/>
            <p:cNvSpPr>
              <a:spLocks/>
            </p:cNvSpPr>
            <p:nvPr/>
          </p:nvSpPr>
          <p:spPr bwMode="auto">
            <a:xfrm rot="704206">
              <a:off x="1701800" y="3495675"/>
              <a:ext cx="306387" cy="2444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96" y="16"/>
                </a:cxn>
                <a:cxn ang="0">
                  <a:pos x="118" y="40"/>
                </a:cxn>
                <a:cxn ang="0">
                  <a:pos x="147" y="40"/>
                </a:cxn>
                <a:cxn ang="0">
                  <a:pos x="155" y="72"/>
                </a:cxn>
                <a:cxn ang="0">
                  <a:pos x="162" y="96"/>
                </a:cxn>
                <a:cxn ang="0">
                  <a:pos x="125" y="120"/>
                </a:cxn>
                <a:cxn ang="0">
                  <a:pos x="103" y="96"/>
                </a:cxn>
                <a:cxn ang="0">
                  <a:pos x="66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29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6" y="0"/>
                </a:cxn>
              </a:cxnLst>
              <a:rect l="0" t="0" r="r" b="b"/>
              <a:pathLst>
                <a:path w="163" h="137">
                  <a:moveTo>
                    <a:pt x="66" y="0"/>
                  </a:moveTo>
                  <a:lnTo>
                    <a:pt x="96" y="16"/>
                  </a:lnTo>
                  <a:lnTo>
                    <a:pt x="118" y="40"/>
                  </a:lnTo>
                  <a:lnTo>
                    <a:pt x="147" y="40"/>
                  </a:lnTo>
                  <a:lnTo>
                    <a:pt x="155" y="72"/>
                  </a:lnTo>
                  <a:lnTo>
                    <a:pt x="162" y="96"/>
                  </a:lnTo>
                  <a:lnTo>
                    <a:pt x="125" y="120"/>
                  </a:lnTo>
                  <a:lnTo>
                    <a:pt x="103" y="96"/>
                  </a:lnTo>
                  <a:lnTo>
                    <a:pt x="66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29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6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46"/>
            <p:cNvSpPr>
              <a:spLocks/>
            </p:cNvSpPr>
            <p:nvPr/>
          </p:nvSpPr>
          <p:spPr bwMode="auto">
            <a:xfrm rot="704206">
              <a:off x="1066800" y="3498850"/>
              <a:ext cx="477837" cy="460375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47"/>
            <p:cNvSpPr>
              <a:spLocks/>
            </p:cNvSpPr>
            <p:nvPr/>
          </p:nvSpPr>
          <p:spPr bwMode="auto">
            <a:xfrm rot="704206">
              <a:off x="854075" y="3829050"/>
              <a:ext cx="419100" cy="458788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48"/>
            <p:cNvSpPr>
              <a:spLocks/>
            </p:cNvSpPr>
            <p:nvPr/>
          </p:nvSpPr>
          <p:spPr bwMode="auto">
            <a:xfrm rot="704206">
              <a:off x="1858963" y="1811338"/>
              <a:ext cx="603250" cy="74453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4" y="216"/>
                </a:cxn>
                <a:cxn ang="0">
                  <a:pos x="118" y="144"/>
                </a:cxn>
                <a:cxn ang="0">
                  <a:pos x="141" y="136"/>
                </a:cxn>
                <a:cxn ang="0">
                  <a:pos x="170" y="96"/>
                </a:cxn>
                <a:cxn ang="0">
                  <a:pos x="185" y="56"/>
                </a:cxn>
                <a:cxn ang="0">
                  <a:pos x="229" y="40"/>
                </a:cxn>
                <a:cxn ang="0">
                  <a:pos x="252" y="0"/>
                </a:cxn>
                <a:cxn ang="0">
                  <a:pos x="281" y="32"/>
                </a:cxn>
                <a:cxn ang="0">
                  <a:pos x="274" y="64"/>
                </a:cxn>
                <a:cxn ang="0">
                  <a:pos x="288" y="80"/>
                </a:cxn>
                <a:cxn ang="0">
                  <a:pos x="296" y="56"/>
                </a:cxn>
                <a:cxn ang="0">
                  <a:pos x="311" y="64"/>
                </a:cxn>
                <a:cxn ang="0">
                  <a:pos x="303" y="72"/>
                </a:cxn>
                <a:cxn ang="0">
                  <a:pos x="318" y="128"/>
                </a:cxn>
                <a:cxn ang="0">
                  <a:pos x="274" y="168"/>
                </a:cxn>
                <a:cxn ang="0">
                  <a:pos x="259" y="224"/>
                </a:cxn>
                <a:cxn ang="0">
                  <a:pos x="274" y="256"/>
                </a:cxn>
                <a:cxn ang="0">
                  <a:pos x="252" y="280"/>
                </a:cxn>
                <a:cxn ang="0">
                  <a:pos x="237" y="280"/>
                </a:cxn>
                <a:cxn ang="0">
                  <a:pos x="215" y="320"/>
                </a:cxn>
                <a:cxn ang="0">
                  <a:pos x="229" y="344"/>
                </a:cxn>
                <a:cxn ang="0">
                  <a:pos x="215" y="392"/>
                </a:cxn>
                <a:cxn ang="0">
                  <a:pos x="185" y="416"/>
                </a:cxn>
                <a:cxn ang="0">
                  <a:pos x="148" y="376"/>
                </a:cxn>
                <a:cxn ang="0">
                  <a:pos x="126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9" h="417">
                  <a:moveTo>
                    <a:pt x="0" y="224"/>
                  </a:moveTo>
                  <a:lnTo>
                    <a:pt x="104" y="216"/>
                  </a:lnTo>
                  <a:lnTo>
                    <a:pt x="118" y="144"/>
                  </a:lnTo>
                  <a:lnTo>
                    <a:pt x="141" y="136"/>
                  </a:lnTo>
                  <a:lnTo>
                    <a:pt x="170" y="96"/>
                  </a:lnTo>
                  <a:lnTo>
                    <a:pt x="185" y="56"/>
                  </a:lnTo>
                  <a:lnTo>
                    <a:pt x="229" y="40"/>
                  </a:lnTo>
                  <a:lnTo>
                    <a:pt x="252" y="0"/>
                  </a:lnTo>
                  <a:lnTo>
                    <a:pt x="281" y="32"/>
                  </a:lnTo>
                  <a:lnTo>
                    <a:pt x="274" y="64"/>
                  </a:lnTo>
                  <a:lnTo>
                    <a:pt x="288" y="80"/>
                  </a:lnTo>
                  <a:lnTo>
                    <a:pt x="296" y="56"/>
                  </a:lnTo>
                  <a:lnTo>
                    <a:pt x="311" y="64"/>
                  </a:lnTo>
                  <a:lnTo>
                    <a:pt x="303" y="72"/>
                  </a:lnTo>
                  <a:lnTo>
                    <a:pt x="318" y="128"/>
                  </a:lnTo>
                  <a:lnTo>
                    <a:pt x="274" y="168"/>
                  </a:lnTo>
                  <a:lnTo>
                    <a:pt x="259" y="224"/>
                  </a:lnTo>
                  <a:lnTo>
                    <a:pt x="274" y="256"/>
                  </a:lnTo>
                  <a:lnTo>
                    <a:pt x="252" y="280"/>
                  </a:lnTo>
                  <a:lnTo>
                    <a:pt x="237" y="280"/>
                  </a:lnTo>
                  <a:lnTo>
                    <a:pt x="215" y="320"/>
                  </a:lnTo>
                  <a:lnTo>
                    <a:pt x="229" y="344"/>
                  </a:lnTo>
                  <a:lnTo>
                    <a:pt x="215" y="392"/>
                  </a:lnTo>
                  <a:lnTo>
                    <a:pt x="185" y="416"/>
                  </a:lnTo>
                  <a:lnTo>
                    <a:pt x="148" y="376"/>
                  </a:lnTo>
                  <a:lnTo>
                    <a:pt x="126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 rot="704206">
              <a:off x="2384425" y="1671638"/>
              <a:ext cx="476250" cy="615950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 rot="704206">
              <a:off x="1565275" y="2141538"/>
              <a:ext cx="490537" cy="417513"/>
            </a:xfrm>
            <a:custGeom>
              <a:avLst/>
              <a:gdLst/>
              <a:ahLst/>
              <a:cxnLst>
                <a:cxn ang="0">
                  <a:pos x="259" y="152"/>
                </a:cxn>
                <a:cxn ang="0">
                  <a:pos x="200" y="200"/>
                </a:cxn>
                <a:cxn ang="0">
                  <a:pos x="192" y="232"/>
                </a:cxn>
                <a:cxn ang="0">
                  <a:pos x="155" y="232"/>
                </a:cxn>
                <a:cxn ang="0">
                  <a:pos x="133" y="216"/>
                </a:cxn>
                <a:cxn ang="0">
                  <a:pos x="126" y="184"/>
                </a:cxn>
                <a:cxn ang="0">
                  <a:pos x="104" y="176"/>
                </a:cxn>
                <a:cxn ang="0">
                  <a:pos x="89" y="144"/>
                </a:cxn>
                <a:cxn ang="0">
                  <a:pos x="52" y="152"/>
                </a:cxn>
                <a:cxn ang="0">
                  <a:pos x="30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9" y="40"/>
                </a:cxn>
                <a:cxn ang="0">
                  <a:pos x="89" y="8"/>
                </a:cxn>
                <a:cxn ang="0">
                  <a:pos x="133" y="0"/>
                </a:cxn>
                <a:cxn ang="0">
                  <a:pos x="178" y="120"/>
                </a:cxn>
                <a:cxn ang="0">
                  <a:pos x="207" y="120"/>
                </a:cxn>
                <a:cxn ang="0">
                  <a:pos x="215" y="104"/>
                </a:cxn>
                <a:cxn ang="0">
                  <a:pos x="259" y="152"/>
                </a:cxn>
              </a:cxnLst>
              <a:rect l="0" t="0" r="r" b="b"/>
              <a:pathLst>
                <a:path w="260" h="233">
                  <a:moveTo>
                    <a:pt x="259" y="152"/>
                  </a:moveTo>
                  <a:lnTo>
                    <a:pt x="200" y="200"/>
                  </a:lnTo>
                  <a:lnTo>
                    <a:pt x="192" y="232"/>
                  </a:lnTo>
                  <a:lnTo>
                    <a:pt x="155" y="232"/>
                  </a:lnTo>
                  <a:lnTo>
                    <a:pt x="133" y="216"/>
                  </a:lnTo>
                  <a:lnTo>
                    <a:pt x="126" y="184"/>
                  </a:lnTo>
                  <a:lnTo>
                    <a:pt x="104" y="176"/>
                  </a:lnTo>
                  <a:lnTo>
                    <a:pt x="89" y="144"/>
                  </a:lnTo>
                  <a:lnTo>
                    <a:pt x="52" y="152"/>
                  </a:lnTo>
                  <a:lnTo>
                    <a:pt x="30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9" y="40"/>
                  </a:lnTo>
                  <a:lnTo>
                    <a:pt x="89" y="8"/>
                  </a:lnTo>
                  <a:lnTo>
                    <a:pt x="133" y="0"/>
                  </a:lnTo>
                  <a:lnTo>
                    <a:pt x="178" y="120"/>
                  </a:lnTo>
                  <a:lnTo>
                    <a:pt x="207" y="120"/>
                  </a:lnTo>
                  <a:lnTo>
                    <a:pt x="215" y="104"/>
                  </a:lnTo>
                  <a:lnTo>
                    <a:pt x="259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 rot="704206">
              <a:off x="1300163" y="2168525"/>
              <a:ext cx="280987" cy="431800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9" y="192"/>
                </a:cxn>
                <a:cxn ang="0">
                  <a:pos x="89" y="224"/>
                </a:cxn>
                <a:cxn ang="0">
                  <a:pos x="67" y="240"/>
                </a:cxn>
                <a:cxn ang="0">
                  <a:pos x="44" y="240"/>
                </a:cxn>
                <a:cxn ang="0">
                  <a:pos x="30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30" y="112"/>
                </a:cxn>
                <a:cxn ang="0">
                  <a:pos x="30" y="88"/>
                </a:cxn>
                <a:cxn ang="0">
                  <a:pos x="44" y="80"/>
                </a:cxn>
                <a:cxn ang="0">
                  <a:pos x="52" y="56"/>
                </a:cxn>
                <a:cxn ang="0">
                  <a:pos x="74" y="48"/>
                </a:cxn>
                <a:cxn ang="0">
                  <a:pos x="111" y="0"/>
                </a:cxn>
                <a:cxn ang="0">
                  <a:pos x="133" y="8"/>
                </a:cxn>
                <a:cxn ang="0">
                  <a:pos x="148" y="80"/>
                </a:cxn>
                <a:cxn ang="0">
                  <a:pos x="126" y="88"/>
                </a:cxn>
                <a:cxn ang="0">
                  <a:pos x="126" y="136"/>
                </a:cxn>
                <a:cxn ang="0">
                  <a:pos x="96" y="184"/>
                </a:cxn>
              </a:cxnLst>
              <a:rect l="0" t="0" r="r" b="b"/>
              <a:pathLst>
                <a:path w="149" h="241">
                  <a:moveTo>
                    <a:pt x="96" y="184"/>
                  </a:moveTo>
                  <a:lnTo>
                    <a:pt x="89" y="192"/>
                  </a:lnTo>
                  <a:lnTo>
                    <a:pt x="89" y="224"/>
                  </a:lnTo>
                  <a:lnTo>
                    <a:pt x="67" y="240"/>
                  </a:lnTo>
                  <a:lnTo>
                    <a:pt x="44" y="240"/>
                  </a:lnTo>
                  <a:lnTo>
                    <a:pt x="30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30" y="112"/>
                  </a:lnTo>
                  <a:lnTo>
                    <a:pt x="30" y="88"/>
                  </a:lnTo>
                  <a:lnTo>
                    <a:pt x="44" y="80"/>
                  </a:lnTo>
                  <a:lnTo>
                    <a:pt x="52" y="56"/>
                  </a:lnTo>
                  <a:lnTo>
                    <a:pt x="74" y="48"/>
                  </a:lnTo>
                  <a:lnTo>
                    <a:pt x="111" y="0"/>
                  </a:lnTo>
                  <a:lnTo>
                    <a:pt x="133" y="8"/>
                  </a:lnTo>
                  <a:lnTo>
                    <a:pt x="148" y="80"/>
                  </a:lnTo>
                  <a:lnTo>
                    <a:pt x="126" y="88"/>
                  </a:lnTo>
                  <a:lnTo>
                    <a:pt x="126" y="136"/>
                  </a:lnTo>
                  <a:lnTo>
                    <a:pt x="96" y="18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 rot="704206">
              <a:off x="1460500" y="2355850"/>
              <a:ext cx="395287" cy="290513"/>
            </a:xfrm>
            <a:custGeom>
              <a:avLst/>
              <a:gdLst/>
              <a:ahLst/>
              <a:cxnLst>
                <a:cxn ang="0">
                  <a:pos x="207" y="160"/>
                </a:cxn>
                <a:cxn ang="0">
                  <a:pos x="200" y="144"/>
                </a:cxn>
                <a:cxn ang="0">
                  <a:pos x="185" y="128"/>
                </a:cxn>
                <a:cxn ang="0">
                  <a:pos x="192" y="96"/>
                </a:cxn>
                <a:cxn ang="0">
                  <a:pos x="170" y="80"/>
                </a:cxn>
                <a:cxn ang="0">
                  <a:pos x="163" y="48"/>
                </a:cxn>
                <a:cxn ang="0">
                  <a:pos x="141" y="40"/>
                </a:cxn>
                <a:cxn ang="0">
                  <a:pos x="126" y="8"/>
                </a:cxn>
                <a:cxn ang="0">
                  <a:pos x="89" y="16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8"/>
                </a:cxn>
                <a:cxn ang="0">
                  <a:pos x="30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4" y="136"/>
                </a:cxn>
                <a:cxn ang="0">
                  <a:pos x="126" y="128"/>
                </a:cxn>
                <a:cxn ang="0">
                  <a:pos x="148" y="144"/>
                </a:cxn>
                <a:cxn ang="0">
                  <a:pos x="192" y="160"/>
                </a:cxn>
                <a:cxn ang="0">
                  <a:pos x="207" y="160"/>
                </a:cxn>
              </a:cxnLst>
              <a:rect l="0" t="0" r="r" b="b"/>
              <a:pathLst>
                <a:path w="208" h="161">
                  <a:moveTo>
                    <a:pt x="207" y="160"/>
                  </a:moveTo>
                  <a:lnTo>
                    <a:pt x="200" y="144"/>
                  </a:lnTo>
                  <a:lnTo>
                    <a:pt x="185" y="128"/>
                  </a:lnTo>
                  <a:lnTo>
                    <a:pt x="192" y="96"/>
                  </a:lnTo>
                  <a:lnTo>
                    <a:pt x="170" y="80"/>
                  </a:lnTo>
                  <a:lnTo>
                    <a:pt x="163" y="48"/>
                  </a:lnTo>
                  <a:lnTo>
                    <a:pt x="141" y="40"/>
                  </a:lnTo>
                  <a:lnTo>
                    <a:pt x="126" y="8"/>
                  </a:lnTo>
                  <a:lnTo>
                    <a:pt x="89" y="16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8"/>
                  </a:lnTo>
                  <a:lnTo>
                    <a:pt x="30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4" y="136"/>
                  </a:lnTo>
                  <a:lnTo>
                    <a:pt x="126" y="128"/>
                  </a:lnTo>
                  <a:lnTo>
                    <a:pt x="148" y="144"/>
                  </a:lnTo>
                  <a:lnTo>
                    <a:pt x="192" y="160"/>
                  </a:lnTo>
                  <a:lnTo>
                    <a:pt x="207" y="16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 rot="704206">
              <a:off x="1363663" y="2536825"/>
              <a:ext cx="476250" cy="330200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 rot="704206">
              <a:off x="1174750" y="2587625"/>
              <a:ext cx="365125" cy="258763"/>
            </a:xfrm>
            <a:custGeom>
              <a:avLst/>
              <a:gdLst/>
              <a:ahLst/>
              <a:cxnLst>
                <a:cxn ang="0">
                  <a:pos x="192" y="9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36"/>
                </a:cxn>
                <a:cxn ang="0">
                  <a:pos x="103" y="144"/>
                </a:cxn>
                <a:cxn ang="0">
                  <a:pos x="81" y="128"/>
                </a:cxn>
                <a:cxn ang="0">
                  <a:pos x="66" y="144"/>
                </a:cxn>
                <a:cxn ang="0">
                  <a:pos x="37" y="144"/>
                </a:cxn>
                <a:cxn ang="0">
                  <a:pos x="15" y="144"/>
                </a:cxn>
                <a:cxn ang="0">
                  <a:pos x="0" y="104"/>
                </a:cxn>
                <a:cxn ang="0">
                  <a:pos x="15" y="88"/>
                </a:cxn>
                <a:cxn ang="0">
                  <a:pos x="22" y="2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126" y="56"/>
                </a:cxn>
                <a:cxn ang="0">
                  <a:pos x="170" y="56"/>
                </a:cxn>
                <a:cxn ang="0">
                  <a:pos x="192" y="96"/>
                </a:cxn>
              </a:cxnLst>
              <a:rect l="0" t="0" r="r" b="b"/>
              <a:pathLst>
                <a:path w="193" h="145">
                  <a:moveTo>
                    <a:pt x="192" y="96"/>
                  </a:moveTo>
                  <a:lnTo>
                    <a:pt x="185" y="96"/>
                  </a:lnTo>
                  <a:lnTo>
                    <a:pt x="163" y="120"/>
                  </a:lnTo>
                  <a:lnTo>
                    <a:pt x="170" y="136"/>
                  </a:lnTo>
                  <a:lnTo>
                    <a:pt x="103" y="144"/>
                  </a:lnTo>
                  <a:lnTo>
                    <a:pt x="81" y="128"/>
                  </a:lnTo>
                  <a:lnTo>
                    <a:pt x="66" y="144"/>
                  </a:lnTo>
                  <a:lnTo>
                    <a:pt x="37" y="144"/>
                  </a:lnTo>
                  <a:lnTo>
                    <a:pt x="15" y="144"/>
                  </a:lnTo>
                  <a:lnTo>
                    <a:pt x="0" y="104"/>
                  </a:lnTo>
                  <a:lnTo>
                    <a:pt x="15" y="88"/>
                  </a:lnTo>
                  <a:lnTo>
                    <a:pt x="22" y="2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26" y="56"/>
                  </a:lnTo>
                  <a:lnTo>
                    <a:pt x="170" y="56"/>
                  </a:lnTo>
                  <a:lnTo>
                    <a:pt x="192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55"/>
            <p:cNvSpPr>
              <a:spLocks/>
            </p:cNvSpPr>
            <p:nvPr/>
          </p:nvSpPr>
          <p:spPr bwMode="auto">
            <a:xfrm rot="704206">
              <a:off x="993775" y="2762250"/>
              <a:ext cx="280987" cy="273050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1" y="24"/>
                </a:cxn>
                <a:cxn ang="0">
                  <a:pos x="141" y="24"/>
                </a:cxn>
                <a:cxn ang="0">
                  <a:pos x="148" y="64"/>
                </a:cxn>
                <a:cxn ang="0">
                  <a:pos x="133" y="72"/>
                </a:cxn>
                <a:cxn ang="0">
                  <a:pos x="148" y="104"/>
                </a:cxn>
                <a:cxn ang="0">
                  <a:pos x="118" y="112"/>
                </a:cxn>
                <a:cxn ang="0">
                  <a:pos x="104" y="144"/>
                </a:cxn>
                <a:cxn ang="0">
                  <a:pos x="74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59" y="104"/>
                </a:cxn>
                <a:cxn ang="0">
                  <a:pos x="44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49" h="153">
                  <a:moveTo>
                    <a:pt x="89" y="24"/>
                  </a:moveTo>
                  <a:lnTo>
                    <a:pt x="111" y="24"/>
                  </a:lnTo>
                  <a:lnTo>
                    <a:pt x="141" y="24"/>
                  </a:lnTo>
                  <a:lnTo>
                    <a:pt x="148" y="64"/>
                  </a:lnTo>
                  <a:lnTo>
                    <a:pt x="133" y="72"/>
                  </a:lnTo>
                  <a:lnTo>
                    <a:pt x="148" y="104"/>
                  </a:lnTo>
                  <a:lnTo>
                    <a:pt x="118" y="112"/>
                  </a:lnTo>
                  <a:lnTo>
                    <a:pt x="104" y="144"/>
                  </a:lnTo>
                  <a:lnTo>
                    <a:pt x="74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59" y="104"/>
                  </a:lnTo>
                  <a:lnTo>
                    <a:pt x="44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56"/>
            <p:cNvSpPr>
              <a:spLocks/>
            </p:cNvSpPr>
            <p:nvPr/>
          </p:nvSpPr>
          <p:spPr bwMode="auto">
            <a:xfrm rot="704206">
              <a:off x="581025" y="3973513"/>
              <a:ext cx="155575" cy="158750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5" y="88"/>
                </a:cxn>
                <a:cxn ang="0">
                  <a:pos x="52" y="72"/>
                </a:cxn>
                <a:cxn ang="0">
                  <a:pos x="75" y="64"/>
                </a:cxn>
                <a:cxn ang="0">
                  <a:pos x="82" y="24"/>
                </a:cxn>
                <a:cxn ang="0">
                  <a:pos x="67" y="8"/>
                </a:cxn>
              </a:cxnLst>
              <a:rect l="0" t="0" r="r" b="b"/>
              <a:pathLst>
                <a:path w="83" h="89">
                  <a:moveTo>
                    <a:pt x="67" y="8"/>
                  </a:moveTo>
                  <a:lnTo>
                    <a:pt x="52" y="8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5" y="88"/>
                  </a:lnTo>
                  <a:lnTo>
                    <a:pt x="52" y="72"/>
                  </a:lnTo>
                  <a:lnTo>
                    <a:pt x="75" y="64"/>
                  </a:lnTo>
                  <a:lnTo>
                    <a:pt x="82" y="24"/>
                  </a:lnTo>
                  <a:lnTo>
                    <a:pt x="67" y="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57"/>
            <p:cNvSpPr>
              <a:spLocks/>
            </p:cNvSpPr>
            <p:nvPr/>
          </p:nvSpPr>
          <p:spPr bwMode="auto">
            <a:xfrm rot="704206">
              <a:off x="708025" y="3859213"/>
              <a:ext cx="309562" cy="401638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8" y="40"/>
                </a:cxn>
                <a:cxn ang="0">
                  <a:pos x="103" y="48"/>
                </a:cxn>
                <a:cxn ang="0">
                  <a:pos x="125" y="80"/>
                </a:cxn>
                <a:cxn ang="0">
                  <a:pos x="147" y="112"/>
                </a:cxn>
                <a:cxn ang="0">
                  <a:pos x="155" y="136"/>
                </a:cxn>
                <a:cxn ang="0">
                  <a:pos x="162" y="184"/>
                </a:cxn>
                <a:cxn ang="0">
                  <a:pos x="125" y="192"/>
                </a:cxn>
                <a:cxn ang="0">
                  <a:pos x="118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3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8" y="40"/>
                  </a:lnTo>
                  <a:lnTo>
                    <a:pt x="103" y="48"/>
                  </a:lnTo>
                  <a:lnTo>
                    <a:pt x="125" y="80"/>
                  </a:lnTo>
                  <a:lnTo>
                    <a:pt x="147" y="112"/>
                  </a:lnTo>
                  <a:lnTo>
                    <a:pt x="155" y="136"/>
                  </a:lnTo>
                  <a:lnTo>
                    <a:pt x="162" y="184"/>
                  </a:lnTo>
                  <a:lnTo>
                    <a:pt x="125" y="192"/>
                  </a:lnTo>
                  <a:lnTo>
                    <a:pt x="118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58"/>
            <p:cNvSpPr>
              <a:spLocks/>
            </p:cNvSpPr>
            <p:nvPr/>
          </p:nvSpPr>
          <p:spPr bwMode="auto">
            <a:xfrm rot="704206">
              <a:off x="641350" y="4106863"/>
              <a:ext cx="184150" cy="130175"/>
            </a:xfrm>
            <a:custGeom>
              <a:avLst/>
              <a:gdLst/>
              <a:ahLst/>
              <a:cxnLst>
                <a:cxn ang="0">
                  <a:pos x="74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4" y="8"/>
                </a:cxn>
                <a:cxn ang="0">
                  <a:pos x="81" y="32"/>
                </a:cxn>
                <a:cxn ang="0">
                  <a:pos x="96" y="48"/>
                </a:cxn>
                <a:cxn ang="0">
                  <a:pos x="74" y="64"/>
                </a:cxn>
              </a:cxnLst>
              <a:rect l="0" t="0" r="r" b="b"/>
              <a:pathLst>
                <a:path w="97" h="73">
                  <a:moveTo>
                    <a:pt x="74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4" y="8"/>
                  </a:lnTo>
                  <a:lnTo>
                    <a:pt x="81" y="32"/>
                  </a:lnTo>
                  <a:lnTo>
                    <a:pt x="96" y="48"/>
                  </a:lnTo>
                  <a:lnTo>
                    <a:pt x="74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59"/>
            <p:cNvSpPr>
              <a:spLocks/>
            </p:cNvSpPr>
            <p:nvPr/>
          </p:nvSpPr>
          <p:spPr bwMode="auto">
            <a:xfrm rot="704206">
              <a:off x="709613" y="4241800"/>
              <a:ext cx="225425" cy="171450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60"/>
            <p:cNvSpPr>
              <a:spLocks/>
            </p:cNvSpPr>
            <p:nvPr/>
          </p:nvSpPr>
          <p:spPr bwMode="auto">
            <a:xfrm rot="704206">
              <a:off x="665163" y="4195763"/>
              <a:ext cx="142875" cy="130175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7" y="72"/>
                </a:cxn>
                <a:cxn ang="0">
                  <a:pos x="59" y="72"/>
                </a:cxn>
                <a:cxn ang="0">
                  <a:pos x="59" y="32"/>
                </a:cxn>
                <a:cxn ang="0">
                  <a:pos x="59" y="24"/>
                </a:cxn>
                <a:cxn ang="0">
                  <a:pos x="74" y="24"/>
                </a:cxn>
                <a:cxn ang="0">
                  <a:pos x="74" y="0"/>
                </a:cxn>
                <a:cxn ang="0">
                  <a:pos x="52" y="16"/>
                </a:cxn>
              </a:cxnLst>
              <a:rect l="0" t="0" r="r" b="b"/>
              <a:pathLst>
                <a:path w="75" h="73">
                  <a:moveTo>
                    <a:pt x="52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7" y="72"/>
                  </a:lnTo>
                  <a:lnTo>
                    <a:pt x="59" y="72"/>
                  </a:lnTo>
                  <a:lnTo>
                    <a:pt x="59" y="32"/>
                  </a:lnTo>
                  <a:lnTo>
                    <a:pt x="59" y="24"/>
                  </a:lnTo>
                  <a:lnTo>
                    <a:pt x="74" y="24"/>
                  </a:lnTo>
                  <a:lnTo>
                    <a:pt x="74" y="0"/>
                  </a:lnTo>
                  <a:lnTo>
                    <a:pt x="52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61"/>
            <p:cNvSpPr>
              <a:spLocks/>
            </p:cNvSpPr>
            <p:nvPr/>
          </p:nvSpPr>
          <p:spPr bwMode="auto">
            <a:xfrm rot="704206">
              <a:off x="1144588" y="3897313"/>
              <a:ext cx="223837" cy="401638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62"/>
            <p:cNvSpPr>
              <a:spLocks/>
            </p:cNvSpPr>
            <p:nvPr/>
          </p:nvSpPr>
          <p:spPr bwMode="auto">
            <a:xfrm rot="704206">
              <a:off x="746125" y="4197350"/>
              <a:ext cx="252412" cy="473075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26" y="8"/>
                </a:cxn>
                <a:cxn ang="0">
                  <a:pos x="104" y="0"/>
                </a:cxn>
                <a:cxn ang="0">
                  <a:pos x="67" y="8"/>
                </a:cxn>
                <a:cxn ang="0">
                  <a:pos x="59" y="32"/>
                </a:cxn>
                <a:cxn ang="0">
                  <a:pos x="67" y="56"/>
                </a:cxn>
                <a:cxn ang="0">
                  <a:pos x="89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30" y="200"/>
                </a:cxn>
                <a:cxn ang="0">
                  <a:pos x="30" y="256"/>
                </a:cxn>
                <a:cxn ang="0">
                  <a:pos x="81" y="264"/>
                </a:cxn>
                <a:cxn ang="0">
                  <a:pos x="96" y="144"/>
                </a:cxn>
                <a:cxn ang="0">
                  <a:pos x="133" y="96"/>
                </a:cxn>
                <a:cxn ang="0">
                  <a:pos x="118" y="80"/>
                </a:cxn>
                <a:cxn ang="0">
                  <a:pos x="126" y="40"/>
                </a:cxn>
                <a:cxn ang="0">
                  <a:pos x="133" y="32"/>
                </a:cxn>
              </a:cxnLst>
              <a:rect l="0" t="0" r="r" b="b"/>
              <a:pathLst>
                <a:path w="134" h="265">
                  <a:moveTo>
                    <a:pt x="133" y="32"/>
                  </a:moveTo>
                  <a:lnTo>
                    <a:pt x="126" y="8"/>
                  </a:lnTo>
                  <a:lnTo>
                    <a:pt x="104" y="0"/>
                  </a:lnTo>
                  <a:lnTo>
                    <a:pt x="67" y="8"/>
                  </a:lnTo>
                  <a:lnTo>
                    <a:pt x="59" y="32"/>
                  </a:lnTo>
                  <a:lnTo>
                    <a:pt x="67" y="56"/>
                  </a:lnTo>
                  <a:lnTo>
                    <a:pt x="89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30" y="200"/>
                  </a:lnTo>
                  <a:lnTo>
                    <a:pt x="30" y="256"/>
                  </a:lnTo>
                  <a:lnTo>
                    <a:pt x="81" y="264"/>
                  </a:lnTo>
                  <a:lnTo>
                    <a:pt x="96" y="144"/>
                  </a:lnTo>
                  <a:lnTo>
                    <a:pt x="133" y="96"/>
                  </a:lnTo>
                  <a:lnTo>
                    <a:pt x="118" y="80"/>
                  </a:lnTo>
                  <a:lnTo>
                    <a:pt x="126" y="40"/>
                  </a:lnTo>
                  <a:lnTo>
                    <a:pt x="13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63"/>
            <p:cNvSpPr>
              <a:spLocks/>
            </p:cNvSpPr>
            <p:nvPr/>
          </p:nvSpPr>
          <p:spPr bwMode="auto">
            <a:xfrm rot="704206">
              <a:off x="509588" y="3557588"/>
              <a:ext cx="336550" cy="460375"/>
            </a:xfrm>
            <a:custGeom>
              <a:avLst/>
              <a:gdLst/>
              <a:ahLst/>
              <a:cxnLst>
                <a:cxn ang="0">
                  <a:pos x="170" y="144"/>
                </a:cxn>
                <a:cxn ang="0">
                  <a:pos x="177" y="112"/>
                </a:cxn>
                <a:cxn ang="0">
                  <a:pos x="148" y="96"/>
                </a:cxn>
                <a:cxn ang="0">
                  <a:pos x="155" y="72"/>
                </a:cxn>
                <a:cxn ang="0">
                  <a:pos x="170" y="64"/>
                </a:cxn>
                <a:cxn ang="0">
                  <a:pos x="162" y="40"/>
                </a:cxn>
                <a:cxn ang="0">
                  <a:pos x="133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9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30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6" y="232"/>
                </a:cxn>
                <a:cxn ang="0">
                  <a:pos x="118" y="240"/>
                </a:cxn>
                <a:cxn ang="0">
                  <a:pos x="133" y="240"/>
                </a:cxn>
                <a:cxn ang="0">
                  <a:pos x="133" y="216"/>
                </a:cxn>
                <a:cxn ang="0">
                  <a:pos x="155" y="208"/>
                </a:cxn>
                <a:cxn ang="0">
                  <a:pos x="140" y="168"/>
                </a:cxn>
                <a:cxn ang="0">
                  <a:pos x="170" y="144"/>
                </a:cxn>
              </a:cxnLst>
              <a:rect l="0" t="0" r="r" b="b"/>
              <a:pathLst>
                <a:path w="178" h="257">
                  <a:moveTo>
                    <a:pt x="170" y="144"/>
                  </a:moveTo>
                  <a:lnTo>
                    <a:pt x="177" y="112"/>
                  </a:lnTo>
                  <a:lnTo>
                    <a:pt x="148" y="96"/>
                  </a:lnTo>
                  <a:lnTo>
                    <a:pt x="155" y="72"/>
                  </a:lnTo>
                  <a:lnTo>
                    <a:pt x="170" y="64"/>
                  </a:lnTo>
                  <a:lnTo>
                    <a:pt x="162" y="40"/>
                  </a:lnTo>
                  <a:lnTo>
                    <a:pt x="133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9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30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6" y="232"/>
                  </a:lnTo>
                  <a:lnTo>
                    <a:pt x="118" y="240"/>
                  </a:lnTo>
                  <a:lnTo>
                    <a:pt x="133" y="240"/>
                  </a:lnTo>
                  <a:lnTo>
                    <a:pt x="133" y="216"/>
                  </a:lnTo>
                  <a:lnTo>
                    <a:pt x="155" y="208"/>
                  </a:lnTo>
                  <a:lnTo>
                    <a:pt x="140" y="168"/>
                  </a:lnTo>
                  <a:lnTo>
                    <a:pt x="170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64"/>
            <p:cNvSpPr>
              <a:spLocks/>
            </p:cNvSpPr>
            <p:nvPr/>
          </p:nvSpPr>
          <p:spPr bwMode="auto">
            <a:xfrm rot="704206">
              <a:off x="606425" y="3740150"/>
              <a:ext cx="84137" cy="230188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22" y="4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22" y="24"/>
                </a:cxn>
                <a:cxn ang="0">
                  <a:pos x="44" y="40"/>
                </a:cxn>
                <a:cxn ang="0">
                  <a:pos x="44" y="88"/>
                </a:cxn>
                <a:cxn ang="0">
                  <a:pos x="29" y="80"/>
                </a:cxn>
                <a:cxn ang="0">
                  <a:pos x="22" y="104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15" y="64"/>
                </a:cxn>
              </a:cxnLst>
              <a:rect l="0" t="0" r="r" b="b"/>
              <a:pathLst>
                <a:path w="45" h="129">
                  <a:moveTo>
                    <a:pt x="15" y="64"/>
                  </a:moveTo>
                  <a:lnTo>
                    <a:pt x="22" y="4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2" y="24"/>
                  </a:lnTo>
                  <a:lnTo>
                    <a:pt x="44" y="40"/>
                  </a:lnTo>
                  <a:lnTo>
                    <a:pt x="44" y="88"/>
                  </a:lnTo>
                  <a:lnTo>
                    <a:pt x="29" y="80"/>
                  </a:lnTo>
                  <a:lnTo>
                    <a:pt x="22" y="104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15" y="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65"/>
            <p:cNvSpPr>
              <a:spLocks/>
            </p:cNvSpPr>
            <p:nvPr/>
          </p:nvSpPr>
          <p:spPr bwMode="auto">
            <a:xfrm rot="704206">
              <a:off x="1604963" y="3278188"/>
              <a:ext cx="265112" cy="217488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66"/>
            <p:cNvSpPr>
              <a:spLocks/>
            </p:cNvSpPr>
            <p:nvPr/>
          </p:nvSpPr>
          <p:spPr bwMode="auto">
            <a:xfrm rot="704206">
              <a:off x="1514475" y="3319463"/>
              <a:ext cx="268287" cy="330200"/>
            </a:xfrm>
            <a:custGeom>
              <a:avLst/>
              <a:gdLst/>
              <a:ahLst/>
              <a:cxnLst>
                <a:cxn ang="0">
                  <a:pos x="134" y="88"/>
                </a:cxn>
                <a:cxn ang="0">
                  <a:pos x="104" y="64"/>
                </a:cxn>
                <a:cxn ang="0">
                  <a:pos x="82" y="72"/>
                </a:cxn>
                <a:cxn ang="0">
                  <a:pos x="82" y="40"/>
                </a:cxn>
                <a:cxn ang="0">
                  <a:pos x="59" y="24"/>
                </a:cxn>
                <a:cxn ang="0">
                  <a:pos x="37" y="24"/>
                </a:cxn>
                <a:cxn ang="0">
                  <a:pos x="37" y="0"/>
                </a:cxn>
                <a:cxn ang="0">
                  <a:pos x="30" y="8"/>
                </a:cxn>
                <a:cxn ang="0">
                  <a:pos x="0" y="104"/>
                </a:cxn>
                <a:cxn ang="0">
                  <a:pos x="30" y="136"/>
                </a:cxn>
                <a:cxn ang="0">
                  <a:pos x="45" y="136"/>
                </a:cxn>
                <a:cxn ang="0">
                  <a:pos x="74" y="168"/>
                </a:cxn>
                <a:cxn ang="0">
                  <a:pos x="97" y="168"/>
                </a:cxn>
                <a:cxn ang="0">
                  <a:pos x="111" y="184"/>
                </a:cxn>
                <a:cxn ang="0">
                  <a:pos x="134" y="152"/>
                </a:cxn>
                <a:cxn ang="0">
                  <a:pos x="126" y="128"/>
                </a:cxn>
                <a:cxn ang="0">
                  <a:pos x="141" y="112"/>
                </a:cxn>
                <a:cxn ang="0">
                  <a:pos x="134" y="88"/>
                </a:cxn>
              </a:cxnLst>
              <a:rect l="0" t="0" r="r" b="b"/>
              <a:pathLst>
                <a:path w="142" h="185">
                  <a:moveTo>
                    <a:pt x="134" y="88"/>
                  </a:moveTo>
                  <a:lnTo>
                    <a:pt x="104" y="64"/>
                  </a:lnTo>
                  <a:lnTo>
                    <a:pt x="82" y="72"/>
                  </a:lnTo>
                  <a:lnTo>
                    <a:pt x="82" y="40"/>
                  </a:lnTo>
                  <a:lnTo>
                    <a:pt x="59" y="24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30" y="8"/>
                  </a:lnTo>
                  <a:lnTo>
                    <a:pt x="0" y="104"/>
                  </a:lnTo>
                  <a:lnTo>
                    <a:pt x="30" y="136"/>
                  </a:lnTo>
                  <a:lnTo>
                    <a:pt x="45" y="136"/>
                  </a:lnTo>
                  <a:lnTo>
                    <a:pt x="74" y="168"/>
                  </a:lnTo>
                  <a:lnTo>
                    <a:pt x="97" y="168"/>
                  </a:lnTo>
                  <a:lnTo>
                    <a:pt x="111" y="184"/>
                  </a:lnTo>
                  <a:lnTo>
                    <a:pt x="134" y="152"/>
                  </a:lnTo>
                  <a:lnTo>
                    <a:pt x="126" y="128"/>
                  </a:lnTo>
                  <a:lnTo>
                    <a:pt x="141" y="112"/>
                  </a:lnTo>
                  <a:lnTo>
                    <a:pt x="134" y="8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67"/>
            <p:cNvSpPr>
              <a:spLocks/>
            </p:cNvSpPr>
            <p:nvPr/>
          </p:nvSpPr>
          <p:spPr bwMode="auto">
            <a:xfrm rot="704206">
              <a:off x="1428750" y="3097213"/>
              <a:ext cx="266700" cy="215900"/>
            </a:xfrm>
            <a:custGeom>
              <a:avLst/>
              <a:gdLst/>
              <a:ahLst/>
              <a:cxnLst>
                <a:cxn ang="0">
                  <a:pos x="141" y="40"/>
                </a:cxn>
                <a:cxn ang="0">
                  <a:pos x="141" y="80"/>
                </a:cxn>
                <a:cxn ang="0">
                  <a:pos x="111" y="112"/>
                </a:cxn>
                <a:cxn ang="0">
                  <a:pos x="104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30" y="0"/>
                </a:cxn>
                <a:cxn ang="0">
                  <a:pos x="104" y="0"/>
                </a:cxn>
                <a:cxn ang="0">
                  <a:pos x="141" y="32"/>
                </a:cxn>
                <a:cxn ang="0">
                  <a:pos x="141" y="40"/>
                </a:cxn>
              </a:cxnLst>
              <a:rect l="0" t="0" r="r" b="b"/>
              <a:pathLst>
                <a:path w="142" h="121">
                  <a:moveTo>
                    <a:pt x="141" y="40"/>
                  </a:moveTo>
                  <a:lnTo>
                    <a:pt x="141" y="80"/>
                  </a:lnTo>
                  <a:lnTo>
                    <a:pt x="111" y="112"/>
                  </a:lnTo>
                  <a:lnTo>
                    <a:pt x="104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41" y="32"/>
                  </a:lnTo>
                  <a:lnTo>
                    <a:pt x="141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68"/>
            <p:cNvSpPr>
              <a:spLocks/>
            </p:cNvSpPr>
            <p:nvPr/>
          </p:nvSpPr>
          <p:spPr bwMode="auto">
            <a:xfrm rot="704206">
              <a:off x="1685925" y="3116263"/>
              <a:ext cx="490537" cy="331788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69"/>
            <p:cNvSpPr>
              <a:spLocks/>
            </p:cNvSpPr>
            <p:nvPr/>
          </p:nvSpPr>
          <p:spPr bwMode="auto">
            <a:xfrm rot="704206">
              <a:off x="1835150" y="2909888"/>
              <a:ext cx="477837" cy="26035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70"/>
            <p:cNvSpPr>
              <a:spLocks/>
            </p:cNvSpPr>
            <p:nvPr/>
          </p:nvSpPr>
          <p:spPr bwMode="auto">
            <a:xfrm rot="704206">
              <a:off x="1697038" y="2759075"/>
              <a:ext cx="277812" cy="244475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1" y="112"/>
                </a:cxn>
                <a:cxn ang="0">
                  <a:pos x="81" y="120"/>
                </a:cxn>
                <a:cxn ang="0">
                  <a:pos x="88" y="112"/>
                </a:cxn>
                <a:cxn ang="0">
                  <a:pos x="147" y="64"/>
                </a:cxn>
                <a:cxn ang="0">
                  <a:pos x="125" y="56"/>
                </a:cxn>
                <a:cxn ang="0">
                  <a:pos x="125" y="32"/>
                </a:cxn>
                <a:cxn ang="0">
                  <a:pos x="140" y="16"/>
                </a:cxn>
                <a:cxn ang="0">
                  <a:pos x="132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29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8" h="137">
                  <a:moveTo>
                    <a:pt x="44" y="112"/>
                  </a:moveTo>
                  <a:lnTo>
                    <a:pt x="51" y="112"/>
                  </a:lnTo>
                  <a:lnTo>
                    <a:pt x="81" y="120"/>
                  </a:lnTo>
                  <a:lnTo>
                    <a:pt x="88" y="112"/>
                  </a:lnTo>
                  <a:lnTo>
                    <a:pt x="147" y="64"/>
                  </a:lnTo>
                  <a:lnTo>
                    <a:pt x="125" y="56"/>
                  </a:lnTo>
                  <a:lnTo>
                    <a:pt x="125" y="32"/>
                  </a:lnTo>
                  <a:lnTo>
                    <a:pt x="140" y="16"/>
                  </a:lnTo>
                  <a:lnTo>
                    <a:pt x="132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29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71"/>
            <p:cNvSpPr>
              <a:spLocks/>
            </p:cNvSpPr>
            <p:nvPr/>
          </p:nvSpPr>
          <p:spPr bwMode="auto">
            <a:xfrm rot="704206">
              <a:off x="1743075" y="2967038"/>
              <a:ext cx="223837" cy="201613"/>
            </a:xfrm>
            <a:custGeom>
              <a:avLst/>
              <a:gdLst/>
              <a:ahLst/>
              <a:cxnLst>
                <a:cxn ang="0">
                  <a:pos x="66" y="112"/>
                </a:cxn>
                <a:cxn ang="0">
                  <a:pos x="44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4" y="0"/>
                </a:cxn>
                <a:cxn ang="0">
                  <a:pos x="59" y="24"/>
                </a:cxn>
                <a:cxn ang="0">
                  <a:pos x="81" y="16"/>
                </a:cxn>
                <a:cxn ang="0">
                  <a:pos x="111" y="48"/>
                </a:cxn>
                <a:cxn ang="0">
                  <a:pos x="118" y="72"/>
                </a:cxn>
                <a:cxn ang="0">
                  <a:pos x="111" y="104"/>
                </a:cxn>
                <a:cxn ang="0">
                  <a:pos x="74" y="96"/>
                </a:cxn>
                <a:cxn ang="0">
                  <a:pos x="66" y="112"/>
                </a:cxn>
              </a:cxnLst>
              <a:rect l="0" t="0" r="r" b="b"/>
              <a:pathLst>
                <a:path w="119" h="113">
                  <a:moveTo>
                    <a:pt x="66" y="112"/>
                  </a:moveTo>
                  <a:lnTo>
                    <a:pt x="44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4" y="0"/>
                  </a:lnTo>
                  <a:lnTo>
                    <a:pt x="59" y="24"/>
                  </a:lnTo>
                  <a:lnTo>
                    <a:pt x="81" y="16"/>
                  </a:lnTo>
                  <a:lnTo>
                    <a:pt x="111" y="48"/>
                  </a:lnTo>
                  <a:lnTo>
                    <a:pt x="118" y="72"/>
                  </a:lnTo>
                  <a:lnTo>
                    <a:pt x="111" y="104"/>
                  </a:lnTo>
                  <a:lnTo>
                    <a:pt x="74" y="96"/>
                  </a:lnTo>
                  <a:lnTo>
                    <a:pt x="66" y="11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72"/>
            <p:cNvSpPr>
              <a:spLocks/>
            </p:cNvSpPr>
            <p:nvPr/>
          </p:nvSpPr>
          <p:spPr bwMode="auto">
            <a:xfrm rot="704206">
              <a:off x="1625600" y="2944813"/>
              <a:ext cx="241300" cy="258763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73"/>
            <p:cNvSpPr>
              <a:spLocks/>
            </p:cNvSpPr>
            <p:nvPr/>
          </p:nvSpPr>
          <p:spPr bwMode="auto">
            <a:xfrm rot="704206">
              <a:off x="1349375" y="3252788"/>
              <a:ext cx="241300" cy="2444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7" y="136"/>
                </a:cxn>
                <a:cxn ang="0">
                  <a:pos x="89" y="120"/>
                </a:cxn>
                <a:cxn ang="0">
                  <a:pos x="96" y="120"/>
                </a:cxn>
                <a:cxn ang="0">
                  <a:pos x="126" y="24"/>
                </a:cxn>
                <a:cxn ang="0">
                  <a:pos x="96" y="16"/>
                </a:cxn>
                <a:cxn ang="0">
                  <a:pos x="82" y="24"/>
                </a:cxn>
                <a:cxn ang="0">
                  <a:pos x="74" y="8"/>
                </a:cxn>
                <a:cxn ang="0">
                  <a:pos x="30" y="0"/>
                </a:cxn>
              </a:cxnLst>
              <a:rect l="0" t="0" r="r" b="b"/>
              <a:pathLst>
                <a:path w="127" h="137">
                  <a:moveTo>
                    <a:pt x="30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7" y="136"/>
                  </a:lnTo>
                  <a:lnTo>
                    <a:pt x="89" y="120"/>
                  </a:lnTo>
                  <a:lnTo>
                    <a:pt x="96" y="120"/>
                  </a:lnTo>
                  <a:lnTo>
                    <a:pt x="126" y="24"/>
                  </a:lnTo>
                  <a:lnTo>
                    <a:pt x="96" y="16"/>
                  </a:lnTo>
                  <a:lnTo>
                    <a:pt x="82" y="24"/>
                  </a:lnTo>
                  <a:lnTo>
                    <a:pt x="74" y="8"/>
                  </a:lnTo>
                  <a:lnTo>
                    <a:pt x="3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74"/>
            <p:cNvSpPr>
              <a:spLocks/>
            </p:cNvSpPr>
            <p:nvPr/>
          </p:nvSpPr>
          <p:spPr bwMode="auto">
            <a:xfrm rot="704206">
              <a:off x="1296988" y="2974975"/>
              <a:ext cx="211137" cy="217488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75"/>
            <p:cNvSpPr>
              <a:spLocks/>
            </p:cNvSpPr>
            <p:nvPr/>
          </p:nvSpPr>
          <p:spPr bwMode="auto">
            <a:xfrm rot="704206">
              <a:off x="1249363" y="2824163"/>
              <a:ext cx="252412" cy="173038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1" y="8"/>
                </a:cxn>
                <a:cxn ang="0">
                  <a:pos x="118" y="24"/>
                </a:cxn>
                <a:cxn ang="0">
                  <a:pos x="133" y="40"/>
                </a:cxn>
                <a:cxn ang="0">
                  <a:pos x="133" y="80"/>
                </a:cxn>
                <a:cxn ang="0">
                  <a:pos x="96" y="96"/>
                </a:cxn>
                <a:cxn ang="0">
                  <a:pos x="74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4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1" y="8"/>
                  </a:lnTo>
                  <a:lnTo>
                    <a:pt x="118" y="24"/>
                  </a:lnTo>
                  <a:lnTo>
                    <a:pt x="133" y="40"/>
                  </a:lnTo>
                  <a:lnTo>
                    <a:pt x="133" y="80"/>
                  </a:lnTo>
                  <a:lnTo>
                    <a:pt x="96" y="96"/>
                  </a:lnTo>
                  <a:lnTo>
                    <a:pt x="74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76"/>
            <p:cNvSpPr>
              <a:spLocks/>
            </p:cNvSpPr>
            <p:nvPr/>
          </p:nvSpPr>
          <p:spPr bwMode="auto">
            <a:xfrm rot="704206">
              <a:off x="1441450" y="2778125"/>
              <a:ext cx="254000" cy="317500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126" y="176"/>
                </a:cxn>
                <a:cxn ang="0">
                  <a:pos x="126" y="160"/>
                </a:cxn>
                <a:cxn ang="0">
                  <a:pos x="133" y="136"/>
                </a:cxn>
                <a:cxn ang="0">
                  <a:pos x="111" y="104"/>
                </a:cxn>
                <a:cxn ang="0">
                  <a:pos x="126" y="80"/>
                </a:cxn>
                <a:cxn ang="0">
                  <a:pos x="126" y="48"/>
                </a:cxn>
                <a:cxn ang="0">
                  <a:pos x="104" y="32"/>
                </a:cxn>
                <a:cxn ang="0">
                  <a:pos x="81" y="32"/>
                </a:cxn>
                <a:cxn ang="0">
                  <a:pos x="44" y="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30" y="88"/>
                </a:cxn>
                <a:cxn ang="0">
                  <a:pos x="30" y="128"/>
                </a:cxn>
                <a:cxn ang="0">
                  <a:pos x="52" y="176"/>
                </a:cxn>
              </a:cxnLst>
              <a:rect l="0" t="0" r="r" b="b"/>
              <a:pathLst>
                <a:path w="134" h="177">
                  <a:moveTo>
                    <a:pt x="52" y="176"/>
                  </a:moveTo>
                  <a:lnTo>
                    <a:pt x="126" y="176"/>
                  </a:lnTo>
                  <a:lnTo>
                    <a:pt x="126" y="160"/>
                  </a:lnTo>
                  <a:lnTo>
                    <a:pt x="133" y="136"/>
                  </a:lnTo>
                  <a:lnTo>
                    <a:pt x="111" y="104"/>
                  </a:lnTo>
                  <a:lnTo>
                    <a:pt x="126" y="80"/>
                  </a:lnTo>
                  <a:lnTo>
                    <a:pt x="126" y="48"/>
                  </a:lnTo>
                  <a:lnTo>
                    <a:pt x="104" y="32"/>
                  </a:lnTo>
                  <a:lnTo>
                    <a:pt x="81" y="32"/>
                  </a:lnTo>
                  <a:lnTo>
                    <a:pt x="44" y="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30" y="88"/>
                  </a:lnTo>
                  <a:lnTo>
                    <a:pt x="30" y="128"/>
                  </a:lnTo>
                  <a:lnTo>
                    <a:pt x="52" y="17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77"/>
            <p:cNvSpPr>
              <a:spLocks/>
            </p:cNvSpPr>
            <p:nvPr/>
          </p:nvSpPr>
          <p:spPr bwMode="auto">
            <a:xfrm rot="704206">
              <a:off x="1152525" y="2974975"/>
              <a:ext cx="211137" cy="230188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1" y="24"/>
                </a:cxn>
                <a:cxn ang="0">
                  <a:pos x="96" y="48"/>
                </a:cxn>
                <a:cxn ang="0">
                  <a:pos x="111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4" y="0"/>
                </a:cxn>
              </a:cxnLst>
              <a:rect l="0" t="0" r="r" b="b"/>
              <a:pathLst>
                <a:path w="112" h="129">
                  <a:moveTo>
                    <a:pt x="74" y="0"/>
                  </a:moveTo>
                  <a:lnTo>
                    <a:pt x="81" y="24"/>
                  </a:lnTo>
                  <a:lnTo>
                    <a:pt x="96" y="48"/>
                  </a:lnTo>
                  <a:lnTo>
                    <a:pt x="111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78"/>
            <p:cNvSpPr>
              <a:spLocks/>
            </p:cNvSpPr>
            <p:nvPr/>
          </p:nvSpPr>
          <p:spPr bwMode="auto">
            <a:xfrm rot="704206">
              <a:off x="1233488" y="3140075"/>
              <a:ext cx="227012" cy="214313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60" y="24"/>
                </a:cxn>
                <a:cxn ang="0">
                  <a:pos x="74" y="0"/>
                </a:cxn>
                <a:cxn ang="0">
                  <a:pos x="97" y="0"/>
                </a:cxn>
                <a:cxn ang="0">
                  <a:pos x="97" y="24"/>
                </a:cxn>
                <a:cxn ang="0">
                  <a:pos x="119" y="32"/>
                </a:cxn>
                <a:cxn ang="0">
                  <a:pos x="104" y="48"/>
                </a:cxn>
                <a:cxn ang="0">
                  <a:pos x="82" y="80"/>
                </a:cxn>
                <a:cxn ang="0">
                  <a:pos x="97" y="104"/>
                </a:cxn>
                <a:cxn ang="0">
                  <a:pos x="74" y="120"/>
                </a:cxn>
              </a:cxnLst>
              <a:rect l="0" t="0" r="r" b="b"/>
              <a:pathLst>
                <a:path w="120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60" y="24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24"/>
                  </a:lnTo>
                  <a:lnTo>
                    <a:pt x="119" y="32"/>
                  </a:lnTo>
                  <a:lnTo>
                    <a:pt x="104" y="48"/>
                  </a:lnTo>
                  <a:lnTo>
                    <a:pt x="82" y="80"/>
                  </a:lnTo>
                  <a:lnTo>
                    <a:pt x="97" y="104"/>
                  </a:lnTo>
                  <a:lnTo>
                    <a:pt x="7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79"/>
            <p:cNvSpPr>
              <a:spLocks/>
            </p:cNvSpPr>
            <p:nvPr/>
          </p:nvSpPr>
          <p:spPr bwMode="auto">
            <a:xfrm rot="704206">
              <a:off x="985838" y="3019425"/>
              <a:ext cx="266700" cy="244475"/>
            </a:xfrm>
            <a:custGeom>
              <a:avLst/>
              <a:gdLst/>
              <a:ahLst/>
              <a:cxnLst>
                <a:cxn ang="0">
                  <a:pos x="125" y="136"/>
                </a:cxn>
                <a:cxn ang="0">
                  <a:pos x="140" y="120"/>
                </a:cxn>
                <a:cxn ang="0">
                  <a:pos x="140" y="104"/>
                </a:cxn>
                <a:cxn ang="0">
                  <a:pos x="140" y="88"/>
                </a:cxn>
                <a:cxn ang="0">
                  <a:pos x="118" y="80"/>
                </a:cxn>
                <a:cxn ang="0">
                  <a:pos x="125" y="40"/>
                </a:cxn>
                <a:cxn ang="0">
                  <a:pos x="103" y="32"/>
                </a:cxn>
                <a:cxn ang="0">
                  <a:pos x="81" y="0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3" y="104"/>
                </a:cxn>
                <a:cxn ang="0">
                  <a:pos x="125" y="136"/>
                </a:cxn>
              </a:cxnLst>
              <a:rect l="0" t="0" r="r" b="b"/>
              <a:pathLst>
                <a:path w="141" h="137">
                  <a:moveTo>
                    <a:pt x="125" y="136"/>
                  </a:moveTo>
                  <a:lnTo>
                    <a:pt x="140" y="120"/>
                  </a:lnTo>
                  <a:lnTo>
                    <a:pt x="140" y="104"/>
                  </a:lnTo>
                  <a:lnTo>
                    <a:pt x="140" y="88"/>
                  </a:lnTo>
                  <a:lnTo>
                    <a:pt x="118" y="80"/>
                  </a:lnTo>
                  <a:lnTo>
                    <a:pt x="125" y="40"/>
                  </a:lnTo>
                  <a:lnTo>
                    <a:pt x="103" y="32"/>
                  </a:lnTo>
                  <a:lnTo>
                    <a:pt x="81" y="0"/>
                  </a:lnTo>
                  <a:lnTo>
                    <a:pt x="52" y="8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3" y="104"/>
                  </a:lnTo>
                  <a:lnTo>
                    <a:pt x="125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80"/>
            <p:cNvSpPr>
              <a:spLocks/>
            </p:cNvSpPr>
            <p:nvPr/>
          </p:nvSpPr>
          <p:spPr bwMode="auto">
            <a:xfrm rot="704206">
              <a:off x="1101725" y="3240088"/>
              <a:ext cx="323850" cy="3444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auto">
            <a:xfrm rot="704206">
              <a:off x="766763" y="3490913"/>
              <a:ext cx="447675" cy="487363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82"/>
            <p:cNvSpPr>
              <a:spLocks/>
            </p:cNvSpPr>
            <p:nvPr/>
          </p:nvSpPr>
          <p:spPr bwMode="auto">
            <a:xfrm rot="704206">
              <a:off x="969963" y="3128963"/>
              <a:ext cx="225425" cy="301625"/>
            </a:xfrm>
            <a:custGeom>
              <a:avLst/>
              <a:gdLst/>
              <a:ahLst/>
              <a:cxnLst>
                <a:cxn ang="0">
                  <a:pos x="118" y="72"/>
                </a:cxn>
                <a:cxn ang="0">
                  <a:pos x="118" y="72"/>
                </a:cxn>
                <a:cxn ang="0">
                  <a:pos x="96" y="40"/>
                </a:cxn>
                <a:cxn ang="0">
                  <a:pos x="66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4" y="88"/>
                </a:cxn>
                <a:cxn ang="0">
                  <a:pos x="52" y="136"/>
                </a:cxn>
                <a:cxn ang="0">
                  <a:pos x="66" y="144"/>
                </a:cxn>
                <a:cxn ang="0">
                  <a:pos x="81" y="168"/>
                </a:cxn>
                <a:cxn ang="0">
                  <a:pos x="111" y="128"/>
                </a:cxn>
                <a:cxn ang="0">
                  <a:pos x="118" y="72"/>
                </a:cxn>
              </a:cxnLst>
              <a:rect l="0" t="0" r="r" b="b"/>
              <a:pathLst>
                <a:path w="119" h="169">
                  <a:moveTo>
                    <a:pt x="118" y="72"/>
                  </a:moveTo>
                  <a:lnTo>
                    <a:pt x="118" y="72"/>
                  </a:lnTo>
                  <a:lnTo>
                    <a:pt x="96" y="40"/>
                  </a:lnTo>
                  <a:lnTo>
                    <a:pt x="66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4" y="88"/>
                  </a:lnTo>
                  <a:lnTo>
                    <a:pt x="52" y="136"/>
                  </a:lnTo>
                  <a:lnTo>
                    <a:pt x="66" y="144"/>
                  </a:lnTo>
                  <a:lnTo>
                    <a:pt x="81" y="168"/>
                  </a:lnTo>
                  <a:lnTo>
                    <a:pt x="111" y="128"/>
                  </a:lnTo>
                  <a:lnTo>
                    <a:pt x="118" y="7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83"/>
            <p:cNvSpPr>
              <a:spLocks/>
            </p:cNvSpPr>
            <p:nvPr/>
          </p:nvSpPr>
          <p:spPr bwMode="auto">
            <a:xfrm rot="704206">
              <a:off x="896938" y="1952625"/>
              <a:ext cx="1555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84"/>
            <p:cNvSpPr>
              <a:spLocks/>
            </p:cNvSpPr>
            <p:nvPr/>
          </p:nvSpPr>
          <p:spPr bwMode="auto">
            <a:xfrm rot="704206">
              <a:off x="2514600" y="3348038"/>
              <a:ext cx="603250" cy="701675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7" y="240"/>
                </a:cxn>
                <a:cxn ang="0">
                  <a:pos x="89" y="240"/>
                </a:cxn>
                <a:cxn ang="0">
                  <a:pos x="96" y="216"/>
                </a:cxn>
                <a:cxn ang="0">
                  <a:pos x="126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6" y="176"/>
                </a:cxn>
                <a:cxn ang="0">
                  <a:pos x="126" y="152"/>
                </a:cxn>
                <a:cxn ang="0">
                  <a:pos x="118" y="136"/>
                </a:cxn>
                <a:cxn ang="0">
                  <a:pos x="126" y="120"/>
                </a:cxn>
                <a:cxn ang="0">
                  <a:pos x="148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2" y="0"/>
                </a:cxn>
                <a:cxn ang="0">
                  <a:pos x="229" y="16"/>
                </a:cxn>
                <a:cxn ang="0">
                  <a:pos x="259" y="48"/>
                </a:cxn>
                <a:cxn ang="0">
                  <a:pos x="274" y="96"/>
                </a:cxn>
                <a:cxn ang="0">
                  <a:pos x="274" y="144"/>
                </a:cxn>
                <a:cxn ang="0">
                  <a:pos x="281" y="176"/>
                </a:cxn>
                <a:cxn ang="0">
                  <a:pos x="274" y="208"/>
                </a:cxn>
                <a:cxn ang="0">
                  <a:pos x="311" y="240"/>
                </a:cxn>
                <a:cxn ang="0">
                  <a:pos x="318" y="288"/>
                </a:cxn>
                <a:cxn ang="0">
                  <a:pos x="318" y="296"/>
                </a:cxn>
                <a:cxn ang="0">
                  <a:pos x="296" y="328"/>
                </a:cxn>
                <a:cxn ang="0">
                  <a:pos x="274" y="328"/>
                </a:cxn>
                <a:cxn ang="0">
                  <a:pos x="259" y="392"/>
                </a:cxn>
                <a:cxn ang="0">
                  <a:pos x="244" y="384"/>
                </a:cxn>
                <a:cxn ang="0">
                  <a:pos x="215" y="392"/>
                </a:cxn>
                <a:cxn ang="0">
                  <a:pos x="185" y="368"/>
                </a:cxn>
                <a:cxn ang="0">
                  <a:pos x="170" y="368"/>
                </a:cxn>
                <a:cxn ang="0">
                  <a:pos x="148" y="384"/>
                </a:cxn>
                <a:cxn ang="0">
                  <a:pos x="126" y="360"/>
                </a:cxn>
                <a:cxn ang="0">
                  <a:pos x="96" y="360"/>
                </a:cxn>
                <a:cxn ang="0">
                  <a:pos x="67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9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7" y="240"/>
                  </a:lnTo>
                  <a:lnTo>
                    <a:pt x="89" y="240"/>
                  </a:lnTo>
                  <a:lnTo>
                    <a:pt x="96" y="216"/>
                  </a:lnTo>
                  <a:lnTo>
                    <a:pt x="126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6" y="176"/>
                  </a:lnTo>
                  <a:lnTo>
                    <a:pt x="126" y="152"/>
                  </a:lnTo>
                  <a:lnTo>
                    <a:pt x="118" y="136"/>
                  </a:lnTo>
                  <a:lnTo>
                    <a:pt x="126" y="120"/>
                  </a:lnTo>
                  <a:lnTo>
                    <a:pt x="148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2" y="0"/>
                  </a:lnTo>
                  <a:lnTo>
                    <a:pt x="229" y="16"/>
                  </a:lnTo>
                  <a:lnTo>
                    <a:pt x="259" y="48"/>
                  </a:lnTo>
                  <a:lnTo>
                    <a:pt x="274" y="96"/>
                  </a:lnTo>
                  <a:lnTo>
                    <a:pt x="274" y="144"/>
                  </a:lnTo>
                  <a:lnTo>
                    <a:pt x="281" y="176"/>
                  </a:lnTo>
                  <a:lnTo>
                    <a:pt x="274" y="208"/>
                  </a:lnTo>
                  <a:lnTo>
                    <a:pt x="311" y="240"/>
                  </a:lnTo>
                  <a:lnTo>
                    <a:pt x="318" y="288"/>
                  </a:lnTo>
                  <a:lnTo>
                    <a:pt x="318" y="296"/>
                  </a:lnTo>
                  <a:lnTo>
                    <a:pt x="296" y="328"/>
                  </a:lnTo>
                  <a:lnTo>
                    <a:pt x="274" y="328"/>
                  </a:lnTo>
                  <a:lnTo>
                    <a:pt x="259" y="392"/>
                  </a:lnTo>
                  <a:lnTo>
                    <a:pt x="244" y="384"/>
                  </a:lnTo>
                  <a:lnTo>
                    <a:pt x="215" y="392"/>
                  </a:lnTo>
                  <a:lnTo>
                    <a:pt x="185" y="368"/>
                  </a:lnTo>
                  <a:lnTo>
                    <a:pt x="170" y="368"/>
                  </a:lnTo>
                  <a:lnTo>
                    <a:pt x="148" y="384"/>
                  </a:lnTo>
                  <a:lnTo>
                    <a:pt x="126" y="360"/>
                  </a:lnTo>
                  <a:lnTo>
                    <a:pt x="96" y="360"/>
                  </a:lnTo>
                  <a:lnTo>
                    <a:pt x="67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85"/>
            <p:cNvSpPr>
              <a:spLocks/>
            </p:cNvSpPr>
            <p:nvPr/>
          </p:nvSpPr>
          <p:spPr bwMode="auto">
            <a:xfrm rot="704206">
              <a:off x="2362200" y="3221038"/>
              <a:ext cx="546100" cy="630238"/>
            </a:xfrm>
            <a:custGeom>
              <a:avLst/>
              <a:gdLst/>
              <a:ahLst/>
              <a:cxnLst>
                <a:cxn ang="0">
                  <a:pos x="74" y="160"/>
                </a:cxn>
                <a:cxn ang="0">
                  <a:pos x="81" y="96"/>
                </a:cxn>
                <a:cxn ang="0">
                  <a:pos x="111" y="64"/>
                </a:cxn>
                <a:cxn ang="0">
                  <a:pos x="81" y="48"/>
                </a:cxn>
                <a:cxn ang="0">
                  <a:pos x="81" y="40"/>
                </a:cxn>
                <a:cxn ang="0">
                  <a:pos x="74" y="0"/>
                </a:cxn>
                <a:cxn ang="0">
                  <a:pos x="118" y="0"/>
                </a:cxn>
                <a:cxn ang="0">
                  <a:pos x="126" y="24"/>
                </a:cxn>
                <a:cxn ang="0">
                  <a:pos x="170" y="40"/>
                </a:cxn>
                <a:cxn ang="0">
                  <a:pos x="229" y="40"/>
                </a:cxn>
                <a:cxn ang="0">
                  <a:pos x="288" y="72"/>
                </a:cxn>
                <a:cxn ang="0">
                  <a:pos x="288" y="120"/>
                </a:cxn>
                <a:cxn ang="0">
                  <a:pos x="244" y="152"/>
                </a:cxn>
                <a:cxn ang="0">
                  <a:pos x="222" y="168"/>
                </a:cxn>
                <a:cxn ang="0">
                  <a:pos x="214" y="184"/>
                </a:cxn>
                <a:cxn ang="0">
                  <a:pos x="222" y="200"/>
                </a:cxn>
                <a:cxn ang="0">
                  <a:pos x="222" y="224"/>
                </a:cxn>
                <a:cxn ang="0">
                  <a:pos x="214" y="232"/>
                </a:cxn>
                <a:cxn ang="0">
                  <a:pos x="229" y="240"/>
                </a:cxn>
                <a:cxn ang="0">
                  <a:pos x="222" y="256"/>
                </a:cxn>
                <a:cxn ang="0">
                  <a:pos x="192" y="264"/>
                </a:cxn>
                <a:cxn ang="0">
                  <a:pos x="185" y="288"/>
                </a:cxn>
                <a:cxn ang="0">
                  <a:pos x="163" y="288"/>
                </a:cxn>
                <a:cxn ang="0">
                  <a:pos x="155" y="288"/>
                </a:cxn>
                <a:cxn ang="0">
                  <a:pos x="148" y="312"/>
                </a:cxn>
                <a:cxn ang="0">
                  <a:pos x="118" y="320"/>
                </a:cxn>
                <a:cxn ang="0">
                  <a:pos x="96" y="352"/>
                </a:cxn>
                <a:cxn ang="0">
                  <a:pos x="74" y="344"/>
                </a:cxn>
                <a:cxn ang="0">
                  <a:pos x="74" y="328"/>
                </a:cxn>
                <a:cxn ang="0">
                  <a:pos x="44" y="328"/>
                </a:cxn>
                <a:cxn ang="0">
                  <a:pos x="44" y="312"/>
                </a:cxn>
                <a:cxn ang="0">
                  <a:pos x="30" y="304"/>
                </a:cxn>
                <a:cxn ang="0">
                  <a:pos x="30" y="288"/>
                </a:cxn>
                <a:cxn ang="0">
                  <a:pos x="22" y="288"/>
                </a:cxn>
                <a:cxn ang="0">
                  <a:pos x="0" y="264"/>
                </a:cxn>
                <a:cxn ang="0">
                  <a:pos x="44" y="248"/>
                </a:cxn>
                <a:cxn ang="0">
                  <a:pos x="44" y="216"/>
                </a:cxn>
                <a:cxn ang="0">
                  <a:pos x="59" y="200"/>
                </a:cxn>
                <a:cxn ang="0">
                  <a:pos x="52" y="168"/>
                </a:cxn>
                <a:cxn ang="0">
                  <a:pos x="74" y="160"/>
                </a:cxn>
              </a:cxnLst>
              <a:rect l="0" t="0" r="r" b="b"/>
              <a:pathLst>
                <a:path w="289" h="353">
                  <a:moveTo>
                    <a:pt x="74" y="160"/>
                  </a:moveTo>
                  <a:lnTo>
                    <a:pt x="81" y="96"/>
                  </a:lnTo>
                  <a:lnTo>
                    <a:pt x="111" y="64"/>
                  </a:lnTo>
                  <a:lnTo>
                    <a:pt x="81" y="48"/>
                  </a:lnTo>
                  <a:lnTo>
                    <a:pt x="81" y="40"/>
                  </a:lnTo>
                  <a:lnTo>
                    <a:pt x="74" y="0"/>
                  </a:lnTo>
                  <a:lnTo>
                    <a:pt x="118" y="0"/>
                  </a:lnTo>
                  <a:lnTo>
                    <a:pt x="126" y="24"/>
                  </a:lnTo>
                  <a:lnTo>
                    <a:pt x="170" y="40"/>
                  </a:lnTo>
                  <a:lnTo>
                    <a:pt x="229" y="40"/>
                  </a:lnTo>
                  <a:lnTo>
                    <a:pt x="288" y="72"/>
                  </a:lnTo>
                  <a:lnTo>
                    <a:pt x="288" y="120"/>
                  </a:lnTo>
                  <a:lnTo>
                    <a:pt x="244" y="152"/>
                  </a:lnTo>
                  <a:lnTo>
                    <a:pt x="222" y="168"/>
                  </a:lnTo>
                  <a:lnTo>
                    <a:pt x="214" y="184"/>
                  </a:lnTo>
                  <a:lnTo>
                    <a:pt x="222" y="200"/>
                  </a:lnTo>
                  <a:lnTo>
                    <a:pt x="222" y="224"/>
                  </a:lnTo>
                  <a:lnTo>
                    <a:pt x="214" y="232"/>
                  </a:lnTo>
                  <a:lnTo>
                    <a:pt x="229" y="240"/>
                  </a:lnTo>
                  <a:lnTo>
                    <a:pt x="222" y="256"/>
                  </a:lnTo>
                  <a:lnTo>
                    <a:pt x="192" y="264"/>
                  </a:lnTo>
                  <a:lnTo>
                    <a:pt x="185" y="288"/>
                  </a:lnTo>
                  <a:lnTo>
                    <a:pt x="163" y="288"/>
                  </a:lnTo>
                  <a:lnTo>
                    <a:pt x="155" y="288"/>
                  </a:lnTo>
                  <a:lnTo>
                    <a:pt x="148" y="312"/>
                  </a:lnTo>
                  <a:lnTo>
                    <a:pt x="118" y="320"/>
                  </a:lnTo>
                  <a:lnTo>
                    <a:pt x="96" y="352"/>
                  </a:lnTo>
                  <a:lnTo>
                    <a:pt x="74" y="344"/>
                  </a:lnTo>
                  <a:lnTo>
                    <a:pt x="74" y="328"/>
                  </a:lnTo>
                  <a:lnTo>
                    <a:pt x="44" y="328"/>
                  </a:lnTo>
                  <a:lnTo>
                    <a:pt x="44" y="312"/>
                  </a:lnTo>
                  <a:lnTo>
                    <a:pt x="30" y="304"/>
                  </a:lnTo>
                  <a:lnTo>
                    <a:pt x="30" y="288"/>
                  </a:lnTo>
                  <a:lnTo>
                    <a:pt x="22" y="288"/>
                  </a:lnTo>
                  <a:lnTo>
                    <a:pt x="0" y="264"/>
                  </a:lnTo>
                  <a:lnTo>
                    <a:pt x="44" y="248"/>
                  </a:lnTo>
                  <a:lnTo>
                    <a:pt x="44" y="216"/>
                  </a:lnTo>
                  <a:lnTo>
                    <a:pt x="59" y="200"/>
                  </a:lnTo>
                  <a:lnTo>
                    <a:pt x="52" y="168"/>
                  </a:lnTo>
                  <a:lnTo>
                    <a:pt x="74" y="16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86"/>
            <p:cNvSpPr>
              <a:spLocks/>
            </p:cNvSpPr>
            <p:nvPr/>
          </p:nvSpPr>
          <p:spPr bwMode="auto">
            <a:xfrm rot="704206">
              <a:off x="7400925" y="1320800"/>
              <a:ext cx="1074737" cy="2417763"/>
            </a:xfrm>
            <a:custGeom>
              <a:avLst/>
              <a:gdLst/>
              <a:ahLst/>
              <a:cxnLst>
                <a:cxn ang="0">
                  <a:pos x="118" y="784"/>
                </a:cxn>
                <a:cxn ang="0">
                  <a:pos x="81" y="760"/>
                </a:cxn>
                <a:cxn ang="0">
                  <a:pos x="22" y="720"/>
                </a:cxn>
                <a:cxn ang="0">
                  <a:pos x="59" y="632"/>
                </a:cxn>
                <a:cxn ang="0">
                  <a:pos x="0" y="584"/>
                </a:cxn>
                <a:cxn ang="0">
                  <a:pos x="37" y="504"/>
                </a:cxn>
                <a:cxn ang="0">
                  <a:pos x="96" y="464"/>
                </a:cxn>
                <a:cxn ang="0">
                  <a:pos x="74" y="416"/>
                </a:cxn>
                <a:cxn ang="0">
                  <a:pos x="103" y="328"/>
                </a:cxn>
                <a:cxn ang="0">
                  <a:pos x="221" y="192"/>
                </a:cxn>
                <a:cxn ang="0">
                  <a:pos x="369" y="120"/>
                </a:cxn>
                <a:cxn ang="0">
                  <a:pos x="339" y="88"/>
                </a:cxn>
                <a:cxn ang="0">
                  <a:pos x="450" y="56"/>
                </a:cxn>
                <a:cxn ang="0">
                  <a:pos x="465" y="80"/>
                </a:cxn>
                <a:cxn ang="0">
                  <a:pos x="516" y="96"/>
                </a:cxn>
                <a:cxn ang="0">
                  <a:pos x="457" y="176"/>
                </a:cxn>
                <a:cxn ang="0">
                  <a:pos x="406" y="240"/>
                </a:cxn>
                <a:cxn ang="0">
                  <a:pos x="354" y="264"/>
                </a:cxn>
                <a:cxn ang="0">
                  <a:pos x="428" y="312"/>
                </a:cxn>
                <a:cxn ang="0">
                  <a:pos x="413" y="408"/>
                </a:cxn>
                <a:cxn ang="0">
                  <a:pos x="494" y="368"/>
                </a:cxn>
                <a:cxn ang="0">
                  <a:pos x="568" y="344"/>
                </a:cxn>
                <a:cxn ang="0">
                  <a:pos x="553" y="408"/>
                </a:cxn>
                <a:cxn ang="0">
                  <a:pos x="516" y="528"/>
                </a:cxn>
                <a:cxn ang="0">
                  <a:pos x="450" y="632"/>
                </a:cxn>
                <a:cxn ang="0">
                  <a:pos x="406" y="608"/>
                </a:cxn>
                <a:cxn ang="0">
                  <a:pos x="339" y="632"/>
                </a:cxn>
                <a:cxn ang="0">
                  <a:pos x="280" y="704"/>
                </a:cxn>
                <a:cxn ang="0">
                  <a:pos x="266" y="744"/>
                </a:cxn>
                <a:cxn ang="0">
                  <a:pos x="295" y="768"/>
                </a:cxn>
                <a:cxn ang="0">
                  <a:pos x="332" y="800"/>
                </a:cxn>
                <a:cxn ang="0">
                  <a:pos x="384" y="816"/>
                </a:cxn>
                <a:cxn ang="0">
                  <a:pos x="435" y="952"/>
                </a:cxn>
                <a:cxn ang="0">
                  <a:pos x="369" y="896"/>
                </a:cxn>
                <a:cxn ang="0">
                  <a:pos x="332" y="976"/>
                </a:cxn>
                <a:cxn ang="0">
                  <a:pos x="376" y="1136"/>
                </a:cxn>
                <a:cxn ang="0">
                  <a:pos x="406" y="1176"/>
                </a:cxn>
                <a:cxn ang="0">
                  <a:pos x="391" y="1224"/>
                </a:cxn>
                <a:cxn ang="0">
                  <a:pos x="354" y="1224"/>
                </a:cxn>
                <a:cxn ang="0">
                  <a:pos x="280" y="1288"/>
                </a:cxn>
                <a:cxn ang="0">
                  <a:pos x="266" y="1320"/>
                </a:cxn>
                <a:cxn ang="0">
                  <a:pos x="243" y="1328"/>
                </a:cxn>
                <a:cxn ang="0">
                  <a:pos x="177" y="1344"/>
                </a:cxn>
                <a:cxn ang="0">
                  <a:pos x="118" y="1248"/>
                </a:cxn>
                <a:cxn ang="0">
                  <a:pos x="81" y="1248"/>
                </a:cxn>
                <a:cxn ang="0">
                  <a:pos x="22" y="1144"/>
                </a:cxn>
                <a:cxn ang="0">
                  <a:pos x="37" y="1080"/>
                </a:cxn>
                <a:cxn ang="0">
                  <a:pos x="103" y="1048"/>
                </a:cxn>
                <a:cxn ang="0">
                  <a:pos x="96" y="968"/>
                </a:cxn>
                <a:cxn ang="0">
                  <a:pos x="81" y="920"/>
                </a:cxn>
                <a:cxn ang="0">
                  <a:pos x="111" y="832"/>
                </a:cxn>
              </a:cxnLst>
              <a:rect l="0" t="0" r="r" b="b"/>
              <a:pathLst>
                <a:path w="569" h="1353">
                  <a:moveTo>
                    <a:pt x="118" y="784"/>
                  </a:moveTo>
                  <a:lnTo>
                    <a:pt x="118" y="784"/>
                  </a:lnTo>
                  <a:lnTo>
                    <a:pt x="96" y="760"/>
                  </a:lnTo>
                  <a:lnTo>
                    <a:pt x="81" y="760"/>
                  </a:lnTo>
                  <a:lnTo>
                    <a:pt x="44" y="760"/>
                  </a:lnTo>
                  <a:lnTo>
                    <a:pt x="22" y="720"/>
                  </a:lnTo>
                  <a:lnTo>
                    <a:pt x="30" y="696"/>
                  </a:lnTo>
                  <a:lnTo>
                    <a:pt x="59" y="632"/>
                  </a:lnTo>
                  <a:lnTo>
                    <a:pt x="30" y="600"/>
                  </a:lnTo>
                  <a:lnTo>
                    <a:pt x="0" y="584"/>
                  </a:lnTo>
                  <a:lnTo>
                    <a:pt x="0" y="560"/>
                  </a:lnTo>
                  <a:lnTo>
                    <a:pt x="37" y="504"/>
                  </a:lnTo>
                  <a:lnTo>
                    <a:pt x="52" y="472"/>
                  </a:lnTo>
                  <a:lnTo>
                    <a:pt x="96" y="464"/>
                  </a:lnTo>
                  <a:lnTo>
                    <a:pt x="118" y="424"/>
                  </a:lnTo>
                  <a:lnTo>
                    <a:pt x="74" y="416"/>
                  </a:lnTo>
                  <a:lnTo>
                    <a:pt x="52" y="384"/>
                  </a:lnTo>
                  <a:lnTo>
                    <a:pt x="103" y="328"/>
                  </a:lnTo>
                  <a:lnTo>
                    <a:pt x="103" y="280"/>
                  </a:lnTo>
                  <a:lnTo>
                    <a:pt x="221" y="192"/>
                  </a:lnTo>
                  <a:lnTo>
                    <a:pt x="295" y="120"/>
                  </a:lnTo>
                  <a:lnTo>
                    <a:pt x="369" y="120"/>
                  </a:lnTo>
                  <a:lnTo>
                    <a:pt x="369" y="88"/>
                  </a:lnTo>
                  <a:lnTo>
                    <a:pt x="339" y="88"/>
                  </a:lnTo>
                  <a:lnTo>
                    <a:pt x="406" y="0"/>
                  </a:lnTo>
                  <a:lnTo>
                    <a:pt x="450" y="56"/>
                  </a:lnTo>
                  <a:lnTo>
                    <a:pt x="428" y="80"/>
                  </a:lnTo>
                  <a:lnTo>
                    <a:pt x="465" y="80"/>
                  </a:lnTo>
                  <a:lnTo>
                    <a:pt x="472" y="96"/>
                  </a:lnTo>
                  <a:lnTo>
                    <a:pt x="516" y="96"/>
                  </a:lnTo>
                  <a:lnTo>
                    <a:pt x="472" y="152"/>
                  </a:lnTo>
                  <a:lnTo>
                    <a:pt x="457" y="176"/>
                  </a:lnTo>
                  <a:lnTo>
                    <a:pt x="421" y="176"/>
                  </a:lnTo>
                  <a:lnTo>
                    <a:pt x="406" y="240"/>
                  </a:lnTo>
                  <a:lnTo>
                    <a:pt x="354" y="240"/>
                  </a:lnTo>
                  <a:lnTo>
                    <a:pt x="354" y="264"/>
                  </a:lnTo>
                  <a:lnTo>
                    <a:pt x="406" y="280"/>
                  </a:lnTo>
                  <a:lnTo>
                    <a:pt x="428" y="312"/>
                  </a:lnTo>
                  <a:lnTo>
                    <a:pt x="398" y="384"/>
                  </a:lnTo>
                  <a:lnTo>
                    <a:pt x="413" y="408"/>
                  </a:lnTo>
                  <a:lnTo>
                    <a:pt x="457" y="352"/>
                  </a:lnTo>
                  <a:lnTo>
                    <a:pt x="494" y="368"/>
                  </a:lnTo>
                  <a:lnTo>
                    <a:pt x="531" y="344"/>
                  </a:lnTo>
                  <a:lnTo>
                    <a:pt x="568" y="344"/>
                  </a:lnTo>
                  <a:lnTo>
                    <a:pt x="568" y="376"/>
                  </a:lnTo>
                  <a:lnTo>
                    <a:pt x="553" y="408"/>
                  </a:lnTo>
                  <a:lnTo>
                    <a:pt x="553" y="504"/>
                  </a:lnTo>
                  <a:lnTo>
                    <a:pt x="516" y="528"/>
                  </a:lnTo>
                  <a:lnTo>
                    <a:pt x="487" y="624"/>
                  </a:lnTo>
                  <a:lnTo>
                    <a:pt x="450" y="632"/>
                  </a:lnTo>
                  <a:lnTo>
                    <a:pt x="421" y="648"/>
                  </a:lnTo>
                  <a:lnTo>
                    <a:pt x="406" y="608"/>
                  </a:lnTo>
                  <a:lnTo>
                    <a:pt x="362" y="616"/>
                  </a:lnTo>
                  <a:lnTo>
                    <a:pt x="339" y="632"/>
                  </a:lnTo>
                  <a:lnTo>
                    <a:pt x="288" y="680"/>
                  </a:lnTo>
                  <a:lnTo>
                    <a:pt x="280" y="704"/>
                  </a:lnTo>
                  <a:lnTo>
                    <a:pt x="258" y="720"/>
                  </a:lnTo>
                  <a:lnTo>
                    <a:pt x="266" y="744"/>
                  </a:lnTo>
                  <a:lnTo>
                    <a:pt x="288" y="752"/>
                  </a:lnTo>
                  <a:lnTo>
                    <a:pt x="295" y="768"/>
                  </a:lnTo>
                  <a:lnTo>
                    <a:pt x="310" y="776"/>
                  </a:lnTo>
                  <a:lnTo>
                    <a:pt x="332" y="800"/>
                  </a:lnTo>
                  <a:lnTo>
                    <a:pt x="354" y="824"/>
                  </a:lnTo>
                  <a:lnTo>
                    <a:pt x="384" y="816"/>
                  </a:lnTo>
                  <a:lnTo>
                    <a:pt x="421" y="856"/>
                  </a:lnTo>
                  <a:lnTo>
                    <a:pt x="435" y="952"/>
                  </a:lnTo>
                  <a:lnTo>
                    <a:pt x="406" y="944"/>
                  </a:lnTo>
                  <a:lnTo>
                    <a:pt x="369" y="896"/>
                  </a:lnTo>
                  <a:lnTo>
                    <a:pt x="369" y="928"/>
                  </a:lnTo>
                  <a:lnTo>
                    <a:pt x="332" y="976"/>
                  </a:lnTo>
                  <a:lnTo>
                    <a:pt x="347" y="1048"/>
                  </a:lnTo>
                  <a:lnTo>
                    <a:pt x="376" y="1136"/>
                  </a:lnTo>
                  <a:lnTo>
                    <a:pt x="413" y="1152"/>
                  </a:lnTo>
                  <a:lnTo>
                    <a:pt x="406" y="1176"/>
                  </a:lnTo>
                  <a:lnTo>
                    <a:pt x="376" y="1184"/>
                  </a:lnTo>
                  <a:lnTo>
                    <a:pt x="391" y="1224"/>
                  </a:lnTo>
                  <a:lnTo>
                    <a:pt x="347" y="1264"/>
                  </a:lnTo>
                  <a:lnTo>
                    <a:pt x="354" y="1224"/>
                  </a:lnTo>
                  <a:lnTo>
                    <a:pt x="310" y="1248"/>
                  </a:lnTo>
                  <a:lnTo>
                    <a:pt x="280" y="1288"/>
                  </a:lnTo>
                  <a:lnTo>
                    <a:pt x="295" y="1312"/>
                  </a:lnTo>
                  <a:lnTo>
                    <a:pt x="266" y="1320"/>
                  </a:lnTo>
                  <a:lnTo>
                    <a:pt x="243" y="1352"/>
                  </a:lnTo>
                  <a:lnTo>
                    <a:pt x="243" y="1328"/>
                  </a:lnTo>
                  <a:lnTo>
                    <a:pt x="199" y="1320"/>
                  </a:lnTo>
                  <a:lnTo>
                    <a:pt x="177" y="1344"/>
                  </a:lnTo>
                  <a:lnTo>
                    <a:pt x="170" y="1280"/>
                  </a:lnTo>
                  <a:lnTo>
                    <a:pt x="118" y="1248"/>
                  </a:lnTo>
                  <a:lnTo>
                    <a:pt x="81" y="1280"/>
                  </a:lnTo>
                  <a:lnTo>
                    <a:pt x="81" y="1248"/>
                  </a:lnTo>
                  <a:lnTo>
                    <a:pt x="30" y="1176"/>
                  </a:lnTo>
                  <a:lnTo>
                    <a:pt x="22" y="1144"/>
                  </a:lnTo>
                  <a:lnTo>
                    <a:pt x="59" y="1112"/>
                  </a:lnTo>
                  <a:lnTo>
                    <a:pt x="37" y="1080"/>
                  </a:lnTo>
                  <a:lnTo>
                    <a:pt x="81" y="1056"/>
                  </a:lnTo>
                  <a:lnTo>
                    <a:pt x="103" y="1048"/>
                  </a:lnTo>
                  <a:lnTo>
                    <a:pt x="125" y="984"/>
                  </a:lnTo>
                  <a:lnTo>
                    <a:pt x="96" y="968"/>
                  </a:lnTo>
                  <a:lnTo>
                    <a:pt x="103" y="936"/>
                  </a:lnTo>
                  <a:lnTo>
                    <a:pt x="81" y="920"/>
                  </a:lnTo>
                  <a:lnTo>
                    <a:pt x="74" y="872"/>
                  </a:lnTo>
                  <a:lnTo>
                    <a:pt x="111" y="832"/>
                  </a:lnTo>
                  <a:lnTo>
                    <a:pt x="118" y="78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87"/>
            <p:cNvSpPr>
              <a:spLocks/>
            </p:cNvSpPr>
            <p:nvPr/>
          </p:nvSpPr>
          <p:spPr bwMode="auto">
            <a:xfrm rot="704206">
              <a:off x="7773988" y="2317750"/>
              <a:ext cx="1147762" cy="1630363"/>
            </a:xfrm>
            <a:custGeom>
              <a:avLst/>
              <a:gdLst/>
              <a:ahLst/>
              <a:cxnLst>
                <a:cxn ang="0">
                  <a:pos x="340" y="760"/>
                </a:cxn>
                <a:cxn ang="0">
                  <a:pos x="296" y="688"/>
                </a:cxn>
                <a:cxn ang="0">
                  <a:pos x="273" y="664"/>
                </a:cxn>
                <a:cxn ang="0">
                  <a:pos x="273" y="584"/>
                </a:cxn>
                <a:cxn ang="0">
                  <a:pos x="229" y="448"/>
                </a:cxn>
                <a:cxn ang="0">
                  <a:pos x="222" y="352"/>
                </a:cxn>
                <a:cxn ang="0">
                  <a:pos x="155" y="296"/>
                </a:cxn>
                <a:cxn ang="0">
                  <a:pos x="148" y="256"/>
                </a:cxn>
                <a:cxn ang="0">
                  <a:pos x="118" y="272"/>
                </a:cxn>
                <a:cxn ang="0">
                  <a:pos x="118" y="312"/>
                </a:cxn>
                <a:cxn ang="0">
                  <a:pos x="126" y="312"/>
                </a:cxn>
                <a:cxn ang="0">
                  <a:pos x="96" y="320"/>
                </a:cxn>
                <a:cxn ang="0">
                  <a:pos x="74" y="296"/>
                </a:cxn>
                <a:cxn ang="0">
                  <a:pos x="52" y="272"/>
                </a:cxn>
                <a:cxn ang="0">
                  <a:pos x="37" y="264"/>
                </a:cxn>
                <a:cxn ang="0">
                  <a:pos x="30" y="248"/>
                </a:cxn>
                <a:cxn ang="0">
                  <a:pos x="7" y="240"/>
                </a:cxn>
                <a:cxn ang="0">
                  <a:pos x="0" y="216"/>
                </a:cxn>
                <a:cxn ang="0">
                  <a:pos x="22" y="200"/>
                </a:cxn>
                <a:cxn ang="0">
                  <a:pos x="30" y="176"/>
                </a:cxn>
                <a:cxn ang="0">
                  <a:pos x="81" y="128"/>
                </a:cxn>
                <a:cxn ang="0">
                  <a:pos x="103" y="112"/>
                </a:cxn>
                <a:cxn ang="0">
                  <a:pos x="148" y="104"/>
                </a:cxn>
                <a:cxn ang="0">
                  <a:pos x="163" y="144"/>
                </a:cxn>
                <a:cxn ang="0">
                  <a:pos x="192" y="128"/>
                </a:cxn>
                <a:cxn ang="0">
                  <a:pos x="229" y="120"/>
                </a:cxn>
                <a:cxn ang="0">
                  <a:pos x="259" y="24"/>
                </a:cxn>
                <a:cxn ang="0">
                  <a:pos x="296" y="0"/>
                </a:cxn>
                <a:cxn ang="0">
                  <a:pos x="340" y="152"/>
                </a:cxn>
                <a:cxn ang="0">
                  <a:pos x="362" y="184"/>
                </a:cxn>
                <a:cxn ang="0">
                  <a:pos x="303" y="200"/>
                </a:cxn>
                <a:cxn ang="0">
                  <a:pos x="288" y="264"/>
                </a:cxn>
                <a:cxn ang="0">
                  <a:pos x="303" y="296"/>
                </a:cxn>
                <a:cxn ang="0">
                  <a:pos x="281" y="304"/>
                </a:cxn>
                <a:cxn ang="0">
                  <a:pos x="303" y="344"/>
                </a:cxn>
                <a:cxn ang="0">
                  <a:pos x="273" y="376"/>
                </a:cxn>
                <a:cxn ang="0">
                  <a:pos x="347" y="488"/>
                </a:cxn>
                <a:cxn ang="0">
                  <a:pos x="377" y="456"/>
                </a:cxn>
                <a:cxn ang="0">
                  <a:pos x="399" y="488"/>
                </a:cxn>
                <a:cxn ang="0">
                  <a:pos x="407" y="496"/>
                </a:cxn>
                <a:cxn ang="0">
                  <a:pos x="436" y="488"/>
                </a:cxn>
                <a:cxn ang="0">
                  <a:pos x="458" y="520"/>
                </a:cxn>
                <a:cxn ang="0">
                  <a:pos x="436" y="528"/>
                </a:cxn>
                <a:cxn ang="0">
                  <a:pos x="458" y="576"/>
                </a:cxn>
                <a:cxn ang="0">
                  <a:pos x="525" y="608"/>
                </a:cxn>
                <a:cxn ang="0">
                  <a:pos x="495" y="648"/>
                </a:cxn>
                <a:cxn ang="0">
                  <a:pos x="517" y="696"/>
                </a:cxn>
                <a:cxn ang="0">
                  <a:pos x="554" y="720"/>
                </a:cxn>
                <a:cxn ang="0">
                  <a:pos x="547" y="768"/>
                </a:cxn>
                <a:cxn ang="0">
                  <a:pos x="584" y="824"/>
                </a:cxn>
                <a:cxn ang="0">
                  <a:pos x="606" y="912"/>
                </a:cxn>
                <a:cxn ang="0">
                  <a:pos x="584" y="912"/>
                </a:cxn>
                <a:cxn ang="0">
                  <a:pos x="532" y="880"/>
                </a:cxn>
                <a:cxn ang="0">
                  <a:pos x="362" y="792"/>
                </a:cxn>
                <a:cxn ang="0">
                  <a:pos x="340" y="760"/>
                </a:cxn>
              </a:cxnLst>
              <a:rect l="0" t="0" r="r" b="b"/>
              <a:pathLst>
                <a:path w="607" h="913">
                  <a:moveTo>
                    <a:pt x="340" y="760"/>
                  </a:moveTo>
                  <a:lnTo>
                    <a:pt x="296" y="688"/>
                  </a:lnTo>
                  <a:lnTo>
                    <a:pt x="273" y="664"/>
                  </a:lnTo>
                  <a:lnTo>
                    <a:pt x="273" y="584"/>
                  </a:lnTo>
                  <a:lnTo>
                    <a:pt x="229" y="448"/>
                  </a:lnTo>
                  <a:lnTo>
                    <a:pt x="222" y="352"/>
                  </a:lnTo>
                  <a:lnTo>
                    <a:pt x="155" y="296"/>
                  </a:lnTo>
                  <a:lnTo>
                    <a:pt x="148" y="256"/>
                  </a:lnTo>
                  <a:lnTo>
                    <a:pt x="118" y="272"/>
                  </a:lnTo>
                  <a:lnTo>
                    <a:pt x="118" y="312"/>
                  </a:lnTo>
                  <a:lnTo>
                    <a:pt x="126" y="312"/>
                  </a:lnTo>
                  <a:lnTo>
                    <a:pt x="96" y="320"/>
                  </a:lnTo>
                  <a:lnTo>
                    <a:pt x="74" y="296"/>
                  </a:lnTo>
                  <a:lnTo>
                    <a:pt x="52" y="272"/>
                  </a:lnTo>
                  <a:lnTo>
                    <a:pt x="37" y="264"/>
                  </a:lnTo>
                  <a:lnTo>
                    <a:pt x="30" y="248"/>
                  </a:lnTo>
                  <a:lnTo>
                    <a:pt x="7" y="240"/>
                  </a:lnTo>
                  <a:lnTo>
                    <a:pt x="0" y="216"/>
                  </a:lnTo>
                  <a:lnTo>
                    <a:pt x="22" y="200"/>
                  </a:lnTo>
                  <a:lnTo>
                    <a:pt x="30" y="176"/>
                  </a:lnTo>
                  <a:lnTo>
                    <a:pt x="81" y="128"/>
                  </a:lnTo>
                  <a:lnTo>
                    <a:pt x="103" y="112"/>
                  </a:lnTo>
                  <a:lnTo>
                    <a:pt x="148" y="104"/>
                  </a:lnTo>
                  <a:lnTo>
                    <a:pt x="163" y="144"/>
                  </a:lnTo>
                  <a:lnTo>
                    <a:pt x="192" y="128"/>
                  </a:lnTo>
                  <a:lnTo>
                    <a:pt x="229" y="120"/>
                  </a:lnTo>
                  <a:lnTo>
                    <a:pt x="259" y="24"/>
                  </a:lnTo>
                  <a:lnTo>
                    <a:pt x="296" y="0"/>
                  </a:lnTo>
                  <a:lnTo>
                    <a:pt x="340" y="152"/>
                  </a:lnTo>
                  <a:lnTo>
                    <a:pt x="362" y="184"/>
                  </a:lnTo>
                  <a:lnTo>
                    <a:pt x="303" y="200"/>
                  </a:lnTo>
                  <a:lnTo>
                    <a:pt x="288" y="264"/>
                  </a:lnTo>
                  <a:lnTo>
                    <a:pt x="303" y="296"/>
                  </a:lnTo>
                  <a:lnTo>
                    <a:pt x="281" y="304"/>
                  </a:lnTo>
                  <a:lnTo>
                    <a:pt x="303" y="344"/>
                  </a:lnTo>
                  <a:lnTo>
                    <a:pt x="273" y="376"/>
                  </a:lnTo>
                  <a:lnTo>
                    <a:pt x="347" y="488"/>
                  </a:lnTo>
                  <a:lnTo>
                    <a:pt x="377" y="456"/>
                  </a:lnTo>
                  <a:lnTo>
                    <a:pt x="399" y="488"/>
                  </a:lnTo>
                  <a:lnTo>
                    <a:pt x="407" y="496"/>
                  </a:lnTo>
                  <a:lnTo>
                    <a:pt x="436" y="488"/>
                  </a:lnTo>
                  <a:lnTo>
                    <a:pt x="458" y="520"/>
                  </a:lnTo>
                  <a:lnTo>
                    <a:pt x="436" y="528"/>
                  </a:lnTo>
                  <a:lnTo>
                    <a:pt x="458" y="576"/>
                  </a:lnTo>
                  <a:lnTo>
                    <a:pt x="525" y="608"/>
                  </a:lnTo>
                  <a:lnTo>
                    <a:pt x="495" y="648"/>
                  </a:lnTo>
                  <a:lnTo>
                    <a:pt x="517" y="696"/>
                  </a:lnTo>
                  <a:lnTo>
                    <a:pt x="554" y="720"/>
                  </a:lnTo>
                  <a:lnTo>
                    <a:pt x="547" y="768"/>
                  </a:lnTo>
                  <a:lnTo>
                    <a:pt x="584" y="824"/>
                  </a:lnTo>
                  <a:lnTo>
                    <a:pt x="606" y="912"/>
                  </a:lnTo>
                  <a:lnTo>
                    <a:pt x="584" y="912"/>
                  </a:lnTo>
                  <a:lnTo>
                    <a:pt x="532" y="880"/>
                  </a:lnTo>
                  <a:lnTo>
                    <a:pt x="362" y="792"/>
                  </a:lnTo>
                  <a:lnTo>
                    <a:pt x="340" y="7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88"/>
            <p:cNvSpPr>
              <a:spLocks/>
            </p:cNvSpPr>
            <p:nvPr/>
          </p:nvSpPr>
          <p:spPr bwMode="auto">
            <a:xfrm rot="704206">
              <a:off x="8342313" y="3206750"/>
              <a:ext cx="123825" cy="487363"/>
            </a:xfrm>
            <a:custGeom>
              <a:avLst/>
              <a:gdLst/>
              <a:ahLst/>
              <a:cxnLst>
                <a:cxn ang="0">
                  <a:pos x="7" y="272"/>
                </a:cxn>
                <a:cxn ang="0">
                  <a:pos x="7" y="272"/>
                </a:cxn>
                <a:cxn ang="0">
                  <a:pos x="51" y="232"/>
                </a:cxn>
                <a:cxn ang="0">
                  <a:pos x="44" y="200"/>
                </a:cxn>
                <a:cxn ang="0">
                  <a:pos x="7" y="200"/>
                </a:cxn>
                <a:cxn ang="0">
                  <a:pos x="0" y="160"/>
                </a:cxn>
                <a:cxn ang="0">
                  <a:pos x="29" y="152"/>
                </a:cxn>
                <a:cxn ang="0">
                  <a:pos x="37" y="128"/>
                </a:cxn>
                <a:cxn ang="0">
                  <a:pos x="15" y="72"/>
                </a:cxn>
                <a:cxn ang="0">
                  <a:pos x="66" y="0"/>
                </a:cxn>
              </a:cxnLst>
              <a:rect l="0" t="0" r="r" b="b"/>
              <a:pathLst>
                <a:path w="67" h="273">
                  <a:moveTo>
                    <a:pt x="7" y="272"/>
                  </a:moveTo>
                  <a:lnTo>
                    <a:pt x="7" y="272"/>
                  </a:lnTo>
                  <a:lnTo>
                    <a:pt x="51" y="232"/>
                  </a:lnTo>
                  <a:lnTo>
                    <a:pt x="44" y="200"/>
                  </a:lnTo>
                  <a:lnTo>
                    <a:pt x="7" y="200"/>
                  </a:lnTo>
                  <a:lnTo>
                    <a:pt x="0" y="160"/>
                  </a:lnTo>
                  <a:lnTo>
                    <a:pt x="29" y="152"/>
                  </a:lnTo>
                  <a:lnTo>
                    <a:pt x="37" y="128"/>
                  </a:lnTo>
                  <a:lnTo>
                    <a:pt x="15" y="72"/>
                  </a:lnTo>
                  <a:lnTo>
                    <a:pt x="6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89"/>
            <p:cNvSpPr>
              <a:spLocks/>
            </p:cNvSpPr>
            <p:nvPr/>
          </p:nvSpPr>
          <p:spPr bwMode="auto">
            <a:xfrm rot="704206">
              <a:off x="5356225" y="2066925"/>
              <a:ext cx="2084387" cy="2560638"/>
            </a:xfrm>
            <a:custGeom>
              <a:avLst/>
              <a:gdLst/>
              <a:ahLst/>
              <a:cxnLst>
                <a:cxn ang="0">
                  <a:pos x="236" y="352"/>
                </a:cxn>
                <a:cxn ang="0">
                  <a:pos x="347" y="352"/>
                </a:cxn>
                <a:cxn ang="0">
                  <a:pos x="458" y="472"/>
                </a:cxn>
                <a:cxn ang="0">
                  <a:pos x="502" y="360"/>
                </a:cxn>
                <a:cxn ang="0">
                  <a:pos x="539" y="232"/>
                </a:cxn>
                <a:cxn ang="0">
                  <a:pos x="642" y="152"/>
                </a:cxn>
                <a:cxn ang="0">
                  <a:pos x="724" y="152"/>
                </a:cxn>
                <a:cxn ang="0">
                  <a:pos x="812" y="80"/>
                </a:cxn>
                <a:cxn ang="0">
                  <a:pos x="945" y="32"/>
                </a:cxn>
                <a:cxn ang="0">
                  <a:pos x="1004" y="16"/>
                </a:cxn>
                <a:cxn ang="0">
                  <a:pos x="997" y="136"/>
                </a:cxn>
                <a:cxn ang="0">
                  <a:pos x="1071" y="176"/>
                </a:cxn>
                <a:cxn ang="0">
                  <a:pos x="1048" y="288"/>
                </a:cxn>
                <a:cxn ang="0">
                  <a:pos x="1071" y="384"/>
                </a:cxn>
                <a:cxn ang="0">
                  <a:pos x="1056" y="472"/>
                </a:cxn>
                <a:cxn ang="0">
                  <a:pos x="997" y="560"/>
                </a:cxn>
                <a:cxn ang="0">
                  <a:pos x="1056" y="696"/>
                </a:cxn>
                <a:cxn ang="0">
                  <a:pos x="997" y="760"/>
                </a:cxn>
                <a:cxn ang="0">
                  <a:pos x="982" y="816"/>
                </a:cxn>
                <a:cxn ang="0">
                  <a:pos x="982" y="1008"/>
                </a:cxn>
                <a:cxn ang="0">
                  <a:pos x="901" y="1072"/>
                </a:cxn>
                <a:cxn ang="0">
                  <a:pos x="930" y="1192"/>
                </a:cxn>
                <a:cxn ang="0">
                  <a:pos x="952" y="1280"/>
                </a:cxn>
                <a:cxn ang="0">
                  <a:pos x="916" y="1376"/>
                </a:cxn>
                <a:cxn ang="0">
                  <a:pos x="834" y="1416"/>
                </a:cxn>
                <a:cxn ang="0">
                  <a:pos x="738" y="1408"/>
                </a:cxn>
                <a:cxn ang="0">
                  <a:pos x="664" y="1432"/>
                </a:cxn>
                <a:cxn ang="0">
                  <a:pos x="576" y="1408"/>
                </a:cxn>
                <a:cxn ang="0">
                  <a:pos x="517" y="1328"/>
                </a:cxn>
                <a:cxn ang="0">
                  <a:pos x="473" y="1320"/>
                </a:cxn>
                <a:cxn ang="0">
                  <a:pos x="377" y="1312"/>
                </a:cxn>
                <a:cxn ang="0">
                  <a:pos x="325" y="1376"/>
                </a:cxn>
                <a:cxn ang="0">
                  <a:pos x="266" y="1424"/>
                </a:cxn>
                <a:cxn ang="0">
                  <a:pos x="244" y="1296"/>
                </a:cxn>
                <a:cxn ang="0">
                  <a:pos x="207" y="1224"/>
                </a:cxn>
                <a:cxn ang="0">
                  <a:pos x="148" y="1144"/>
                </a:cxn>
                <a:cxn ang="0">
                  <a:pos x="66" y="1104"/>
                </a:cxn>
                <a:cxn ang="0">
                  <a:pos x="52" y="1000"/>
                </a:cxn>
                <a:cxn ang="0">
                  <a:pos x="52" y="912"/>
                </a:cxn>
                <a:cxn ang="0">
                  <a:pos x="22" y="816"/>
                </a:cxn>
                <a:cxn ang="0">
                  <a:pos x="59" y="744"/>
                </a:cxn>
                <a:cxn ang="0">
                  <a:pos x="81" y="608"/>
                </a:cxn>
                <a:cxn ang="0">
                  <a:pos x="30" y="496"/>
                </a:cxn>
                <a:cxn ang="0">
                  <a:pos x="59" y="440"/>
                </a:cxn>
                <a:cxn ang="0">
                  <a:pos x="162" y="448"/>
                </a:cxn>
              </a:cxnLst>
              <a:rect l="0" t="0" r="r" b="b"/>
              <a:pathLst>
                <a:path w="1101" h="1433">
                  <a:moveTo>
                    <a:pt x="251" y="432"/>
                  </a:moveTo>
                  <a:lnTo>
                    <a:pt x="236" y="392"/>
                  </a:lnTo>
                  <a:lnTo>
                    <a:pt x="236" y="352"/>
                  </a:lnTo>
                  <a:lnTo>
                    <a:pt x="273" y="360"/>
                  </a:lnTo>
                  <a:lnTo>
                    <a:pt x="303" y="344"/>
                  </a:lnTo>
                  <a:lnTo>
                    <a:pt x="347" y="352"/>
                  </a:lnTo>
                  <a:lnTo>
                    <a:pt x="325" y="408"/>
                  </a:lnTo>
                  <a:lnTo>
                    <a:pt x="369" y="432"/>
                  </a:lnTo>
                  <a:lnTo>
                    <a:pt x="458" y="472"/>
                  </a:lnTo>
                  <a:lnTo>
                    <a:pt x="450" y="400"/>
                  </a:lnTo>
                  <a:lnTo>
                    <a:pt x="495" y="392"/>
                  </a:lnTo>
                  <a:lnTo>
                    <a:pt x="502" y="360"/>
                  </a:lnTo>
                  <a:lnTo>
                    <a:pt x="576" y="312"/>
                  </a:lnTo>
                  <a:lnTo>
                    <a:pt x="524" y="272"/>
                  </a:lnTo>
                  <a:lnTo>
                    <a:pt x="539" y="232"/>
                  </a:lnTo>
                  <a:lnTo>
                    <a:pt x="598" y="176"/>
                  </a:lnTo>
                  <a:lnTo>
                    <a:pt x="628" y="192"/>
                  </a:lnTo>
                  <a:lnTo>
                    <a:pt x="642" y="152"/>
                  </a:lnTo>
                  <a:lnTo>
                    <a:pt x="694" y="120"/>
                  </a:lnTo>
                  <a:lnTo>
                    <a:pt x="694" y="152"/>
                  </a:lnTo>
                  <a:lnTo>
                    <a:pt x="724" y="152"/>
                  </a:lnTo>
                  <a:lnTo>
                    <a:pt x="738" y="136"/>
                  </a:lnTo>
                  <a:lnTo>
                    <a:pt x="812" y="136"/>
                  </a:lnTo>
                  <a:lnTo>
                    <a:pt x="812" y="80"/>
                  </a:lnTo>
                  <a:lnTo>
                    <a:pt x="871" y="16"/>
                  </a:lnTo>
                  <a:lnTo>
                    <a:pt x="923" y="40"/>
                  </a:lnTo>
                  <a:lnTo>
                    <a:pt x="945" y="32"/>
                  </a:lnTo>
                  <a:lnTo>
                    <a:pt x="982" y="40"/>
                  </a:lnTo>
                  <a:lnTo>
                    <a:pt x="975" y="0"/>
                  </a:lnTo>
                  <a:lnTo>
                    <a:pt x="1004" y="16"/>
                  </a:lnTo>
                  <a:lnTo>
                    <a:pt x="1034" y="48"/>
                  </a:lnTo>
                  <a:lnTo>
                    <a:pt x="1004" y="112"/>
                  </a:lnTo>
                  <a:lnTo>
                    <a:pt x="997" y="136"/>
                  </a:lnTo>
                  <a:lnTo>
                    <a:pt x="1019" y="176"/>
                  </a:lnTo>
                  <a:lnTo>
                    <a:pt x="1056" y="176"/>
                  </a:lnTo>
                  <a:lnTo>
                    <a:pt x="1071" y="176"/>
                  </a:lnTo>
                  <a:lnTo>
                    <a:pt x="1093" y="200"/>
                  </a:lnTo>
                  <a:lnTo>
                    <a:pt x="1085" y="248"/>
                  </a:lnTo>
                  <a:lnTo>
                    <a:pt x="1048" y="288"/>
                  </a:lnTo>
                  <a:lnTo>
                    <a:pt x="1056" y="336"/>
                  </a:lnTo>
                  <a:lnTo>
                    <a:pt x="1078" y="352"/>
                  </a:lnTo>
                  <a:lnTo>
                    <a:pt x="1071" y="384"/>
                  </a:lnTo>
                  <a:lnTo>
                    <a:pt x="1100" y="400"/>
                  </a:lnTo>
                  <a:lnTo>
                    <a:pt x="1078" y="464"/>
                  </a:lnTo>
                  <a:lnTo>
                    <a:pt x="1056" y="472"/>
                  </a:lnTo>
                  <a:lnTo>
                    <a:pt x="1011" y="496"/>
                  </a:lnTo>
                  <a:lnTo>
                    <a:pt x="1034" y="528"/>
                  </a:lnTo>
                  <a:lnTo>
                    <a:pt x="997" y="560"/>
                  </a:lnTo>
                  <a:lnTo>
                    <a:pt x="1004" y="592"/>
                  </a:lnTo>
                  <a:lnTo>
                    <a:pt x="1056" y="664"/>
                  </a:lnTo>
                  <a:lnTo>
                    <a:pt x="1056" y="696"/>
                  </a:lnTo>
                  <a:lnTo>
                    <a:pt x="1063" y="720"/>
                  </a:lnTo>
                  <a:lnTo>
                    <a:pt x="1026" y="736"/>
                  </a:lnTo>
                  <a:lnTo>
                    <a:pt x="997" y="760"/>
                  </a:lnTo>
                  <a:lnTo>
                    <a:pt x="960" y="744"/>
                  </a:lnTo>
                  <a:lnTo>
                    <a:pt x="952" y="784"/>
                  </a:lnTo>
                  <a:lnTo>
                    <a:pt x="982" y="816"/>
                  </a:lnTo>
                  <a:lnTo>
                    <a:pt x="967" y="872"/>
                  </a:lnTo>
                  <a:lnTo>
                    <a:pt x="1011" y="952"/>
                  </a:lnTo>
                  <a:lnTo>
                    <a:pt x="982" y="1008"/>
                  </a:lnTo>
                  <a:lnTo>
                    <a:pt x="960" y="1008"/>
                  </a:lnTo>
                  <a:lnTo>
                    <a:pt x="960" y="1040"/>
                  </a:lnTo>
                  <a:lnTo>
                    <a:pt x="901" y="1072"/>
                  </a:lnTo>
                  <a:lnTo>
                    <a:pt x="916" y="1144"/>
                  </a:lnTo>
                  <a:lnTo>
                    <a:pt x="908" y="1168"/>
                  </a:lnTo>
                  <a:lnTo>
                    <a:pt x="930" y="1192"/>
                  </a:lnTo>
                  <a:lnTo>
                    <a:pt x="930" y="1232"/>
                  </a:lnTo>
                  <a:lnTo>
                    <a:pt x="960" y="1232"/>
                  </a:lnTo>
                  <a:lnTo>
                    <a:pt x="952" y="1280"/>
                  </a:lnTo>
                  <a:lnTo>
                    <a:pt x="967" y="1312"/>
                  </a:lnTo>
                  <a:lnTo>
                    <a:pt x="923" y="1336"/>
                  </a:lnTo>
                  <a:lnTo>
                    <a:pt x="916" y="1376"/>
                  </a:lnTo>
                  <a:lnTo>
                    <a:pt x="886" y="1376"/>
                  </a:lnTo>
                  <a:lnTo>
                    <a:pt x="849" y="1400"/>
                  </a:lnTo>
                  <a:lnTo>
                    <a:pt x="834" y="1416"/>
                  </a:lnTo>
                  <a:lnTo>
                    <a:pt x="797" y="1416"/>
                  </a:lnTo>
                  <a:lnTo>
                    <a:pt x="775" y="1432"/>
                  </a:lnTo>
                  <a:lnTo>
                    <a:pt x="738" y="1408"/>
                  </a:lnTo>
                  <a:lnTo>
                    <a:pt x="709" y="1424"/>
                  </a:lnTo>
                  <a:lnTo>
                    <a:pt x="679" y="1416"/>
                  </a:lnTo>
                  <a:lnTo>
                    <a:pt x="664" y="1432"/>
                  </a:lnTo>
                  <a:lnTo>
                    <a:pt x="642" y="1416"/>
                  </a:lnTo>
                  <a:lnTo>
                    <a:pt x="605" y="1432"/>
                  </a:lnTo>
                  <a:lnTo>
                    <a:pt x="576" y="1408"/>
                  </a:lnTo>
                  <a:lnTo>
                    <a:pt x="554" y="1392"/>
                  </a:lnTo>
                  <a:lnTo>
                    <a:pt x="546" y="1376"/>
                  </a:lnTo>
                  <a:lnTo>
                    <a:pt x="517" y="1328"/>
                  </a:lnTo>
                  <a:lnTo>
                    <a:pt x="509" y="1304"/>
                  </a:lnTo>
                  <a:lnTo>
                    <a:pt x="495" y="1296"/>
                  </a:lnTo>
                  <a:lnTo>
                    <a:pt x="473" y="1320"/>
                  </a:lnTo>
                  <a:lnTo>
                    <a:pt x="450" y="1296"/>
                  </a:lnTo>
                  <a:lnTo>
                    <a:pt x="413" y="1272"/>
                  </a:lnTo>
                  <a:lnTo>
                    <a:pt x="377" y="1312"/>
                  </a:lnTo>
                  <a:lnTo>
                    <a:pt x="369" y="1360"/>
                  </a:lnTo>
                  <a:lnTo>
                    <a:pt x="340" y="1400"/>
                  </a:lnTo>
                  <a:lnTo>
                    <a:pt x="325" y="1376"/>
                  </a:lnTo>
                  <a:lnTo>
                    <a:pt x="317" y="1392"/>
                  </a:lnTo>
                  <a:lnTo>
                    <a:pt x="273" y="1408"/>
                  </a:lnTo>
                  <a:lnTo>
                    <a:pt x="266" y="1424"/>
                  </a:lnTo>
                  <a:lnTo>
                    <a:pt x="244" y="1424"/>
                  </a:lnTo>
                  <a:lnTo>
                    <a:pt x="236" y="1384"/>
                  </a:lnTo>
                  <a:lnTo>
                    <a:pt x="244" y="1296"/>
                  </a:lnTo>
                  <a:lnTo>
                    <a:pt x="214" y="1272"/>
                  </a:lnTo>
                  <a:lnTo>
                    <a:pt x="199" y="1248"/>
                  </a:lnTo>
                  <a:lnTo>
                    <a:pt x="207" y="1224"/>
                  </a:lnTo>
                  <a:lnTo>
                    <a:pt x="185" y="1216"/>
                  </a:lnTo>
                  <a:lnTo>
                    <a:pt x="185" y="1176"/>
                  </a:lnTo>
                  <a:lnTo>
                    <a:pt x="148" y="1144"/>
                  </a:lnTo>
                  <a:lnTo>
                    <a:pt x="140" y="1128"/>
                  </a:lnTo>
                  <a:lnTo>
                    <a:pt x="133" y="1104"/>
                  </a:lnTo>
                  <a:lnTo>
                    <a:pt x="66" y="1104"/>
                  </a:lnTo>
                  <a:lnTo>
                    <a:pt x="59" y="1064"/>
                  </a:lnTo>
                  <a:lnTo>
                    <a:pt x="74" y="1032"/>
                  </a:lnTo>
                  <a:lnTo>
                    <a:pt x="52" y="1000"/>
                  </a:lnTo>
                  <a:lnTo>
                    <a:pt x="44" y="960"/>
                  </a:lnTo>
                  <a:lnTo>
                    <a:pt x="22" y="952"/>
                  </a:lnTo>
                  <a:lnTo>
                    <a:pt x="52" y="912"/>
                  </a:lnTo>
                  <a:lnTo>
                    <a:pt x="37" y="888"/>
                  </a:lnTo>
                  <a:lnTo>
                    <a:pt x="37" y="856"/>
                  </a:lnTo>
                  <a:lnTo>
                    <a:pt x="22" y="816"/>
                  </a:lnTo>
                  <a:lnTo>
                    <a:pt x="0" y="784"/>
                  </a:lnTo>
                  <a:lnTo>
                    <a:pt x="30" y="752"/>
                  </a:lnTo>
                  <a:lnTo>
                    <a:pt x="59" y="744"/>
                  </a:lnTo>
                  <a:lnTo>
                    <a:pt x="59" y="696"/>
                  </a:lnTo>
                  <a:lnTo>
                    <a:pt x="103" y="632"/>
                  </a:lnTo>
                  <a:lnTo>
                    <a:pt x="81" y="608"/>
                  </a:lnTo>
                  <a:lnTo>
                    <a:pt x="81" y="576"/>
                  </a:lnTo>
                  <a:lnTo>
                    <a:pt x="44" y="544"/>
                  </a:lnTo>
                  <a:lnTo>
                    <a:pt x="30" y="496"/>
                  </a:lnTo>
                  <a:lnTo>
                    <a:pt x="37" y="456"/>
                  </a:lnTo>
                  <a:lnTo>
                    <a:pt x="44" y="464"/>
                  </a:lnTo>
                  <a:lnTo>
                    <a:pt x="59" y="440"/>
                  </a:lnTo>
                  <a:lnTo>
                    <a:pt x="81" y="464"/>
                  </a:lnTo>
                  <a:lnTo>
                    <a:pt x="155" y="416"/>
                  </a:lnTo>
                  <a:lnTo>
                    <a:pt x="162" y="448"/>
                  </a:lnTo>
                  <a:lnTo>
                    <a:pt x="251" y="4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90"/>
            <p:cNvSpPr>
              <a:spLocks/>
            </p:cNvSpPr>
            <p:nvPr/>
          </p:nvSpPr>
          <p:spPr bwMode="auto">
            <a:xfrm rot="704206">
              <a:off x="4116388" y="2463800"/>
              <a:ext cx="55562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0" y="24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91"/>
            <p:cNvSpPr>
              <a:spLocks/>
            </p:cNvSpPr>
            <p:nvPr/>
          </p:nvSpPr>
          <p:spPr bwMode="auto">
            <a:xfrm rot="704206">
              <a:off x="5016500" y="1709738"/>
              <a:ext cx="127000" cy="17303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37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7" h="97">
                  <a:moveTo>
                    <a:pt x="0" y="80"/>
                  </a:moveTo>
                  <a:lnTo>
                    <a:pt x="22" y="96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37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92"/>
            <p:cNvSpPr>
              <a:spLocks/>
            </p:cNvSpPr>
            <p:nvPr/>
          </p:nvSpPr>
          <p:spPr bwMode="auto">
            <a:xfrm rot="704206">
              <a:off x="5037138" y="1889125"/>
              <a:ext cx="127000" cy="1587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59" y="0"/>
                </a:cxn>
                <a:cxn ang="0">
                  <a:pos x="66" y="56"/>
                </a:cxn>
                <a:cxn ang="0">
                  <a:pos x="59" y="88"/>
                </a:cxn>
                <a:cxn ang="0">
                  <a:pos x="0" y="48"/>
                </a:cxn>
              </a:cxnLst>
              <a:rect l="0" t="0" r="r" b="b"/>
              <a:pathLst>
                <a:path w="67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59" y="0"/>
                  </a:lnTo>
                  <a:lnTo>
                    <a:pt x="66" y="56"/>
                  </a:lnTo>
                  <a:lnTo>
                    <a:pt x="59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93"/>
            <p:cNvSpPr>
              <a:spLocks/>
            </p:cNvSpPr>
            <p:nvPr/>
          </p:nvSpPr>
          <p:spPr bwMode="auto">
            <a:xfrm rot="704206">
              <a:off x="5184775" y="1981200"/>
              <a:ext cx="1428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94"/>
            <p:cNvSpPr>
              <a:spLocks/>
            </p:cNvSpPr>
            <p:nvPr/>
          </p:nvSpPr>
          <p:spPr bwMode="auto">
            <a:xfrm rot="704206">
              <a:off x="4965700" y="1865313"/>
              <a:ext cx="60325" cy="460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31" h="25">
                  <a:moveTo>
                    <a:pt x="8" y="0"/>
                  </a:moveTo>
                  <a:lnTo>
                    <a:pt x="30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95"/>
            <p:cNvSpPr>
              <a:spLocks/>
            </p:cNvSpPr>
            <p:nvPr/>
          </p:nvSpPr>
          <p:spPr bwMode="auto">
            <a:xfrm rot="704206">
              <a:off x="3124200" y="2347913"/>
              <a:ext cx="85725" cy="8731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7" y="48"/>
                </a:cxn>
                <a:cxn ang="0">
                  <a:pos x="44" y="32"/>
                </a:cxn>
                <a:cxn ang="0">
                  <a:pos x="22" y="0"/>
                </a:cxn>
                <a:cxn ang="0">
                  <a:pos x="7" y="8"/>
                </a:cxn>
                <a:cxn ang="0">
                  <a:pos x="0" y="40"/>
                </a:cxn>
              </a:cxnLst>
              <a:rect l="0" t="0" r="r" b="b"/>
              <a:pathLst>
                <a:path w="45" h="49">
                  <a:moveTo>
                    <a:pt x="0" y="40"/>
                  </a:moveTo>
                  <a:lnTo>
                    <a:pt x="37" y="48"/>
                  </a:lnTo>
                  <a:lnTo>
                    <a:pt x="44" y="32"/>
                  </a:lnTo>
                  <a:lnTo>
                    <a:pt x="22" y="0"/>
                  </a:lnTo>
                  <a:lnTo>
                    <a:pt x="7" y="8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96"/>
            <p:cNvSpPr>
              <a:spLocks/>
            </p:cNvSpPr>
            <p:nvPr/>
          </p:nvSpPr>
          <p:spPr bwMode="auto">
            <a:xfrm rot="704206">
              <a:off x="4132263" y="1284288"/>
              <a:ext cx="57150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9" y="1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0" h="33">
                  <a:moveTo>
                    <a:pt x="0" y="0"/>
                  </a:moveTo>
                  <a:lnTo>
                    <a:pt x="29" y="0"/>
                  </a:lnTo>
                  <a:lnTo>
                    <a:pt x="29" y="16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97"/>
            <p:cNvSpPr>
              <a:spLocks/>
            </p:cNvSpPr>
            <p:nvPr/>
          </p:nvSpPr>
          <p:spPr bwMode="auto">
            <a:xfrm rot="704206">
              <a:off x="4119563" y="1354138"/>
              <a:ext cx="5715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4"/>
                </a:cxn>
                <a:cxn ang="0">
                  <a:pos x="29" y="8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7" y="24"/>
                  </a:lnTo>
                  <a:lnTo>
                    <a:pt x="29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98"/>
            <p:cNvSpPr>
              <a:spLocks/>
            </p:cNvSpPr>
            <p:nvPr/>
          </p:nvSpPr>
          <p:spPr bwMode="auto">
            <a:xfrm rot="704206">
              <a:off x="4191000" y="1339850"/>
              <a:ext cx="57150" cy="587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32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8"/>
                </a:cxn>
              </a:cxnLst>
              <a:rect l="0" t="0" r="r" b="b"/>
              <a:pathLst>
                <a:path w="30" h="33">
                  <a:moveTo>
                    <a:pt x="0" y="8"/>
                  </a:moveTo>
                  <a:lnTo>
                    <a:pt x="7" y="32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99"/>
            <p:cNvSpPr>
              <a:spLocks/>
            </p:cNvSpPr>
            <p:nvPr/>
          </p:nvSpPr>
          <p:spPr bwMode="auto">
            <a:xfrm rot="704206">
              <a:off x="4291013" y="1406525"/>
              <a:ext cx="85725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44" y="0"/>
                </a:cxn>
                <a:cxn ang="0">
                  <a:pos x="44" y="24"/>
                </a:cxn>
                <a:cxn ang="0">
                  <a:pos x="22" y="32"/>
                </a:cxn>
                <a:cxn ang="0">
                  <a:pos x="0" y="8"/>
                </a:cxn>
              </a:cxnLst>
              <a:rect l="0" t="0" r="r" b="b"/>
              <a:pathLst>
                <a:path w="45" h="33">
                  <a:moveTo>
                    <a:pt x="0" y="8"/>
                  </a:moveTo>
                  <a:lnTo>
                    <a:pt x="15" y="0"/>
                  </a:lnTo>
                  <a:lnTo>
                    <a:pt x="44" y="0"/>
                  </a:lnTo>
                  <a:lnTo>
                    <a:pt x="44" y="24"/>
                  </a:lnTo>
                  <a:lnTo>
                    <a:pt x="22" y="32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00"/>
            <p:cNvSpPr>
              <a:spLocks/>
            </p:cNvSpPr>
            <p:nvPr/>
          </p:nvSpPr>
          <p:spPr bwMode="auto">
            <a:xfrm rot="704206">
              <a:off x="4368800" y="13874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4" y="16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0" y="16"/>
                  </a:lnTo>
                  <a:lnTo>
                    <a:pt x="14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01"/>
            <p:cNvSpPr>
              <a:spLocks/>
            </p:cNvSpPr>
            <p:nvPr/>
          </p:nvSpPr>
          <p:spPr bwMode="auto">
            <a:xfrm rot="704206">
              <a:off x="4214813" y="1444625"/>
              <a:ext cx="28575" cy="301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4" y="0"/>
                </a:cxn>
              </a:cxnLst>
              <a:rect l="0" t="0" r="r" b="b"/>
              <a:pathLst>
                <a:path w="15" h="17">
                  <a:moveTo>
                    <a:pt x="14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02"/>
            <p:cNvSpPr>
              <a:spLocks/>
            </p:cNvSpPr>
            <p:nvPr/>
          </p:nvSpPr>
          <p:spPr bwMode="auto">
            <a:xfrm rot="704206">
              <a:off x="4273550" y="1487488"/>
              <a:ext cx="44450" cy="73025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22" y="8"/>
                </a:cxn>
              </a:cxnLst>
              <a:rect l="0" t="0" r="r" b="b"/>
              <a:pathLst>
                <a:path w="23" h="41">
                  <a:moveTo>
                    <a:pt x="22" y="8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5" y="40"/>
                  </a:lnTo>
                  <a:lnTo>
                    <a:pt x="22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03"/>
            <p:cNvSpPr>
              <a:spLocks/>
            </p:cNvSpPr>
            <p:nvPr/>
          </p:nvSpPr>
          <p:spPr bwMode="auto">
            <a:xfrm rot="704206">
              <a:off x="4321175" y="1481138"/>
              <a:ext cx="42862" cy="460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24"/>
                </a:cxn>
                <a:cxn ang="0">
                  <a:pos x="22" y="24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23" h="25">
                  <a:moveTo>
                    <a:pt x="0" y="8"/>
                  </a:moveTo>
                  <a:lnTo>
                    <a:pt x="7" y="24"/>
                  </a:lnTo>
                  <a:lnTo>
                    <a:pt x="22" y="24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04"/>
            <p:cNvSpPr>
              <a:spLocks/>
            </p:cNvSpPr>
            <p:nvPr/>
          </p:nvSpPr>
          <p:spPr bwMode="auto">
            <a:xfrm rot="704206">
              <a:off x="4318000" y="1552575"/>
              <a:ext cx="30162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24"/>
                </a:cxn>
                <a:cxn ang="0">
                  <a:pos x="0" y="0"/>
                </a:cxn>
              </a:cxnLst>
              <a:rect l="0" t="0" r="r" b="b"/>
              <a:pathLst>
                <a:path w="16" h="25">
                  <a:moveTo>
                    <a:pt x="0" y="0"/>
                  </a:moveTo>
                  <a:lnTo>
                    <a:pt x="0" y="16"/>
                  </a:lnTo>
                  <a:lnTo>
                    <a:pt x="15" y="2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05"/>
            <p:cNvSpPr>
              <a:spLocks/>
            </p:cNvSpPr>
            <p:nvPr/>
          </p:nvSpPr>
          <p:spPr bwMode="auto">
            <a:xfrm rot="704206">
              <a:off x="4376738" y="1481138"/>
              <a:ext cx="57150" cy="587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30" y="32"/>
                </a:cxn>
                <a:cxn ang="0">
                  <a:pos x="0" y="24"/>
                </a:cxn>
                <a:cxn ang="0">
                  <a:pos x="8" y="0"/>
                </a:cxn>
              </a:cxnLst>
              <a:rect l="0" t="0" r="r" b="b"/>
              <a:pathLst>
                <a:path w="31" h="33">
                  <a:moveTo>
                    <a:pt x="8" y="0"/>
                  </a:moveTo>
                  <a:lnTo>
                    <a:pt x="30" y="8"/>
                  </a:lnTo>
                  <a:lnTo>
                    <a:pt x="30" y="32"/>
                  </a:lnTo>
                  <a:lnTo>
                    <a:pt x="0" y="24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06"/>
            <p:cNvSpPr>
              <a:spLocks/>
            </p:cNvSpPr>
            <p:nvPr/>
          </p:nvSpPr>
          <p:spPr bwMode="auto">
            <a:xfrm rot="704206">
              <a:off x="4443413" y="1498600"/>
              <a:ext cx="84137" cy="7143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5" y="8"/>
                </a:cxn>
                <a:cxn ang="0">
                  <a:pos x="29" y="0"/>
                </a:cxn>
                <a:cxn ang="0">
                  <a:pos x="44" y="16"/>
                </a:cxn>
                <a:cxn ang="0">
                  <a:pos x="15" y="40"/>
                </a:cxn>
                <a:cxn ang="0">
                  <a:pos x="0" y="16"/>
                </a:cxn>
              </a:cxnLst>
              <a:rect l="0" t="0" r="r" b="b"/>
              <a:pathLst>
                <a:path w="45" h="41">
                  <a:moveTo>
                    <a:pt x="0" y="16"/>
                  </a:moveTo>
                  <a:lnTo>
                    <a:pt x="15" y="8"/>
                  </a:lnTo>
                  <a:lnTo>
                    <a:pt x="29" y="0"/>
                  </a:lnTo>
                  <a:lnTo>
                    <a:pt x="44" y="16"/>
                  </a:lnTo>
                  <a:lnTo>
                    <a:pt x="15" y="4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07"/>
            <p:cNvSpPr>
              <a:spLocks/>
            </p:cNvSpPr>
            <p:nvPr/>
          </p:nvSpPr>
          <p:spPr bwMode="auto">
            <a:xfrm rot="704206">
              <a:off x="3463925" y="1943100"/>
              <a:ext cx="795337" cy="587375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5" y="48"/>
                </a:cxn>
                <a:cxn ang="0">
                  <a:pos x="420" y="8"/>
                </a:cxn>
                <a:cxn ang="0">
                  <a:pos x="391" y="0"/>
                </a:cxn>
                <a:cxn ang="0">
                  <a:pos x="332" y="24"/>
                </a:cxn>
                <a:cxn ang="0">
                  <a:pos x="302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4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5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29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1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5" y="48"/>
                  </a:lnTo>
                  <a:lnTo>
                    <a:pt x="420" y="8"/>
                  </a:lnTo>
                  <a:lnTo>
                    <a:pt x="391" y="0"/>
                  </a:lnTo>
                  <a:lnTo>
                    <a:pt x="332" y="24"/>
                  </a:lnTo>
                  <a:lnTo>
                    <a:pt x="302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4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5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29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08"/>
            <p:cNvSpPr>
              <a:spLocks/>
            </p:cNvSpPr>
            <p:nvPr/>
          </p:nvSpPr>
          <p:spPr bwMode="auto">
            <a:xfrm rot="704206">
              <a:off x="7624763" y="4406900"/>
              <a:ext cx="700087" cy="771525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09"/>
            <p:cNvSpPr>
              <a:spLocks/>
            </p:cNvSpPr>
            <p:nvPr/>
          </p:nvSpPr>
          <p:spPr bwMode="auto">
            <a:xfrm rot="704206">
              <a:off x="8664575" y="1455738"/>
              <a:ext cx="85725" cy="1873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10"/>
            <p:cNvSpPr>
              <a:spLocks/>
            </p:cNvSpPr>
            <p:nvPr/>
          </p:nvSpPr>
          <p:spPr bwMode="auto">
            <a:xfrm rot="704206">
              <a:off x="7664450" y="1466850"/>
              <a:ext cx="84137" cy="173038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29" y="64"/>
                </a:cxn>
                <a:cxn ang="0">
                  <a:pos x="37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4" y="24"/>
                </a:cxn>
              </a:cxnLst>
              <a:rect l="0" t="0" r="r" b="b"/>
              <a:pathLst>
                <a:path w="45" h="97">
                  <a:moveTo>
                    <a:pt x="44" y="24"/>
                  </a:moveTo>
                  <a:lnTo>
                    <a:pt x="29" y="64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4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111"/>
            <p:cNvSpPr>
              <a:spLocks/>
            </p:cNvSpPr>
            <p:nvPr/>
          </p:nvSpPr>
          <p:spPr bwMode="auto">
            <a:xfrm rot="704206">
              <a:off x="7561263" y="2024063"/>
              <a:ext cx="42862" cy="444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3" h="25">
                  <a:moveTo>
                    <a:pt x="0" y="24"/>
                  </a:moveTo>
                  <a:lnTo>
                    <a:pt x="22" y="24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12"/>
            <p:cNvSpPr>
              <a:spLocks/>
            </p:cNvSpPr>
            <p:nvPr/>
          </p:nvSpPr>
          <p:spPr bwMode="auto">
            <a:xfrm rot="704206">
              <a:off x="8799513" y="3206750"/>
              <a:ext cx="98425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13"/>
            <p:cNvSpPr>
              <a:spLocks/>
            </p:cNvSpPr>
            <p:nvPr/>
          </p:nvSpPr>
          <p:spPr bwMode="auto">
            <a:xfrm rot="704206">
              <a:off x="8689975" y="4087813"/>
              <a:ext cx="69850" cy="42863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7" y="8"/>
                </a:cxn>
                <a:cxn ang="0">
                  <a:pos x="0" y="0"/>
                </a:cxn>
                <a:cxn ang="0">
                  <a:pos x="15" y="24"/>
                </a:cxn>
              </a:cxnLst>
              <a:rect l="0" t="0" r="r" b="b"/>
              <a:pathLst>
                <a:path w="38" h="25">
                  <a:moveTo>
                    <a:pt x="15" y="24"/>
                  </a:moveTo>
                  <a:lnTo>
                    <a:pt x="37" y="8"/>
                  </a:lnTo>
                  <a:lnTo>
                    <a:pt x="0" y="0"/>
                  </a:lnTo>
                  <a:lnTo>
                    <a:pt x="15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114"/>
            <p:cNvSpPr>
              <a:spLocks/>
            </p:cNvSpPr>
            <p:nvPr/>
          </p:nvSpPr>
          <p:spPr bwMode="auto">
            <a:xfrm rot="704206">
              <a:off x="8713788" y="4133850"/>
              <a:ext cx="44450" cy="1031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0"/>
                </a:cxn>
                <a:cxn ang="0">
                  <a:pos x="15" y="56"/>
                </a:cxn>
                <a:cxn ang="0">
                  <a:pos x="0" y="8"/>
                </a:cxn>
              </a:cxnLst>
              <a:rect l="0" t="0" r="r" b="b"/>
              <a:pathLst>
                <a:path w="23" h="57">
                  <a:moveTo>
                    <a:pt x="0" y="8"/>
                  </a:moveTo>
                  <a:lnTo>
                    <a:pt x="22" y="0"/>
                  </a:lnTo>
                  <a:lnTo>
                    <a:pt x="15" y="56"/>
                  </a:lnTo>
                  <a:lnTo>
                    <a:pt x="0" y="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115"/>
            <p:cNvSpPr>
              <a:spLocks/>
            </p:cNvSpPr>
            <p:nvPr/>
          </p:nvSpPr>
          <p:spPr bwMode="auto">
            <a:xfrm rot="704206">
              <a:off x="8720138" y="4265613"/>
              <a:ext cx="42862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2"/>
                </a:cxn>
                <a:cxn ang="0">
                  <a:pos x="22" y="8"/>
                </a:cxn>
                <a:cxn ang="0">
                  <a:pos x="0" y="0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7" y="32"/>
                  </a:lnTo>
                  <a:lnTo>
                    <a:pt x="22" y="8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116"/>
            <p:cNvSpPr>
              <a:spLocks/>
            </p:cNvSpPr>
            <p:nvPr/>
          </p:nvSpPr>
          <p:spPr bwMode="auto">
            <a:xfrm rot="704206">
              <a:off x="8653463" y="4117975"/>
              <a:ext cx="30162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16"/>
                </a:cxn>
                <a:cxn ang="0">
                  <a:pos x="0" y="0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15" y="0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117"/>
            <p:cNvSpPr>
              <a:spLocks/>
            </p:cNvSpPr>
            <p:nvPr/>
          </p:nvSpPr>
          <p:spPr bwMode="auto">
            <a:xfrm rot="704206">
              <a:off x="8734425" y="4341813"/>
              <a:ext cx="30162" cy="301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118"/>
            <p:cNvSpPr>
              <a:spLocks/>
            </p:cNvSpPr>
            <p:nvPr/>
          </p:nvSpPr>
          <p:spPr bwMode="auto">
            <a:xfrm rot="704206">
              <a:off x="8740775" y="4384675"/>
              <a:ext cx="30162" cy="301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0" y="16"/>
                </a:cxn>
              </a:cxnLst>
              <a:rect l="0" t="0" r="r" b="b"/>
              <a:pathLst>
                <a:path w="15" h="17">
                  <a:moveTo>
                    <a:pt x="0" y="1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119"/>
            <p:cNvSpPr>
              <a:spLocks/>
            </p:cNvSpPr>
            <p:nvPr/>
          </p:nvSpPr>
          <p:spPr bwMode="auto">
            <a:xfrm rot="704206">
              <a:off x="8743950" y="4619625"/>
              <a:ext cx="30162" cy="74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20"/>
            <p:cNvSpPr>
              <a:spLocks/>
            </p:cNvSpPr>
            <p:nvPr/>
          </p:nvSpPr>
          <p:spPr bwMode="auto">
            <a:xfrm rot="704206">
              <a:off x="8688388" y="4800600"/>
              <a:ext cx="42862" cy="115888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121"/>
            <p:cNvSpPr>
              <a:spLocks/>
            </p:cNvSpPr>
            <p:nvPr/>
          </p:nvSpPr>
          <p:spPr bwMode="auto">
            <a:xfrm rot="704206">
              <a:off x="8575675" y="4954588"/>
              <a:ext cx="73025" cy="20320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122"/>
            <p:cNvSpPr>
              <a:spLocks/>
            </p:cNvSpPr>
            <p:nvPr/>
          </p:nvSpPr>
          <p:spPr bwMode="auto">
            <a:xfrm rot="704206">
              <a:off x="8529638" y="5160963"/>
              <a:ext cx="42862" cy="101600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2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7" y="56"/>
                </a:cxn>
                <a:cxn ang="0">
                  <a:pos x="15" y="56"/>
                </a:cxn>
              </a:cxnLst>
              <a:rect l="0" t="0" r="r" b="b"/>
              <a:pathLst>
                <a:path w="23" h="57">
                  <a:moveTo>
                    <a:pt x="15" y="56"/>
                  </a:moveTo>
                  <a:lnTo>
                    <a:pt x="22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7" y="56"/>
                  </a:lnTo>
                  <a:lnTo>
                    <a:pt x="15" y="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123"/>
            <p:cNvSpPr>
              <a:spLocks/>
            </p:cNvSpPr>
            <p:nvPr/>
          </p:nvSpPr>
          <p:spPr bwMode="auto">
            <a:xfrm rot="704206">
              <a:off x="8393113" y="2987675"/>
              <a:ext cx="57150" cy="13017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124"/>
            <p:cNvSpPr>
              <a:spLocks/>
            </p:cNvSpPr>
            <p:nvPr/>
          </p:nvSpPr>
          <p:spPr bwMode="auto">
            <a:xfrm rot="704206">
              <a:off x="6486525" y="2363788"/>
              <a:ext cx="114300" cy="8731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125"/>
            <p:cNvSpPr>
              <a:spLocks/>
            </p:cNvSpPr>
            <p:nvPr/>
          </p:nvSpPr>
          <p:spPr bwMode="auto">
            <a:xfrm rot="704206">
              <a:off x="6426200" y="2330450"/>
              <a:ext cx="57150" cy="58738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126"/>
            <p:cNvSpPr>
              <a:spLocks/>
            </p:cNvSpPr>
            <p:nvPr/>
          </p:nvSpPr>
          <p:spPr bwMode="auto">
            <a:xfrm rot="704206">
              <a:off x="6270625" y="2111375"/>
              <a:ext cx="212725" cy="21431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1" y="48"/>
                </a:cxn>
                <a:cxn ang="0">
                  <a:pos x="111" y="0"/>
                </a:cxn>
                <a:cxn ang="0">
                  <a:pos x="37" y="0"/>
                </a:cxn>
                <a:cxn ang="0">
                  <a:pos x="30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2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1" y="48"/>
                  </a:lnTo>
                  <a:lnTo>
                    <a:pt x="111" y="0"/>
                  </a:lnTo>
                  <a:lnTo>
                    <a:pt x="37" y="0"/>
                  </a:lnTo>
                  <a:lnTo>
                    <a:pt x="30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127"/>
            <p:cNvSpPr>
              <a:spLocks/>
            </p:cNvSpPr>
            <p:nvPr/>
          </p:nvSpPr>
          <p:spPr bwMode="auto">
            <a:xfrm rot="704206">
              <a:off x="6519863" y="2054225"/>
              <a:ext cx="169862" cy="1031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4"/>
                </a:cxn>
                <a:cxn ang="0">
                  <a:pos x="67" y="0"/>
                </a:cxn>
                <a:cxn ang="0">
                  <a:pos x="89" y="16"/>
                </a:cxn>
                <a:cxn ang="0">
                  <a:pos x="45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90" h="57">
                  <a:moveTo>
                    <a:pt x="0" y="24"/>
                  </a:moveTo>
                  <a:lnTo>
                    <a:pt x="30" y="24"/>
                  </a:lnTo>
                  <a:lnTo>
                    <a:pt x="67" y="0"/>
                  </a:lnTo>
                  <a:lnTo>
                    <a:pt x="89" y="16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128"/>
            <p:cNvSpPr>
              <a:spLocks/>
            </p:cNvSpPr>
            <p:nvPr/>
          </p:nvSpPr>
          <p:spPr bwMode="auto">
            <a:xfrm rot="704206">
              <a:off x="6216650" y="2239963"/>
              <a:ext cx="4445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22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129"/>
            <p:cNvSpPr>
              <a:spLocks/>
            </p:cNvSpPr>
            <p:nvPr/>
          </p:nvSpPr>
          <p:spPr bwMode="auto">
            <a:xfrm rot="704206">
              <a:off x="6151563" y="2695575"/>
              <a:ext cx="57150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2" y="24"/>
                </a:cxn>
                <a:cxn ang="0">
                  <a:pos x="29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0" h="25">
                  <a:moveTo>
                    <a:pt x="0" y="16"/>
                  </a:moveTo>
                  <a:lnTo>
                    <a:pt x="22" y="24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130"/>
            <p:cNvSpPr>
              <a:spLocks/>
            </p:cNvSpPr>
            <p:nvPr/>
          </p:nvSpPr>
          <p:spPr bwMode="auto">
            <a:xfrm rot="704206">
              <a:off x="5527675" y="2595563"/>
              <a:ext cx="58737" cy="603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32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5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131"/>
            <p:cNvSpPr>
              <a:spLocks/>
            </p:cNvSpPr>
            <p:nvPr/>
          </p:nvSpPr>
          <p:spPr bwMode="auto">
            <a:xfrm rot="704206">
              <a:off x="3424238" y="2289175"/>
              <a:ext cx="41275" cy="58738"/>
            </a:xfrm>
            <a:custGeom>
              <a:avLst/>
              <a:gdLst/>
              <a:ahLst/>
              <a:cxnLst>
                <a:cxn ang="0">
                  <a:pos x="15" y="32"/>
                </a:cxn>
                <a:cxn ang="0">
                  <a:pos x="22" y="16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32"/>
                </a:cxn>
              </a:cxnLst>
              <a:rect l="0" t="0" r="r" b="b"/>
              <a:pathLst>
                <a:path w="23" h="33">
                  <a:moveTo>
                    <a:pt x="15" y="32"/>
                  </a:moveTo>
                  <a:lnTo>
                    <a:pt x="22" y="16"/>
                  </a:lnTo>
                  <a:lnTo>
                    <a:pt x="7" y="0"/>
                  </a:lnTo>
                  <a:lnTo>
                    <a:pt x="0" y="16"/>
                  </a:lnTo>
                  <a:lnTo>
                    <a:pt x="15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133"/>
            <p:cNvSpPr>
              <a:spLocks/>
            </p:cNvSpPr>
            <p:nvPr/>
          </p:nvSpPr>
          <p:spPr bwMode="auto">
            <a:xfrm rot="704206">
              <a:off x="3079750" y="3873500"/>
              <a:ext cx="515937" cy="24447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37" y="40"/>
                </a:cxn>
                <a:cxn ang="0">
                  <a:pos x="74" y="40"/>
                </a:cxn>
                <a:cxn ang="0">
                  <a:pos x="96" y="32"/>
                </a:cxn>
                <a:cxn ang="0">
                  <a:pos x="125" y="0"/>
                </a:cxn>
                <a:cxn ang="0">
                  <a:pos x="148" y="24"/>
                </a:cxn>
                <a:cxn ang="0">
                  <a:pos x="162" y="16"/>
                </a:cxn>
                <a:cxn ang="0">
                  <a:pos x="229" y="120"/>
                </a:cxn>
                <a:cxn ang="0">
                  <a:pos x="251" y="120"/>
                </a:cxn>
                <a:cxn ang="0">
                  <a:pos x="273" y="136"/>
                </a:cxn>
              </a:cxnLst>
              <a:rect l="0" t="0" r="r" b="b"/>
              <a:pathLst>
                <a:path w="274" h="137">
                  <a:moveTo>
                    <a:pt x="0" y="56"/>
                  </a:moveTo>
                  <a:lnTo>
                    <a:pt x="15" y="56"/>
                  </a:lnTo>
                  <a:lnTo>
                    <a:pt x="37" y="40"/>
                  </a:lnTo>
                  <a:lnTo>
                    <a:pt x="74" y="40"/>
                  </a:lnTo>
                  <a:lnTo>
                    <a:pt x="96" y="32"/>
                  </a:lnTo>
                  <a:lnTo>
                    <a:pt x="125" y="0"/>
                  </a:lnTo>
                  <a:lnTo>
                    <a:pt x="148" y="24"/>
                  </a:lnTo>
                  <a:lnTo>
                    <a:pt x="162" y="16"/>
                  </a:lnTo>
                  <a:lnTo>
                    <a:pt x="229" y="120"/>
                  </a:lnTo>
                  <a:lnTo>
                    <a:pt x="251" y="120"/>
                  </a:lnTo>
                  <a:lnTo>
                    <a:pt x="273" y="13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134"/>
            <p:cNvSpPr>
              <a:spLocks/>
            </p:cNvSpPr>
            <p:nvPr/>
          </p:nvSpPr>
          <p:spPr bwMode="auto">
            <a:xfrm rot="704206">
              <a:off x="7580313" y="2593975"/>
              <a:ext cx="279400" cy="1143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64"/>
                </a:cxn>
                <a:cxn ang="0">
                  <a:pos x="96" y="32"/>
                </a:cxn>
                <a:cxn ang="0">
                  <a:pos x="118" y="32"/>
                </a:cxn>
                <a:cxn ang="0">
                  <a:pos x="147" y="0"/>
                </a:cxn>
              </a:cxnLst>
              <a:rect l="0" t="0" r="r" b="b"/>
              <a:pathLst>
                <a:path w="148" h="65">
                  <a:moveTo>
                    <a:pt x="0" y="40"/>
                  </a:moveTo>
                  <a:lnTo>
                    <a:pt x="44" y="64"/>
                  </a:lnTo>
                  <a:lnTo>
                    <a:pt x="96" y="32"/>
                  </a:lnTo>
                  <a:lnTo>
                    <a:pt x="118" y="32"/>
                  </a:lnTo>
                  <a:lnTo>
                    <a:pt x="1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140"/>
            <p:cNvSpPr>
              <a:spLocks/>
            </p:cNvSpPr>
            <p:nvPr/>
          </p:nvSpPr>
          <p:spPr bwMode="auto">
            <a:xfrm rot="704206">
              <a:off x="4930775" y="4546600"/>
              <a:ext cx="1108075" cy="1031875"/>
            </a:xfrm>
            <a:custGeom>
              <a:avLst/>
              <a:gdLst/>
              <a:ahLst/>
              <a:cxnLst>
                <a:cxn ang="0">
                  <a:pos x="503" y="24"/>
                </a:cxn>
                <a:cxn ang="0">
                  <a:pos x="510" y="48"/>
                </a:cxn>
                <a:cxn ang="0">
                  <a:pos x="540" y="72"/>
                </a:cxn>
                <a:cxn ang="0">
                  <a:pos x="555" y="112"/>
                </a:cxn>
                <a:cxn ang="0">
                  <a:pos x="584" y="120"/>
                </a:cxn>
                <a:cxn ang="0">
                  <a:pos x="584" y="152"/>
                </a:cxn>
                <a:cxn ang="0">
                  <a:pos x="569" y="160"/>
                </a:cxn>
                <a:cxn ang="0">
                  <a:pos x="540" y="216"/>
                </a:cxn>
                <a:cxn ang="0">
                  <a:pos x="518" y="248"/>
                </a:cxn>
                <a:cxn ang="0">
                  <a:pos x="518" y="272"/>
                </a:cxn>
                <a:cxn ang="0">
                  <a:pos x="547" y="272"/>
                </a:cxn>
                <a:cxn ang="0">
                  <a:pos x="540" y="304"/>
                </a:cxn>
                <a:cxn ang="0">
                  <a:pos x="503" y="352"/>
                </a:cxn>
                <a:cxn ang="0">
                  <a:pos x="488" y="352"/>
                </a:cxn>
                <a:cxn ang="0">
                  <a:pos x="458" y="392"/>
                </a:cxn>
                <a:cxn ang="0">
                  <a:pos x="444" y="432"/>
                </a:cxn>
                <a:cxn ang="0">
                  <a:pos x="414" y="432"/>
                </a:cxn>
                <a:cxn ang="0">
                  <a:pos x="407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7" y="504"/>
                </a:cxn>
                <a:cxn ang="0">
                  <a:pos x="384" y="520"/>
                </a:cxn>
                <a:cxn ang="0">
                  <a:pos x="355" y="544"/>
                </a:cxn>
                <a:cxn ang="0">
                  <a:pos x="355" y="552"/>
                </a:cxn>
                <a:cxn ang="0">
                  <a:pos x="259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6" y="504"/>
                </a:cxn>
                <a:cxn ang="0">
                  <a:pos x="67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200" y="520"/>
                </a:cxn>
                <a:cxn ang="0">
                  <a:pos x="222" y="512"/>
                </a:cxn>
                <a:cxn ang="0">
                  <a:pos x="229" y="488"/>
                </a:cxn>
                <a:cxn ang="0">
                  <a:pos x="237" y="448"/>
                </a:cxn>
                <a:cxn ang="0">
                  <a:pos x="274" y="408"/>
                </a:cxn>
                <a:cxn ang="0">
                  <a:pos x="311" y="352"/>
                </a:cxn>
                <a:cxn ang="0">
                  <a:pos x="333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8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3" y="80"/>
                </a:cxn>
                <a:cxn ang="0">
                  <a:pos x="362" y="80"/>
                </a:cxn>
                <a:cxn ang="0">
                  <a:pos x="370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1" y="48"/>
                </a:cxn>
                <a:cxn ang="0">
                  <a:pos x="488" y="16"/>
                </a:cxn>
                <a:cxn ang="0">
                  <a:pos x="518" y="0"/>
                </a:cxn>
                <a:cxn ang="0">
                  <a:pos x="518" y="8"/>
                </a:cxn>
                <a:cxn ang="0">
                  <a:pos x="503" y="24"/>
                </a:cxn>
              </a:cxnLst>
              <a:rect l="0" t="0" r="r" b="b"/>
              <a:pathLst>
                <a:path w="585" h="577">
                  <a:moveTo>
                    <a:pt x="503" y="24"/>
                  </a:moveTo>
                  <a:lnTo>
                    <a:pt x="510" y="48"/>
                  </a:lnTo>
                  <a:lnTo>
                    <a:pt x="540" y="72"/>
                  </a:lnTo>
                  <a:lnTo>
                    <a:pt x="555" y="112"/>
                  </a:lnTo>
                  <a:lnTo>
                    <a:pt x="584" y="120"/>
                  </a:lnTo>
                  <a:lnTo>
                    <a:pt x="584" y="152"/>
                  </a:lnTo>
                  <a:lnTo>
                    <a:pt x="569" y="160"/>
                  </a:lnTo>
                  <a:lnTo>
                    <a:pt x="540" y="216"/>
                  </a:lnTo>
                  <a:lnTo>
                    <a:pt x="518" y="248"/>
                  </a:lnTo>
                  <a:lnTo>
                    <a:pt x="518" y="272"/>
                  </a:lnTo>
                  <a:lnTo>
                    <a:pt x="547" y="272"/>
                  </a:lnTo>
                  <a:lnTo>
                    <a:pt x="540" y="304"/>
                  </a:lnTo>
                  <a:lnTo>
                    <a:pt x="503" y="352"/>
                  </a:lnTo>
                  <a:lnTo>
                    <a:pt x="488" y="352"/>
                  </a:lnTo>
                  <a:lnTo>
                    <a:pt x="458" y="392"/>
                  </a:lnTo>
                  <a:lnTo>
                    <a:pt x="444" y="432"/>
                  </a:lnTo>
                  <a:lnTo>
                    <a:pt x="414" y="432"/>
                  </a:lnTo>
                  <a:lnTo>
                    <a:pt x="407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7" y="504"/>
                  </a:lnTo>
                  <a:lnTo>
                    <a:pt x="384" y="520"/>
                  </a:lnTo>
                  <a:lnTo>
                    <a:pt x="355" y="544"/>
                  </a:lnTo>
                  <a:lnTo>
                    <a:pt x="355" y="552"/>
                  </a:lnTo>
                  <a:lnTo>
                    <a:pt x="259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6" y="504"/>
                  </a:lnTo>
                  <a:lnTo>
                    <a:pt x="67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200" y="520"/>
                  </a:lnTo>
                  <a:lnTo>
                    <a:pt x="222" y="512"/>
                  </a:lnTo>
                  <a:lnTo>
                    <a:pt x="229" y="488"/>
                  </a:lnTo>
                  <a:lnTo>
                    <a:pt x="237" y="448"/>
                  </a:lnTo>
                  <a:lnTo>
                    <a:pt x="274" y="408"/>
                  </a:lnTo>
                  <a:lnTo>
                    <a:pt x="311" y="352"/>
                  </a:lnTo>
                  <a:lnTo>
                    <a:pt x="333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8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3" y="80"/>
                  </a:lnTo>
                  <a:lnTo>
                    <a:pt x="362" y="80"/>
                  </a:lnTo>
                  <a:lnTo>
                    <a:pt x="370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1" y="48"/>
                  </a:lnTo>
                  <a:lnTo>
                    <a:pt x="488" y="16"/>
                  </a:lnTo>
                  <a:lnTo>
                    <a:pt x="518" y="0"/>
                  </a:lnTo>
                  <a:lnTo>
                    <a:pt x="518" y="8"/>
                  </a:lnTo>
                  <a:lnTo>
                    <a:pt x="503" y="2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144"/>
            <p:cNvSpPr>
              <a:spLocks/>
            </p:cNvSpPr>
            <p:nvPr/>
          </p:nvSpPr>
          <p:spPr bwMode="auto">
            <a:xfrm rot="704206">
              <a:off x="4171950" y="5043488"/>
              <a:ext cx="696912" cy="458788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146"/>
            <p:cNvSpPr>
              <a:spLocks/>
            </p:cNvSpPr>
            <p:nvPr/>
          </p:nvSpPr>
          <p:spPr bwMode="auto">
            <a:xfrm rot="704206">
              <a:off x="3533775" y="4037013"/>
              <a:ext cx="855662" cy="644525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154"/>
            <p:cNvSpPr>
              <a:spLocks/>
            </p:cNvSpPr>
            <p:nvPr/>
          </p:nvSpPr>
          <p:spPr bwMode="auto">
            <a:xfrm rot="704206">
              <a:off x="3402013" y="4408488"/>
              <a:ext cx="628650" cy="471488"/>
            </a:xfrm>
            <a:custGeom>
              <a:avLst/>
              <a:gdLst/>
              <a:ahLst/>
              <a:cxnLst>
                <a:cxn ang="0">
                  <a:pos x="66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0" y="16"/>
                </a:cxn>
                <a:cxn ang="0">
                  <a:pos x="191" y="64"/>
                </a:cxn>
                <a:cxn ang="0">
                  <a:pos x="213" y="64"/>
                </a:cxn>
                <a:cxn ang="0">
                  <a:pos x="235" y="80"/>
                </a:cxn>
                <a:cxn ang="0">
                  <a:pos x="258" y="72"/>
                </a:cxn>
                <a:cxn ang="0">
                  <a:pos x="287" y="88"/>
                </a:cxn>
                <a:cxn ang="0">
                  <a:pos x="265" y="96"/>
                </a:cxn>
                <a:cxn ang="0">
                  <a:pos x="280" y="128"/>
                </a:cxn>
                <a:cxn ang="0">
                  <a:pos x="316" y="104"/>
                </a:cxn>
                <a:cxn ang="0">
                  <a:pos x="331" y="128"/>
                </a:cxn>
                <a:cxn ang="0">
                  <a:pos x="331" y="208"/>
                </a:cxn>
                <a:cxn ang="0">
                  <a:pos x="316" y="224"/>
                </a:cxn>
                <a:cxn ang="0">
                  <a:pos x="309" y="240"/>
                </a:cxn>
                <a:cxn ang="0">
                  <a:pos x="265" y="240"/>
                </a:cxn>
                <a:cxn ang="0">
                  <a:pos x="235" y="264"/>
                </a:cxn>
                <a:cxn ang="0">
                  <a:pos x="213" y="248"/>
                </a:cxn>
                <a:cxn ang="0">
                  <a:pos x="206" y="224"/>
                </a:cxn>
                <a:cxn ang="0">
                  <a:pos x="177" y="208"/>
                </a:cxn>
                <a:cxn ang="0">
                  <a:pos x="110" y="240"/>
                </a:cxn>
                <a:cxn ang="0">
                  <a:pos x="88" y="232"/>
                </a:cxn>
                <a:cxn ang="0">
                  <a:pos x="66" y="240"/>
                </a:cxn>
              </a:cxnLst>
              <a:rect l="0" t="0" r="r" b="b"/>
              <a:pathLst>
                <a:path w="332" h="265">
                  <a:moveTo>
                    <a:pt x="66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0" y="16"/>
                  </a:lnTo>
                  <a:lnTo>
                    <a:pt x="191" y="64"/>
                  </a:lnTo>
                  <a:lnTo>
                    <a:pt x="213" y="64"/>
                  </a:lnTo>
                  <a:lnTo>
                    <a:pt x="235" y="80"/>
                  </a:lnTo>
                  <a:lnTo>
                    <a:pt x="258" y="72"/>
                  </a:lnTo>
                  <a:lnTo>
                    <a:pt x="287" y="88"/>
                  </a:lnTo>
                  <a:lnTo>
                    <a:pt x="265" y="96"/>
                  </a:lnTo>
                  <a:lnTo>
                    <a:pt x="280" y="128"/>
                  </a:lnTo>
                  <a:lnTo>
                    <a:pt x="316" y="104"/>
                  </a:lnTo>
                  <a:lnTo>
                    <a:pt x="331" y="128"/>
                  </a:lnTo>
                  <a:lnTo>
                    <a:pt x="331" y="208"/>
                  </a:lnTo>
                  <a:lnTo>
                    <a:pt x="316" y="224"/>
                  </a:lnTo>
                  <a:lnTo>
                    <a:pt x="309" y="240"/>
                  </a:lnTo>
                  <a:lnTo>
                    <a:pt x="265" y="240"/>
                  </a:lnTo>
                  <a:lnTo>
                    <a:pt x="235" y="264"/>
                  </a:lnTo>
                  <a:lnTo>
                    <a:pt x="213" y="248"/>
                  </a:lnTo>
                  <a:lnTo>
                    <a:pt x="206" y="224"/>
                  </a:lnTo>
                  <a:lnTo>
                    <a:pt x="177" y="208"/>
                  </a:lnTo>
                  <a:lnTo>
                    <a:pt x="110" y="240"/>
                  </a:lnTo>
                  <a:lnTo>
                    <a:pt x="88" y="232"/>
                  </a:lnTo>
                  <a:lnTo>
                    <a:pt x="66" y="2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155"/>
            <p:cNvSpPr>
              <a:spLocks/>
            </p:cNvSpPr>
            <p:nvPr/>
          </p:nvSpPr>
          <p:spPr bwMode="auto">
            <a:xfrm rot="704206">
              <a:off x="3429000" y="4816475"/>
              <a:ext cx="827087" cy="644525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200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9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8" y="40"/>
                </a:cxn>
                <a:cxn ang="0">
                  <a:pos x="170" y="56"/>
                </a:cxn>
                <a:cxn ang="0">
                  <a:pos x="200" y="32"/>
                </a:cxn>
                <a:cxn ang="0">
                  <a:pos x="244" y="32"/>
                </a:cxn>
                <a:cxn ang="0">
                  <a:pos x="251" y="16"/>
                </a:cxn>
                <a:cxn ang="0">
                  <a:pos x="266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5" y="64"/>
                </a:cxn>
                <a:cxn ang="0">
                  <a:pos x="325" y="96"/>
                </a:cxn>
                <a:cxn ang="0">
                  <a:pos x="340" y="120"/>
                </a:cxn>
                <a:cxn ang="0">
                  <a:pos x="340" y="128"/>
                </a:cxn>
                <a:cxn ang="0">
                  <a:pos x="392" y="144"/>
                </a:cxn>
                <a:cxn ang="0">
                  <a:pos x="355" y="192"/>
                </a:cxn>
                <a:cxn ang="0">
                  <a:pos x="384" y="224"/>
                </a:cxn>
                <a:cxn ang="0">
                  <a:pos x="392" y="200"/>
                </a:cxn>
                <a:cxn ang="0">
                  <a:pos x="407" y="200"/>
                </a:cxn>
                <a:cxn ang="0">
                  <a:pos x="399" y="232"/>
                </a:cxn>
                <a:cxn ang="0">
                  <a:pos x="436" y="272"/>
                </a:cxn>
                <a:cxn ang="0">
                  <a:pos x="414" y="280"/>
                </a:cxn>
                <a:cxn ang="0">
                  <a:pos x="414" y="296"/>
                </a:cxn>
                <a:cxn ang="0">
                  <a:pos x="421" y="304"/>
                </a:cxn>
                <a:cxn ang="0">
                  <a:pos x="414" y="336"/>
                </a:cxn>
                <a:cxn ang="0">
                  <a:pos x="370" y="336"/>
                </a:cxn>
                <a:cxn ang="0">
                  <a:pos x="333" y="360"/>
                </a:cxn>
                <a:cxn ang="0">
                  <a:pos x="318" y="344"/>
                </a:cxn>
                <a:cxn ang="0">
                  <a:pos x="303" y="320"/>
                </a:cxn>
                <a:cxn ang="0">
                  <a:pos x="281" y="336"/>
                </a:cxn>
                <a:cxn ang="0">
                  <a:pos x="251" y="312"/>
                </a:cxn>
                <a:cxn ang="0">
                  <a:pos x="244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7" h="361">
                  <a:moveTo>
                    <a:pt x="214" y="264"/>
                  </a:moveTo>
                  <a:lnTo>
                    <a:pt x="200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9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8" y="40"/>
                  </a:lnTo>
                  <a:lnTo>
                    <a:pt x="170" y="56"/>
                  </a:lnTo>
                  <a:lnTo>
                    <a:pt x="200" y="32"/>
                  </a:lnTo>
                  <a:lnTo>
                    <a:pt x="244" y="32"/>
                  </a:lnTo>
                  <a:lnTo>
                    <a:pt x="251" y="16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5" y="64"/>
                  </a:lnTo>
                  <a:lnTo>
                    <a:pt x="325" y="96"/>
                  </a:lnTo>
                  <a:lnTo>
                    <a:pt x="340" y="120"/>
                  </a:lnTo>
                  <a:lnTo>
                    <a:pt x="340" y="128"/>
                  </a:lnTo>
                  <a:lnTo>
                    <a:pt x="392" y="144"/>
                  </a:lnTo>
                  <a:lnTo>
                    <a:pt x="355" y="192"/>
                  </a:lnTo>
                  <a:lnTo>
                    <a:pt x="384" y="224"/>
                  </a:lnTo>
                  <a:lnTo>
                    <a:pt x="392" y="200"/>
                  </a:lnTo>
                  <a:lnTo>
                    <a:pt x="407" y="200"/>
                  </a:lnTo>
                  <a:lnTo>
                    <a:pt x="399" y="232"/>
                  </a:lnTo>
                  <a:lnTo>
                    <a:pt x="436" y="272"/>
                  </a:lnTo>
                  <a:lnTo>
                    <a:pt x="414" y="280"/>
                  </a:lnTo>
                  <a:lnTo>
                    <a:pt x="414" y="296"/>
                  </a:lnTo>
                  <a:lnTo>
                    <a:pt x="421" y="304"/>
                  </a:lnTo>
                  <a:lnTo>
                    <a:pt x="414" y="336"/>
                  </a:lnTo>
                  <a:lnTo>
                    <a:pt x="370" y="336"/>
                  </a:lnTo>
                  <a:lnTo>
                    <a:pt x="333" y="360"/>
                  </a:lnTo>
                  <a:lnTo>
                    <a:pt x="318" y="344"/>
                  </a:lnTo>
                  <a:lnTo>
                    <a:pt x="303" y="320"/>
                  </a:lnTo>
                  <a:lnTo>
                    <a:pt x="281" y="336"/>
                  </a:lnTo>
                  <a:lnTo>
                    <a:pt x="251" y="312"/>
                  </a:lnTo>
                  <a:lnTo>
                    <a:pt x="244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156"/>
            <p:cNvSpPr>
              <a:spLocks/>
            </p:cNvSpPr>
            <p:nvPr/>
          </p:nvSpPr>
          <p:spPr bwMode="auto">
            <a:xfrm rot="704206">
              <a:off x="3825875" y="5067300"/>
              <a:ext cx="239712" cy="2444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157"/>
            <p:cNvSpPr>
              <a:spLocks/>
            </p:cNvSpPr>
            <p:nvPr/>
          </p:nvSpPr>
          <p:spPr bwMode="auto">
            <a:xfrm rot="704206">
              <a:off x="3136900" y="4084638"/>
              <a:ext cx="409575" cy="614363"/>
            </a:xfrm>
            <a:custGeom>
              <a:avLst/>
              <a:gdLst/>
              <a:ahLst/>
              <a:cxnLst>
                <a:cxn ang="0">
                  <a:pos x="215" y="136"/>
                </a:cxn>
                <a:cxn ang="0">
                  <a:pos x="215" y="144"/>
                </a:cxn>
                <a:cxn ang="0">
                  <a:pos x="208" y="168"/>
                </a:cxn>
                <a:cxn ang="0">
                  <a:pos x="215" y="192"/>
                </a:cxn>
                <a:cxn ang="0">
                  <a:pos x="163" y="216"/>
                </a:cxn>
                <a:cxn ang="0">
                  <a:pos x="163" y="248"/>
                </a:cxn>
                <a:cxn ang="0">
                  <a:pos x="178" y="280"/>
                </a:cxn>
                <a:cxn ang="0">
                  <a:pos x="163" y="296"/>
                </a:cxn>
                <a:cxn ang="0">
                  <a:pos x="163" y="312"/>
                </a:cxn>
                <a:cxn ang="0">
                  <a:pos x="104" y="344"/>
                </a:cxn>
                <a:cxn ang="0">
                  <a:pos x="82" y="336"/>
                </a:cxn>
                <a:cxn ang="0">
                  <a:pos x="82" y="312"/>
                </a:cxn>
                <a:cxn ang="0">
                  <a:pos x="104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7" y="120"/>
                </a:cxn>
                <a:cxn ang="0">
                  <a:pos x="67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2" y="8"/>
                </a:cxn>
                <a:cxn ang="0">
                  <a:pos x="82" y="40"/>
                </a:cxn>
                <a:cxn ang="0">
                  <a:pos x="126" y="56"/>
                </a:cxn>
                <a:cxn ang="0">
                  <a:pos x="141" y="40"/>
                </a:cxn>
                <a:cxn ang="0">
                  <a:pos x="163" y="56"/>
                </a:cxn>
                <a:cxn ang="0">
                  <a:pos x="200" y="24"/>
                </a:cxn>
                <a:cxn ang="0">
                  <a:pos x="200" y="32"/>
                </a:cxn>
                <a:cxn ang="0">
                  <a:pos x="208" y="88"/>
                </a:cxn>
                <a:cxn ang="0">
                  <a:pos x="215" y="136"/>
                </a:cxn>
              </a:cxnLst>
              <a:rect l="0" t="0" r="r" b="b"/>
              <a:pathLst>
                <a:path w="216" h="345">
                  <a:moveTo>
                    <a:pt x="215" y="136"/>
                  </a:moveTo>
                  <a:lnTo>
                    <a:pt x="215" y="144"/>
                  </a:lnTo>
                  <a:lnTo>
                    <a:pt x="208" y="168"/>
                  </a:lnTo>
                  <a:lnTo>
                    <a:pt x="215" y="192"/>
                  </a:lnTo>
                  <a:lnTo>
                    <a:pt x="163" y="216"/>
                  </a:lnTo>
                  <a:lnTo>
                    <a:pt x="163" y="248"/>
                  </a:lnTo>
                  <a:lnTo>
                    <a:pt x="178" y="280"/>
                  </a:lnTo>
                  <a:lnTo>
                    <a:pt x="163" y="296"/>
                  </a:lnTo>
                  <a:lnTo>
                    <a:pt x="163" y="312"/>
                  </a:lnTo>
                  <a:lnTo>
                    <a:pt x="104" y="344"/>
                  </a:lnTo>
                  <a:lnTo>
                    <a:pt x="82" y="336"/>
                  </a:lnTo>
                  <a:lnTo>
                    <a:pt x="82" y="312"/>
                  </a:lnTo>
                  <a:lnTo>
                    <a:pt x="104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7" y="120"/>
                  </a:lnTo>
                  <a:lnTo>
                    <a:pt x="67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2" y="8"/>
                  </a:lnTo>
                  <a:lnTo>
                    <a:pt x="82" y="40"/>
                  </a:lnTo>
                  <a:lnTo>
                    <a:pt x="126" y="56"/>
                  </a:lnTo>
                  <a:lnTo>
                    <a:pt x="141" y="40"/>
                  </a:lnTo>
                  <a:lnTo>
                    <a:pt x="163" y="56"/>
                  </a:lnTo>
                  <a:lnTo>
                    <a:pt x="200" y="24"/>
                  </a:lnTo>
                  <a:lnTo>
                    <a:pt x="200" y="32"/>
                  </a:lnTo>
                  <a:lnTo>
                    <a:pt x="208" y="88"/>
                  </a:lnTo>
                  <a:lnTo>
                    <a:pt x="215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158"/>
            <p:cNvSpPr>
              <a:spLocks/>
            </p:cNvSpPr>
            <p:nvPr/>
          </p:nvSpPr>
          <p:spPr bwMode="auto">
            <a:xfrm rot="704206">
              <a:off x="2398713" y="2660650"/>
              <a:ext cx="1233487" cy="760413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159"/>
            <p:cNvSpPr>
              <a:spLocks/>
            </p:cNvSpPr>
            <p:nvPr/>
          </p:nvSpPr>
          <p:spPr bwMode="auto">
            <a:xfrm rot="704206">
              <a:off x="2092325" y="2216150"/>
              <a:ext cx="1624012" cy="944563"/>
            </a:xfrm>
            <a:custGeom>
              <a:avLst/>
              <a:gdLst/>
              <a:ahLst/>
              <a:cxnLst>
                <a:cxn ang="0">
                  <a:pos x="503" y="240"/>
                </a:cxn>
                <a:cxn ang="0">
                  <a:pos x="533" y="240"/>
                </a:cxn>
                <a:cxn ang="0">
                  <a:pos x="710" y="336"/>
                </a:cxn>
                <a:cxn ang="0">
                  <a:pos x="769" y="320"/>
                </a:cxn>
                <a:cxn ang="0">
                  <a:pos x="814" y="304"/>
                </a:cxn>
                <a:cxn ang="0">
                  <a:pos x="851" y="296"/>
                </a:cxn>
                <a:cxn ang="0">
                  <a:pos x="843" y="264"/>
                </a:cxn>
                <a:cxn ang="0">
                  <a:pos x="858" y="216"/>
                </a:cxn>
                <a:cxn ang="0">
                  <a:pos x="777" y="168"/>
                </a:cxn>
                <a:cxn ang="0">
                  <a:pos x="747" y="96"/>
                </a:cxn>
                <a:cxn ang="0">
                  <a:pos x="762" y="176"/>
                </a:cxn>
                <a:cxn ang="0">
                  <a:pos x="740" y="232"/>
                </a:cxn>
                <a:cxn ang="0">
                  <a:pos x="703" y="240"/>
                </a:cxn>
                <a:cxn ang="0">
                  <a:pos x="718" y="192"/>
                </a:cxn>
                <a:cxn ang="0">
                  <a:pos x="636" y="184"/>
                </a:cxn>
                <a:cxn ang="0">
                  <a:pos x="584" y="176"/>
                </a:cxn>
                <a:cxn ang="0">
                  <a:pos x="629" y="144"/>
                </a:cxn>
                <a:cxn ang="0">
                  <a:pos x="570" y="160"/>
                </a:cxn>
                <a:cxn ang="0">
                  <a:pos x="488" y="136"/>
                </a:cxn>
                <a:cxn ang="0">
                  <a:pos x="451" y="136"/>
                </a:cxn>
                <a:cxn ang="0">
                  <a:pos x="392" y="152"/>
                </a:cxn>
                <a:cxn ang="0">
                  <a:pos x="444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40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3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8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4" y="480"/>
                </a:cxn>
                <a:cxn ang="0">
                  <a:pos x="303" y="424"/>
                </a:cxn>
                <a:cxn ang="0">
                  <a:pos x="259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5" y="344"/>
                </a:cxn>
                <a:cxn ang="0">
                  <a:pos x="399" y="352"/>
                </a:cxn>
                <a:cxn ang="0">
                  <a:pos x="414" y="296"/>
                </a:cxn>
                <a:cxn ang="0">
                  <a:pos x="429" y="248"/>
                </a:cxn>
              </a:cxnLst>
              <a:rect l="0" t="0" r="r" b="b"/>
              <a:pathLst>
                <a:path w="859" h="529">
                  <a:moveTo>
                    <a:pt x="429" y="248"/>
                  </a:moveTo>
                  <a:lnTo>
                    <a:pt x="503" y="240"/>
                  </a:lnTo>
                  <a:lnTo>
                    <a:pt x="510" y="232"/>
                  </a:lnTo>
                  <a:lnTo>
                    <a:pt x="533" y="240"/>
                  </a:lnTo>
                  <a:lnTo>
                    <a:pt x="621" y="296"/>
                  </a:lnTo>
                  <a:lnTo>
                    <a:pt x="710" y="336"/>
                  </a:lnTo>
                  <a:lnTo>
                    <a:pt x="755" y="336"/>
                  </a:lnTo>
                  <a:lnTo>
                    <a:pt x="769" y="320"/>
                  </a:lnTo>
                  <a:lnTo>
                    <a:pt x="799" y="320"/>
                  </a:lnTo>
                  <a:lnTo>
                    <a:pt x="814" y="304"/>
                  </a:lnTo>
                  <a:lnTo>
                    <a:pt x="843" y="296"/>
                  </a:lnTo>
                  <a:lnTo>
                    <a:pt x="851" y="296"/>
                  </a:lnTo>
                  <a:lnTo>
                    <a:pt x="858" y="280"/>
                  </a:lnTo>
                  <a:lnTo>
                    <a:pt x="843" y="264"/>
                  </a:lnTo>
                  <a:lnTo>
                    <a:pt x="858" y="248"/>
                  </a:lnTo>
                  <a:lnTo>
                    <a:pt x="858" y="216"/>
                  </a:lnTo>
                  <a:lnTo>
                    <a:pt x="806" y="168"/>
                  </a:lnTo>
                  <a:lnTo>
                    <a:pt x="777" y="168"/>
                  </a:lnTo>
                  <a:lnTo>
                    <a:pt x="777" y="120"/>
                  </a:lnTo>
                  <a:lnTo>
                    <a:pt x="747" y="96"/>
                  </a:lnTo>
                  <a:lnTo>
                    <a:pt x="747" y="128"/>
                  </a:lnTo>
                  <a:lnTo>
                    <a:pt x="762" y="176"/>
                  </a:lnTo>
                  <a:lnTo>
                    <a:pt x="762" y="216"/>
                  </a:lnTo>
                  <a:lnTo>
                    <a:pt x="740" y="232"/>
                  </a:lnTo>
                  <a:lnTo>
                    <a:pt x="725" y="256"/>
                  </a:lnTo>
                  <a:lnTo>
                    <a:pt x="703" y="240"/>
                  </a:lnTo>
                  <a:lnTo>
                    <a:pt x="725" y="224"/>
                  </a:lnTo>
                  <a:lnTo>
                    <a:pt x="718" y="192"/>
                  </a:lnTo>
                  <a:lnTo>
                    <a:pt x="673" y="200"/>
                  </a:lnTo>
                  <a:lnTo>
                    <a:pt x="636" y="184"/>
                  </a:lnTo>
                  <a:lnTo>
                    <a:pt x="607" y="200"/>
                  </a:lnTo>
                  <a:lnTo>
                    <a:pt x="584" y="176"/>
                  </a:lnTo>
                  <a:lnTo>
                    <a:pt x="629" y="168"/>
                  </a:lnTo>
                  <a:lnTo>
                    <a:pt x="629" y="144"/>
                  </a:lnTo>
                  <a:lnTo>
                    <a:pt x="584" y="136"/>
                  </a:lnTo>
                  <a:lnTo>
                    <a:pt x="570" y="160"/>
                  </a:lnTo>
                  <a:lnTo>
                    <a:pt x="555" y="144"/>
                  </a:lnTo>
                  <a:lnTo>
                    <a:pt x="488" y="136"/>
                  </a:lnTo>
                  <a:lnTo>
                    <a:pt x="473" y="152"/>
                  </a:lnTo>
                  <a:lnTo>
                    <a:pt x="451" y="136"/>
                  </a:lnTo>
                  <a:lnTo>
                    <a:pt x="429" y="168"/>
                  </a:lnTo>
                  <a:lnTo>
                    <a:pt x="392" y="152"/>
                  </a:lnTo>
                  <a:lnTo>
                    <a:pt x="407" y="104"/>
                  </a:lnTo>
                  <a:lnTo>
                    <a:pt x="444" y="112"/>
                  </a:lnTo>
                  <a:lnTo>
                    <a:pt x="451" y="56"/>
                  </a:lnTo>
                  <a:lnTo>
                    <a:pt x="399" y="0"/>
                  </a:lnTo>
                  <a:lnTo>
                    <a:pt x="407" y="56"/>
                  </a:lnTo>
                  <a:lnTo>
                    <a:pt x="362" y="88"/>
                  </a:lnTo>
                  <a:lnTo>
                    <a:pt x="355" y="136"/>
                  </a:lnTo>
                  <a:lnTo>
                    <a:pt x="340" y="144"/>
                  </a:lnTo>
                  <a:lnTo>
                    <a:pt x="333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3" y="128"/>
                  </a:lnTo>
                  <a:lnTo>
                    <a:pt x="141" y="80"/>
                  </a:lnTo>
                  <a:lnTo>
                    <a:pt x="118" y="104"/>
                  </a:lnTo>
                  <a:lnTo>
                    <a:pt x="126" y="152"/>
                  </a:lnTo>
                  <a:lnTo>
                    <a:pt x="81" y="144"/>
                  </a:lnTo>
                  <a:lnTo>
                    <a:pt x="67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6" y="424"/>
                  </a:lnTo>
                  <a:lnTo>
                    <a:pt x="178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1" y="512"/>
                  </a:lnTo>
                  <a:lnTo>
                    <a:pt x="274" y="480"/>
                  </a:lnTo>
                  <a:lnTo>
                    <a:pt x="333" y="440"/>
                  </a:lnTo>
                  <a:lnTo>
                    <a:pt x="303" y="424"/>
                  </a:lnTo>
                  <a:lnTo>
                    <a:pt x="281" y="440"/>
                  </a:lnTo>
                  <a:lnTo>
                    <a:pt x="259" y="416"/>
                  </a:lnTo>
                  <a:lnTo>
                    <a:pt x="281" y="392"/>
                  </a:lnTo>
                  <a:lnTo>
                    <a:pt x="303" y="336"/>
                  </a:lnTo>
                  <a:lnTo>
                    <a:pt x="281" y="304"/>
                  </a:lnTo>
                  <a:lnTo>
                    <a:pt x="288" y="288"/>
                  </a:lnTo>
                  <a:lnTo>
                    <a:pt x="333" y="312"/>
                  </a:lnTo>
                  <a:lnTo>
                    <a:pt x="355" y="344"/>
                  </a:lnTo>
                  <a:lnTo>
                    <a:pt x="385" y="336"/>
                  </a:lnTo>
                  <a:lnTo>
                    <a:pt x="399" y="352"/>
                  </a:lnTo>
                  <a:lnTo>
                    <a:pt x="414" y="336"/>
                  </a:lnTo>
                  <a:lnTo>
                    <a:pt x="414" y="296"/>
                  </a:lnTo>
                  <a:lnTo>
                    <a:pt x="399" y="280"/>
                  </a:lnTo>
                  <a:lnTo>
                    <a:pt x="429" y="24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160"/>
            <p:cNvSpPr>
              <a:spLocks/>
            </p:cNvSpPr>
            <p:nvPr/>
          </p:nvSpPr>
          <p:spPr bwMode="auto">
            <a:xfrm rot="704206">
              <a:off x="2638425" y="4022725"/>
              <a:ext cx="420687" cy="314325"/>
            </a:xfrm>
            <a:custGeom>
              <a:avLst/>
              <a:gdLst/>
              <a:ahLst/>
              <a:cxnLst>
                <a:cxn ang="0">
                  <a:pos x="214" y="120"/>
                </a:cxn>
                <a:cxn ang="0">
                  <a:pos x="192" y="112"/>
                </a:cxn>
                <a:cxn ang="0">
                  <a:pos x="184" y="88"/>
                </a:cxn>
                <a:cxn ang="0">
                  <a:pos x="155" y="88"/>
                </a:cxn>
                <a:cxn ang="0">
                  <a:pos x="140" y="56"/>
                </a:cxn>
                <a:cxn ang="0">
                  <a:pos x="140" y="24"/>
                </a:cxn>
                <a:cxn ang="0">
                  <a:pos x="125" y="16"/>
                </a:cxn>
                <a:cxn ang="0">
                  <a:pos x="96" y="24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3" y="152"/>
                </a:cxn>
                <a:cxn ang="0">
                  <a:pos x="184" y="160"/>
                </a:cxn>
                <a:cxn ang="0">
                  <a:pos x="221" y="144"/>
                </a:cxn>
                <a:cxn ang="0">
                  <a:pos x="214" y="120"/>
                </a:cxn>
              </a:cxnLst>
              <a:rect l="0" t="0" r="r" b="b"/>
              <a:pathLst>
                <a:path w="222" h="177">
                  <a:moveTo>
                    <a:pt x="214" y="120"/>
                  </a:moveTo>
                  <a:lnTo>
                    <a:pt x="192" y="112"/>
                  </a:lnTo>
                  <a:lnTo>
                    <a:pt x="184" y="88"/>
                  </a:lnTo>
                  <a:lnTo>
                    <a:pt x="155" y="88"/>
                  </a:lnTo>
                  <a:lnTo>
                    <a:pt x="140" y="56"/>
                  </a:lnTo>
                  <a:lnTo>
                    <a:pt x="140" y="24"/>
                  </a:lnTo>
                  <a:lnTo>
                    <a:pt x="125" y="16"/>
                  </a:lnTo>
                  <a:lnTo>
                    <a:pt x="96" y="24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3" y="152"/>
                  </a:lnTo>
                  <a:lnTo>
                    <a:pt x="184" y="160"/>
                  </a:lnTo>
                  <a:lnTo>
                    <a:pt x="221" y="144"/>
                  </a:lnTo>
                  <a:lnTo>
                    <a:pt x="21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161"/>
            <p:cNvSpPr>
              <a:spLocks/>
            </p:cNvSpPr>
            <p:nvPr/>
          </p:nvSpPr>
          <p:spPr bwMode="auto">
            <a:xfrm rot="704206">
              <a:off x="2336800" y="3883025"/>
              <a:ext cx="366712" cy="47307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162"/>
            <p:cNvSpPr>
              <a:spLocks/>
            </p:cNvSpPr>
            <p:nvPr/>
          </p:nvSpPr>
          <p:spPr bwMode="auto">
            <a:xfrm rot="704206">
              <a:off x="2119313" y="3686175"/>
              <a:ext cx="434975" cy="630238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163"/>
            <p:cNvSpPr>
              <a:spLocks/>
            </p:cNvSpPr>
            <p:nvPr/>
          </p:nvSpPr>
          <p:spPr bwMode="auto">
            <a:xfrm rot="704206">
              <a:off x="1781175" y="3800475"/>
              <a:ext cx="655637" cy="673100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164"/>
            <p:cNvSpPr>
              <a:spLocks/>
            </p:cNvSpPr>
            <p:nvPr/>
          </p:nvSpPr>
          <p:spPr bwMode="auto">
            <a:xfrm rot="704206">
              <a:off x="1765300" y="2481263"/>
              <a:ext cx="655637" cy="573088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165"/>
            <p:cNvSpPr>
              <a:spLocks/>
            </p:cNvSpPr>
            <p:nvPr/>
          </p:nvSpPr>
          <p:spPr bwMode="auto">
            <a:xfrm rot="704206">
              <a:off x="2065338" y="2984500"/>
              <a:ext cx="546100" cy="631825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166"/>
            <p:cNvSpPr>
              <a:spLocks/>
            </p:cNvSpPr>
            <p:nvPr/>
          </p:nvSpPr>
          <p:spPr bwMode="auto">
            <a:xfrm rot="704206">
              <a:off x="2192338" y="3400425"/>
              <a:ext cx="269875" cy="331788"/>
            </a:xfrm>
            <a:custGeom>
              <a:avLst/>
              <a:gdLst/>
              <a:ahLst/>
              <a:cxnLst>
                <a:cxn ang="0">
                  <a:pos x="134" y="32"/>
                </a:cxn>
                <a:cxn ang="0">
                  <a:pos x="141" y="64"/>
                </a:cxn>
                <a:cxn ang="0">
                  <a:pos x="126" y="80"/>
                </a:cxn>
                <a:cxn ang="0">
                  <a:pos x="126" y="112"/>
                </a:cxn>
                <a:cxn ang="0">
                  <a:pos x="82" y="128"/>
                </a:cxn>
                <a:cxn ang="0">
                  <a:pos x="104" y="152"/>
                </a:cxn>
                <a:cxn ang="0">
                  <a:pos x="67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30" y="152"/>
                </a:cxn>
                <a:cxn ang="0">
                  <a:pos x="0" y="120"/>
                </a:cxn>
                <a:cxn ang="0">
                  <a:pos x="30" y="80"/>
                </a:cxn>
                <a:cxn ang="0">
                  <a:pos x="37" y="48"/>
                </a:cxn>
                <a:cxn ang="0">
                  <a:pos x="67" y="40"/>
                </a:cxn>
                <a:cxn ang="0">
                  <a:pos x="82" y="0"/>
                </a:cxn>
                <a:cxn ang="0">
                  <a:pos x="104" y="8"/>
                </a:cxn>
                <a:cxn ang="0">
                  <a:pos x="119" y="32"/>
                </a:cxn>
                <a:cxn ang="0">
                  <a:pos x="134" y="32"/>
                </a:cxn>
              </a:cxnLst>
              <a:rect l="0" t="0" r="r" b="b"/>
              <a:pathLst>
                <a:path w="142" h="185">
                  <a:moveTo>
                    <a:pt x="134" y="32"/>
                  </a:moveTo>
                  <a:lnTo>
                    <a:pt x="141" y="64"/>
                  </a:lnTo>
                  <a:lnTo>
                    <a:pt x="126" y="80"/>
                  </a:lnTo>
                  <a:lnTo>
                    <a:pt x="126" y="112"/>
                  </a:lnTo>
                  <a:lnTo>
                    <a:pt x="82" y="128"/>
                  </a:lnTo>
                  <a:lnTo>
                    <a:pt x="104" y="152"/>
                  </a:lnTo>
                  <a:lnTo>
                    <a:pt x="67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30" y="152"/>
                  </a:lnTo>
                  <a:lnTo>
                    <a:pt x="0" y="120"/>
                  </a:lnTo>
                  <a:lnTo>
                    <a:pt x="30" y="80"/>
                  </a:lnTo>
                  <a:lnTo>
                    <a:pt x="37" y="48"/>
                  </a:lnTo>
                  <a:lnTo>
                    <a:pt x="67" y="40"/>
                  </a:lnTo>
                  <a:lnTo>
                    <a:pt x="82" y="0"/>
                  </a:lnTo>
                  <a:lnTo>
                    <a:pt x="104" y="8"/>
                  </a:lnTo>
                  <a:lnTo>
                    <a:pt x="119" y="32"/>
                  </a:lnTo>
                  <a:lnTo>
                    <a:pt x="134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167"/>
            <p:cNvSpPr>
              <a:spLocks/>
            </p:cNvSpPr>
            <p:nvPr/>
          </p:nvSpPr>
          <p:spPr bwMode="auto">
            <a:xfrm rot="704206">
              <a:off x="1881188" y="3470275"/>
              <a:ext cx="420687" cy="3476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9" y="8"/>
                </a:cxn>
                <a:cxn ang="0">
                  <a:pos x="30" y="24"/>
                </a:cxn>
                <a:cxn ang="0">
                  <a:pos x="30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7" y="136"/>
                </a:cxn>
                <a:cxn ang="0">
                  <a:pos x="104" y="136"/>
                </a:cxn>
                <a:cxn ang="0">
                  <a:pos x="133" y="176"/>
                </a:cxn>
                <a:cxn ang="0">
                  <a:pos x="163" y="192"/>
                </a:cxn>
                <a:cxn ang="0">
                  <a:pos x="185" y="168"/>
                </a:cxn>
                <a:cxn ang="0">
                  <a:pos x="178" y="144"/>
                </a:cxn>
                <a:cxn ang="0">
                  <a:pos x="215" y="144"/>
                </a:cxn>
                <a:cxn ang="0">
                  <a:pos x="222" y="112"/>
                </a:cxn>
                <a:cxn ang="0">
                  <a:pos x="215" y="120"/>
                </a:cxn>
                <a:cxn ang="0">
                  <a:pos x="215" y="72"/>
                </a:cxn>
                <a:cxn ang="0">
                  <a:pos x="192" y="72"/>
                </a:cxn>
                <a:cxn ang="0">
                  <a:pos x="185" y="88"/>
                </a:cxn>
                <a:cxn ang="0">
                  <a:pos x="155" y="56"/>
                </a:cxn>
                <a:cxn ang="0">
                  <a:pos x="148" y="16"/>
                </a:cxn>
                <a:cxn ang="0">
                  <a:pos x="141" y="8"/>
                </a:cxn>
                <a:cxn ang="0">
                  <a:pos x="141" y="0"/>
                </a:cxn>
              </a:cxnLst>
              <a:rect l="0" t="0" r="r" b="b"/>
              <a:pathLst>
                <a:path w="223" h="193">
                  <a:moveTo>
                    <a:pt x="141" y="0"/>
                  </a:moveTo>
                  <a:lnTo>
                    <a:pt x="59" y="8"/>
                  </a:lnTo>
                  <a:lnTo>
                    <a:pt x="30" y="24"/>
                  </a:lnTo>
                  <a:lnTo>
                    <a:pt x="30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7" y="136"/>
                  </a:lnTo>
                  <a:lnTo>
                    <a:pt x="104" y="136"/>
                  </a:lnTo>
                  <a:lnTo>
                    <a:pt x="133" y="176"/>
                  </a:lnTo>
                  <a:lnTo>
                    <a:pt x="163" y="192"/>
                  </a:lnTo>
                  <a:lnTo>
                    <a:pt x="185" y="168"/>
                  </a:lnTo>
                  <a:lnTo>
                    <a:pt x="178" y="144"/>
                  </a:lnTo>
                  <a:lnTo>
                    <a:pt x="215" y="144"/>
                  </a:lnTo>
                  <a:lnTo>
                    <a:pt x="222" y="112"/>
                  </a:lnTo>
                  <a:lnTo>
                    <a:pt x="215" y="120"/>
                  </a:lnTo>
                  <a:lnTo>
                    <a:pt x="215" y="72"/>
                  </a:lnTo>
                  <a:lnTo>
                    <a:pt x="192" y="72"/>
                  </a:lnTo>
                  <a:lnTo>
                    <a:pt x="185" y="88"/>
                  </a:lnTo>
                  <a:lnTo>
                    <a:pt x="155" y="56"/>
                  </a:lnTo>
                  <a:lnTo>
                    <a:pt x="148" y="16"/>
                  </a:lnTo>
                  <a:lnTo>
                    <a:pt x="141" y="8"/>
                  </a:lnTo>
                  <a:lnTo>
                    <a:pt x="141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168"/>
            <p:cNvSpPr>
              <a:spLocks/>
            </p:cNvSpPr>
            <p:nvPr/>
          </p:nvSpPr>
          <p:spPr bwMode="auto">
            <a:xfrm rot="704206">
              <a:off x="1947863" y="3290888"/>
              <a:ext cx="254000" cy="187325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4" y="48"/>
                </a:cxn>
                <a:cxn ang="0">
                  <a:pos x="127" y="72"/>
                </a:cxn>
                <a:cxn ang="0">
                  <a:pos x="134" y="96"/>
                </a:cxn>
                <a:cxn ang="0">
                  <a:pos x="52" y="104"/>
                </a:cxn>
              </a:cxnLst>
              <a:rect l="0" t="0" r="r" b="b"/>
              <a:pathLst>
                <a:path w="135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4" y="48"/>
                  </a:lnTo>
                  <a:lnTo>
                    <a:pt x="127" y="72"/>
                  </a:lnTo>
                  <a:lnTo>
                    <a:pt x="134" y="96"/>
                  </a:lnTo>
                  <a:lnTo>
                    <a:pt x="52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169"/>
            <p:cNvSpPr>
              <a:spLocks/>
            </p:cNvSpPr>
            <p:nvPr/>
          </p:nvSpPr>
          <p:spPr bwMode="auto">
            <a:xfrm rot="704206">
              <a:off x="1844675" y="3363913"/>
              <a:ext cx="184150" cy="17462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170"/>
            <p:cNvSpPr>
              <a:spLocks/>
            </p:cNvSpPr>
            <p:nvPr/>
          </p:nvSpPr>
          <p:spPr bwMode="auto">
            <a:xfrm rot="704206">
              <a:off x="1768475" y="3683000"/>
              <a:ext cx="325437" cy="274638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5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2" y="120"/>
                </a:cxn>
                <a:cxn ang="0">
                  <a:pos x="119" y="112"/>
                </a:cxn>
                <a:cxn ang="0">
                  <a:pos x="126" y="80"/>
                </a:cxn>
                <a:cxn ang="0">
                  <a:pos x="149" y="72"/>
                </a:cxn>
                <a:cxn ang="0">
                  <a:pos x="171" y="40"/>
                </a:cxn>
                <a:cxn ang="0">
                  <a:pos x="141" y="0"/>
                </a:cxn>
                <a:cxn ang="0">
                  <a:pos x="104" y="0"/>
                </a:cxn>
              </a:cxnLst>
              <a:rect l="0" t="0" r="r" b="b"/>
              <a:pathLst>
                <a:path w="172" h="153">
                  <a:moveTo>
                    <a:pt x="104" y="0"/>
                  </a:moveTo>
                  <a:lnTo>
                    <a:pt x="67" y="24"/>
                  </a:lnTo>
                  <a:lnTo>
                    <a:pt x="45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2" y="120"/>
                  </a:lnTo>
                  <a:lnTo>
                    <a:pt x="119" y="112"/>
                  </a:lnTo>
                  <a:lnTo>
                    <a:pt x="126" y="80"/>
                  </a:lnTo>
                  <a:lnTo>
                    <a:pt x="149" y="72"/>
                  </a:lnTo>
                  <a:lnTo>
                    <a:pt x="171" y="40"/>
                  </a:lnTo>
                  <a:lnTo>
                    <a:pt x="141" y="0"/>
                  </a:lnTo>
                  <a:lnTo>
                    <a:pt x="10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171"/>
            <p:cNvSpPr>
              <a:spLocks/>
            </p:cNvSpPr>
            <p:nvPr/>
          </p:nvSpPr>
          <p:spPr bwMode="auto">
            <a:xfrm rot="704206">
              <a:off x="1362075" y="3502025"/>
              <a:ext cx="488950" cy="488950"/>
            </a:xfrm>
            <a:custGeom>
              <a:avLst/>
              <a:gdLst/>
              <a:ahLst/>
              <a:cxnLst>
                <a:cxn ang="0">
                  <a:pos x="110" y="264"/>
                </a:cxn>
                <a:cxn ang="0">
                  <a:pos x="132" y="272"/>
                </a:cxn>
                <a:cxn ang="0">
                  <a:pos x="140" y="240"/>
                </a:cxn>
                <a:cxn ang="0">
                  <a:pos x="198" y="224"/>
                </a:cxn>
                <a:cxn ang="0">
                  <a:pos x="228" y="224"/>
                </a:cxn>
                <a:cxn ang="0">
                  <a:pos x="257" y="216"/>
                </a:cxn>
                <a:cxn ang="0">
                  <a:pos x="257" y="176"/>
                </a:cxn>
                <a:cxn ang="0">
                  <a:pos x="235" y="144"/>
                </a:cxn>
                <a:cxn ang="0">
                  <a:pos x="220" y="120"/>
                </a:cxn>
                <a:cxn ang="0">
                  <a:pos x="220" y="104"/>
                </a:cxn>
                <a:cxn ang="0">
                  <a:pos x="176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5" y="32"/>
                </a:cxn>
                <a:cxn ang="0">
                  <a:pos x="81" y="32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5" y="176"/>
                </a:cxn>
                <a:cxn ang="0">
                  <a:pos x="95" y="200"/>
                </a:cxn>
                <a:cxn ang="0">
                  <a:pos x="95" y="208"/>
                </a:cxn>
                <a:cxn ang="0">
                  <a:pos x="110" y="264"/>
                </a:cxn>
              </a:cxnLst>
              <a:rect l="0" t="0" r="r" b="b"/>
              <a:pathLst>
                <a:path w="258" h="273">
                  <a:moveTo>
                    <a:pt x="110" y="264"/>
                  </a:moveTo>
                  <a:lnTo>
                    <a:pt x="132" y="272"/>
                  </a:lnTo>
                  <a:lnTo>
                    <a:pt x="140" y="240"/>
                  </a:lnTo>
                  <a:lnTo>
                    <a:pt x="198" y="224"/>
                  </a:lnTo>
                  <a:lnTo>
                    <a:pt x="228" y="224"/>
                  </a:lnTo>
                  <a:lnTo>
                    <a:pt x="257" y="216"/>
                  </a:lnTo>
                  <a:lnTo>
                    <a:pt x="257" y="176"/>
                  </a:lnTo>
                  <a:lnTo>
                    <a:pt x="235" y="144"/>
                  </a:lnTo>
                  <a:lnTo>
                    <a:pt x="220" y="120"/>
                  </a:lnTo>
                  <a:lnTo>
                    <a:pt x="220" y="104"/>
                  </a:lnTo>
                  <a:lnTo>
                    <a:pt x="176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5" y="32"/>
                  </a:lnTo>
                  <a:lnTo>
                    <a:pt x="81" y="3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5" y="176"/>
                  </a:lnTo>
                  <a:lnTo>
                    <a:pt x="95" y="200"/>
                  </a:lnTo>
                  <a:lnTo>
                    <a:pt x="95" y="208"/>
                  </a:lnTo>
                  <a:lnTo>
                    <a:pt x="110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172"/>
            <p:cNvSpPr>
              <a:spLocks/>
            </p:cNvSpPr>
            <p:nvPr/>
          </p:nvSpPr>
          <p:spPr bwMode="auto">
            <a:xfrm rot="704206">
              <a:off x="1697038" y="3494088"/>
              <a:ext cx="311150" cy="24447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16"/>
                </a:cxn>
                <a:cxn ang="0">
                  <a:pos x="119" y="40"/>
                </a:cxn>
                <a:cxn ang="0">
                  <a:pos x="148" y="40"/>
                </a:cxn>
                <a:cxn ang="0">
                  <a:pos x="156" y="72"/>
                </a:cxn>
                <a:cxn ang="0">
                  <a:pos x="163" y="96"/>
                </a:cxn>
                <a:cxn ang="0">
                  <a:pos x="126" y="120"/>
                </a:cxn>
                <a:cxn ang="0">
                  <a:pos x="104" y="96"/>
                </a:cxn>
                <a:cxn ang="0">
                  <a:pos x="67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30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7" y="0"/>
                </a:cxn>
              </a:cxnLst>
              <a:rect l="0" t="0" r="r" b="b"/>
              <a:pathLst>
                <a:path w="164" h="137">
                  <a:moveTo>
                    <a:pt x="67" y="0"/>
                  </a:moveTo>
                  <a:lnTo>
                    <a:pt x="96" y="16"/>
                  </a:lnTo>
                  <a:lnTo>
                    <a:pt x="119" y="40"/>
                  </a:lnTo>
                  <a:lnTo>
                    <a:pt x="148" y="40"/>
                  </a:lnTo>
                  <a:lnTo>
                    <a:pt x="156" y="72"/>
                  </a:lnTo>
                  <a:lnTo>
                    <a:pt x="163" y="96"/>
                  </a:lnTo>
                  <a:lnTo>
                    <a:pt x="126" y="120"/>
                  </a:lnTo>
                  <a:lnTo>
                    <a:pt x="104" y="96"/>
                  </a:lnTo>
                  <a:lnTo>
                    <a:pt x="67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30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7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173"/>
            <p:cNvSpPr>
              <a:spLocks/>
            </p:cNvSpPr>
            <p:nvPr/>
          </p:nvSpPr>
          <p:spPr bwMode="auto">
            <a:xfrm rot="704206">
              <a:off x="1063625" y="3497263"/>
              <a:ext cx="477837" cy="458788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174"/>
            <p:cNvSpPr>
              <a:spLocks/>
            </p:cNvSpPr>
            <p:nvPr/>
          </p:nvSpPr>
          <p:spPr bwMode="auto">
            <a:xfrm rot="704206">
              <a:off x="850900" y="3827463"/>
              <a:ext cx="422275" cy="461963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175"/>
            <p:cNvSpPr>
              <a:spLocks/>
            </p:cNvSpPr>
            <p:nvPr/>
          </p:nvSpPr>
          <p:spPr bwMode="auto">
            <a:xfrm rot="704206">
              <a:off x="1858963" y="1811338"/>
              <a:ext cx="601662" cy="746125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3" y="216"/>
                </a:cxn>
                <a:cxn ang="0">
                  <a:pos x="118" y="144"/>
                </a:cxn>
                <a:cxn ang="0">
                  <a:pos x="140" y="136"/>
                </a:cxn>
                <a:cxn ang="0">
                  <a:pos x="170" y="96"/>
                </a:cxn>
                <a:cxn ang="0">
                  <a:pos x="184" y="56"/>
                </a:cxn>
                <a:cxn ang="0">
                  <a:pos x="229" y="40"/>
                </a:cxn>
                <a:cxn ang="0">
                  <a:pos x="251" y="0"/>
                </a:cxn>
                <a:cxn ang="0">
                  <a:pos x="280" y="32"/>
                </a:cxn>
                <a:cxn ang="0">
                  <a:pos x="273" y="64"/>
                </a:cxn>
                <a:cxn ang="0">
                  <a:pos x="288" y="80"/>
                </a:cxn>
                <a:cxn ang="0">
                  <a:pos x="295" y="56"/>
                </a:cxn>
                <a:cxn ang="0">
                  <a:pos x="310" y="64"/>
                </a:cxn>
                <a:cxn ang="0">
                  <a:pos x="302" y="72"/>
                </a:cxn>
                <a:cxn ang="0">
                  <a:pos x="317" y="128"/>
                </a:cxn>
                <a:cxn ang="0">
                  <a:pos x="273" y="168"/>
                </a:cxn>
                <a:cxn ang="0">
                  <a:pos x="258" y="224"/>
                </a:cxn>
                <a:cxn ang="0">
                  <a:pos x="273" y="256"/>
                </a:cxn>
                <a:cxn ang="0">
                  <a:pos x="251" y="280"/>
                </a:cxn>
                <a:cxn ang="0">
                  <a:pos x="236" y="280"/>
                </a:cxn>
                <a:cxn ang="0">
                  <a:pos x="214" y="320"/>
                </a:cxn>
                <a:cxn ang="0">
                  <a:pos x="229" y="344"/>
                </a:cxn>
                <a:cxn ang="0">
                  <a:pos x="214" y="392"/>
                </a:cxn>
                <a:cxn ang="0">
                  <a:pos x="184" y="416"/>
                </a:cxn>
                <a:cxn ang="0">
                  <a:pos x="147" y="376"/>
                </a:cxn>
                <a:cxn ang="0">
                  <a:pos x="125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8" h="417">
                  <a:moveTo>
                    <a:pt x="0" y="224"/>
                  </a:moveTo>
                  <a:lnTo>
                    <a:pt x="103" y="216"/>
                  </a:lnTo>
                  <a:lnTo>
                    <a:pt x="118" y="144"/>
                  </a:lnTo>
                  <a:lnTo>
                    <a:pt x="140" y="136"/>
                  </a:lnTo>
                  <a:lnTo>
                    <a:pt x="170" y="96"/>
                  </a:lnTo>
                  <a:lnTo>
                    <a:pt x="184" y="56"/>
                  </a:lnTo>
                  <a:lnTo>
                    <a:pt x="229" y="40"/>
                  </a:lnTo>
                  <a:lnTo>
                    <a:pt x="251" y="0"/>
                  </a:lnTo>
                  <a:lnTo>
                    <a:pt x="280" y="32"/>
                  </a:lnTo>
                  <a:lnTo>
                    <a:pt x="273" y="64"/>
                  </a:lnTo>
                  <a:lnTo>
                    <a:pt x="288" y="80"/>
                  </a:lnTo>
                  <a:lnTo>
                    <a:pt x="295" y="56"/>
                  </a:lnTo>
                  <a:lnTo>
                    <a:pt x="310" y="64"/>
                  </a:lnTo>
                  <a:lnTo>
                    <a:pt x="302" y="72"/>
                  </a:lnTo>
                  <a:lnTo>
                    <a:pt x="317" y="128"/>
                  </a:lnTo>
                  <a:lnTo>
                    <a:pt x="273" y="168"/>
                  </a:lnTo>
                  <a:lnTo>
                    <a:pt x="258" y="224"/>
                  </a:lnTo>
                  <a:lnTo>
                    <a:pt x="273" y="256"/>
                  </a:lnTo>
                  <a:lnTo>
                    <a:pt x="251" y="280"/>
                  </a:lnTo>
                  <a:lnTo>
                    <a:pt x="236" y="280"/>
                  </a:lnTo>
                  <a:lnTo>
                    <a:pt x="214" y="320"/>
                  </a:lnTo>
                  <a:lnTo>
                    <a:pt x="229" y="344"/>
                  </a:lnTo>
                  <a:lnTo>
                    <a:pt x="214" y="392"/>
                  </a:lnTo>
                  <a:lnTo>
                    <a:pt x="184" y="416"/>
                  </a:lnTo>
                  <a:lnTo>
                    <a:pt x="147" y="376"/>
                  </a:lnTo>
                  <a:lnTo>
                    <a:pt x="125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176"/>
            <p:cNvSpPr>
              <a:spLocks/>
            </p:cNvSpPr>
            <p:nvPr/>
          </p:nvSpPr>
          <p:spPr bwMode="auto">
            <a:xfrm rot="704206">
              <a:off x="2386013" y="1671638"/>
              <a:ext cx="476250" cy="615950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177"/>
            <p:cNvSpPr>
              <a:spLocks/>
            </p:cNvSpPr>
            <p:nvPr/>
          </p:nvSpPr>
          <p:spPr bwMode="auto">
            <a:xfrm rot="704206">
              <a:off x="1568450" y="2141538"/>
              <a:ext cx="487362" cy="419100"/>
            </a:xfrm>
            <a:custGeom>
              <a:avLst/>
              <a:gdLst/>
              <a:ahLst/>
              <a:cxnLst>
                <a:cxn ang="0">
                  <a:pos x="257" y="152"/>
                </a:cxn>
                <a:cxn ang="0">
                  <a:pos x="198" y="200"/>
                </a:cxn>
                <a:cxn ang="0">
                  <a:pos x="191" y="232"/>
                </a:cxn>
                <a:cxn ang="0">
                  <a:pos x="154" y="232"/>
                </a:cxn>
                <a:cxn ang="0">
                  <a:pos x="132" y="216"/>
                </a:cxn>
                <a:cxn ang="0">
                  <a:pos x="125" y="184"/>
                </a:cxn>
                <a:cxn ang="0">
                  <a:pos x="103" y="176"/>
                </a:cxn>
                <a:cxn ang="0">
                  <a:pos x="88" y="144"/>
                </a:cxn>
                <a:cxn ang="0">
                  <a:pos x="51" y="152"/>
                </a:cxn>
                <a:cxn ang="0">
                  <a:pos x="29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8" y="40"/>
                </a:cxn>
                <a:cxn ang="0">
                  <a:pos x="88" y="8"/>
                </a:cxn>
                <a:cxn ang="0">
                  <a:pos x="132" y="0"/>
                </a:cxn>
                <a:cxn ang="0">
                  <a:pos x="176" y="120"/>
                </a:cxn>
                <a:cxn ang="0">
                  <a:pos x="206" y="120"/>
                </a:cxn>
                <a:cxn ang="0">
                  <a:pos x="213" y="104"/>
                </a:cxn>
                <a:cxn ang="0">
                  <a:pos x="257" y="152"/>
                </a:cxn>
              </a:cxnLst>
              <a:rect l="0" t="0" r="r" b="b"/>
              <a:pathLst>
                <a:path w="258" h="233">
                  <a:moveTo>
                    <a:pt x="257" y="152"/>
                  </a:moveTo>
                  <a:lnTo>
                    <a:pt x="198" y="200"/>
                  </a:lnTo>
                  <a:lnTo>
                    <a:pt x="191" y="232"/>
                  </a:lnTo>
                  <a:lnTo>
                    <a:pt x="154" y="232"/>
                  </a:lnTo>
                  <a:lnTo>
                    <a:pt x="132" y="216"/>
                  </a:lnTo>
                  <a:lnTo>
                    <a:pt x="125" y="184"/>
                  </a:lnTo>
                  <a:lnTo>
                    <a:pt x="103" y="176"/>
                  </a:lnTo>
                  <a:lnTo>
                    <a:pt x="88" y="144"/>
                  </a:lnTo>
                  <a:lnTo>
                    <a:pt x="51" y="152"/>
                  </a:lnTo>
                  <a:lnTo>
                    <a:pt x="29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8" y="40"/>
                  </a:lnTo>
                  <a:lnTo>
                    <a:pt x="88" y="8"/>
                  </a:lnTo>
                  <a:lnTo>
                    <a:pt x="132" y="0"/>
                  </a:lnTo>
                  <a:lnTo>
                    <a:pt x="176" y="120"/>
                  </a:lnTo>
                  <a:lnTo>
                    <a:pt x="206" y="120"/>
                  </a:lnTo>
                  <a:lnTo>
                    <a:pt x="213" y="104"/>
                  </a:lnTo>
                  <a:lnTo>
                    <a:pt x="257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178"/>
            <p:cNvSpPr>
              <a:spLocks/>
            </p:cNvSpPr>
            <p:nvPr/>
          </p:nvSpPr>
          <p:spPr bwMode="auto">
            <a:xfrm rot="704206">
              <a:off x="1300163" y="2170113"/>
              <a:ext cx="279400" cy="428625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8" y="192"/>
                </a:cxn>
                <a:cxn ang="0">
                  <a:pos x="88" y="224"/>
                </a:cxn>
                <a:cxn ang="0">
                  <a:pos x="66" y="240"/>
                </a:cxn>
                <a:cxn ang="0">
                  <a:pos x="44" y="240"/>
                </a:cxn>
                <a:cxn ang="0">
                  <a:pos x="29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29" y="112"/>
                </a:cxn>
                <a:cxn ang="0">
                  <a:pos x="29" y="88"/>
                </a:cxn>
                <a:cxn ang="0">
                  <a:pos x="44" y="80"/>
                </a:cxn>
                <a:cxn ang="0">
                  <a:pos x="51" y="56"/>
                </a:cxn>
                <a:cxn ang="0">
                  <a:pos x="74" y="48"/>
                </a:cxn>
                <a:cxn ang="0">
                  <a:pos x="110" y="0"/>
                </a:cxn>
                <a:cxn ang="0">
                  <a:pos x="132" y="8"/>
                </a:cxn>
                <a:cxn ang="0">
                  <a:pos x="147" y="80"/>
                </a:cxn>
                <a:cxn ang="0">
                  <a:pos x="125" y="88"/>
                </a:cxn>
                <a:cxn ang="0">
                  <a:pos x="125" y="136"/>
                </a:cxn>
                <a:cxn ang="0">
                  <a:pos x="96" y="184"/>
                </a:cxn>
              </a:cxnLst>
              <a:rect l="0" t="0" r="r" b="b"/>
              <a:pathLst>
                <a:path w="148" h="241">
                  <a:moveTo>
                    <a:pt x="96" y="184"/>
                  </a:moveTo>
                  <a:lnTo>
                    <a:pt x="88" y="192"/>
                  </a:lnTo>
                  <a:lnTo>
                    <a:pt x="88" y="224"/>
                  </a:lnTo>
                  <a:lnTo>
                    <a:pt x="66" y="240"/>
                  </a:lnTo>
                  <a:lnTo>
                    <a:pt x="44" y="240"/>
                  </a:lnTo>
                  <a:lnTo>
                    <a:pt x="29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29" y="112"/>
                  </a:lnTo>
                  <a:lnTo>
                    <a:pt x="29" y="88"/>
                  </a:lnTo>
                  <a:lnTo>
                    <a:pt x="44" y="80"/>
                  </a:lnTo>
                  <a:lnTo>
                    <a:pt x="51" y="56"/>
                  </a:lnTo>
                  <a:lnTo>
                    <a:pt x="74" y="48"/>
                  </a:lnTo>
                  <a:lnTo>
                    <a:pt x="110" y="0"/>
                  </a:lnTo>
                  <a:lnTo>
                    <a:pt x="132" y="8"/>
                  </a:lnTo>
                  <a:lnTo>
                    <a:pt x="147" y="80"/>
                  </a:lnTo>
                  <a:lnTo>
                    <a:pt x="125" y="88"/>
                  </a:lnTo>
                  <a:lnTo>
                    <a:pt x="125" y="136"/>
                  </a:lnTo>
                  <a:lnTo>
                    <a:pt x="96" y="18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179"/>
            <p:cNvSpPr>
              <a:spLocks/>
            </p:cNvSpPr>
            <p:nvPr/>
          </p:nvSpPr>
          <p:spPr bwMode="auto">
            <a:xfrm rot="704206">
              <a:off x="1460500" y="2357438"/>
              <a:ext cx="392112" cy="287338"/>
            </a:xfrm>
            <a:custGeom>
              <a:avLst/>
              <a:gdLst/>
              <a:ahLst/>
              <a:cxnLst>
                <a:cxn ang="0">
                  <a:pos x="206" y="160"/>
                </a:cxn>
                <a:cxn ang="0">
                  <a:pos x="199" y="144"/>
                </a:cxn>
                <a:cxn ang="0">
                  <a:pos x="184" y="128"/>
                </a:cxn>
                <a:cxn ang="0">
                  <a:pos x="191" y="96"/>
                </a:cxn>
                <a:cxn ang="0">
                  <a:pos x="169" y="80"/>
                </a:cxn>
                <a:cxn ang="0">
                  <a:pos x="162" y="48"/>
                </a:cxn>
                <a:cxn ang="0">
                  <a:pos x="140" y="40"/>
                </a:cxn>
                <a:cxn ang="0">
                  <a:pos x="125" y="8"/>
                </a:cxn>
                <a:cxn ang="0">
                  <a:pos x="88" y="16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8"/>
                </a:cxn>
                <a:cxn ang="0">
                  <a:pos x="29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3" y="136"/>
                </a:cxn>
                <a:cxn ang="0">
                  <a:pos x="125" y="128"/>
                </a:cxn>
                <a:cxn ang="0">
                  <a:pos x="147" y="144"/>
                </a:cxn>
                <a:cxn ang="0">
                  <a:pos x="191" y="160"/>
                </a:cxn>
                <a:cxn ang="0">
                  <a:pos x="206" y="160"/>
                </a:cxn>
              </a:cxnLst>
              <a:rect l="0" t="0" r="r" b="b"/>
              <a:pathLst>
                <a:path w="207" h="161">
                  <a:moveTo>
                    <a:pt x="206" y="160"/>
                  </a:moveTo>
                  <a:lnTo>
                    <a:pt x="199" y="144"/>
                  </a:lnTo>
                  <a:lnTo>
                    <a:pt x="184" y="128"/>
                  </a:lnTo>
                  <a:lnTo>
                    <a:pt x="191" y="96"/>
                  </a:lnTo>
                  <a:lnTo>
                    <a:pt x="169" y="80"/>
                  </a:lnTo>
                  <a:lnTo>
                    <a:pt x="162" y="48"/>
                  </a:lnTo>
                  <a:lnTo>
                    <a:pt x="140" y="40"/>
                  </a:lnTo>
                  <a:lnTo>
                    <a:pt x="125" y="8"/>
                  </a:lnTo>
                  <a:lnTo>
                    <a:pt x="88" y="1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8"/>
                  </a:lnTo>
                  <a:lnTo>
                    <a:pt x="29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3" y="136"/>
                  </a:lnTo>
                  <a:lnTo>
                    <a:pt x="125" y="128"/>
                  </a:lnTo>
                  <a:lnTo>
                    <a:pt x="147" y="144"/>
                  </a:lnTo>
                  <a:lnTo>
                    <a:pt x="191" y="160"/>
                  </a:lnTo>
                  <a:lnTo>
                    <a:pt x="206" y="16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180"/>
            <p:cNvSpPr>
              <a:spLocks/>
            </p:cNvSpPr>
            <p:nvPr/>
          </p:nvSpPr>
          <p:spPr bwMode="auto">
            <a:xfrm rot="704206">
              <a:off x="1362075" y="2535238"/>
              <a:ext cx="476250" cy="331788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181"/>
            <p:cNvSpPr>
              <a:spLocks/>
            </p:cNvSpPr>
            <p:nvPr/>
          </p:nvSpPr>
          <p:spPr bwMode="auto">
            <a:xfrm rot="704206">
              <a:off x="1173163" y="2587625"/>
              <a:ext cx="365125" cy="258763"/>
            </a:xfrm>
            <a:custGeom>
              <a:avLst/>
              <a:gdLst/>
              <a:ahLst/>
              <a:cxnLst>
                <a:cxn ang="0">
                  <a:pos x="192" y="9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36"/>
                </a:cxn>
                <a:cxn ang="0">
                  <a:pos x="103" y="144"/>
                </a:cxn>
                <a:cxn ang="0">
                  <a:pos x="81" y="128"/>
                </a:cxn>
                <a:cxn ang="0">
                  <a:pos x="66" y="144"/>
                </a:cxn>
                <a:cxn ang="0">
                  <a:pos x="37" y="144"/>
                </a:cxn>
                <a:cxn ang="0">
                  <a:pos x="15" y="144"/>
                </a:cxn>
                <a:cxn ang="0">
                  <a:pos x="0" y="104"/>
                </a:cxn>
                <a:cxn ang="0">
                  <a:pos x="15" y="88"/>
                </a:cxn>
                <a:cxn ang="0">
                  <a:pos x="22" y="2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126" y="56"/>
                </a:cxn>
                <a:cxn ang="0">
                  <a:pos x="170" y="56"/>
                </a:cxn>
                <a:cxn ang="0">
                  <a:pos x="192" y="96"/>
                </a:cxn>
              </a:cxnLst>
              <a:rect l="0" t="0" r="r" b="b"/>
              <a:pathLst>
                <a:path w="193" h="145">
                  <a:moveTo>
                    <a:pt x="192" y="96"/>
                  </a:moveTo>
                  <a:lnTo>
                    <a:pt x="185" y="96"/>
                  </a:lnTo>
                  <a:lnTo>
                    <a:pt x="163" y="120"/>
                  </a:lnTo>
                  <a:lnTo>
                    <a:pt x="170" y="136"/>
                  </a:lnTo>
                  <a:lnTo>
                    <a:pt x="103" y="144"/>
                  </a:lnTo>
                  <a:lnTo>
                    <a:pt x="81" y="128"/>
                  </a:lnTo>
                  <a:lnTo>
                    <a:pt x="66" y="144"/>
                  </a:lnTo>
                  <a:lnTo>
                    <a:pt x="37" y="144"/>
                  </a:lnTo>
                  <a:lnTo>
                    <a:pt x="15" y="144"/>
                  </a:lnTo>
                  <a:lnTo>
                    <a:pt x="0" y="104"/>
                  </a:lnTo>
                  <a:lnTo>
                    <a:pt x="15" y="88"/>
                  </a:lnTo>
                  <a:lnTo>
                    <a:pt x="22" y="2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26" y="56"/>
                  </a:lnTo>
                  <a:lnTo>
                    <a:pt x="170" y="56"/>
                  </a:lnTo>
                  <a:lnTo>
                    <a:pt x="192" y="9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182"/>
            <p:cNvSpPr>
              <a:spLocks/>
            </p:cNvSpPr>
            <p:nvPr/>
          </p:nvSpPr>
          <p:spPr bwMode="auto">
            <a:xfrm rot="704206">
              <a:off x="990600" y="2759075"/>
              <a:ext cx="284162" cy="27463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2" y="24"/>
                </a:cxn>
                <a:cxn ang="0">
                  <a:pos x="142" y="24"/>
                </a:cxn>
                <a:cxn ang="0">
                  <a:pos x="149" y="64"/>
                </a:cxn>
                <a:cxn ang="0">
                  <a:pos x="134" y="72"/>
                </a:cxn>
                <a:cxn ang="0">
                  <a:pos x="149" y="104"/>
                </a:cxn>
                <a:cxn ang="0">
                  <a:pos x="119" y="112"/>
                </a:cxn>
                <a:cxn ang="0">
                  <a:pos x="104" y="144"/>
                </a:cxn>
                <a:cxn ang="0">
                  <a:pos x="75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60" y="104"/>
                </a:cxn>
                <a:cxn ang="0">
                  <a:pos x="45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50" h="153">
                  <a:moveTo>
                    <a:pt x="89" y="24"/>
                  </a:moveTo>
                  <a:lnTo>
                    <a:pt x="112" y="24"/>
                  </a:lnTo>
                  <a:lnTo>
                    <a:pt x="142" y="24"/>
                  </a:lnTo>
                  <a:lnTo>
                    <a:pt x="149" y="64"/>
                  </a:lnTo>
                  <a:lnTo>
                    <a:pt x="134" y="72"/>
                  </a:lnTo>
                  <a:lnTo>
                    <a:pt x="149" y="104"/>
                  </a:lnTo>
                  <a:lnTo>
                    <a:pt x="119" y="112"/>
                  </a:lnTo>
                  <a:lnTo>
                    <a:pt x="104" y="144"/>
                  </a:lnTo>
                  <a:lnTo>
                    <a:pt x="75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60" y="104"/>
                  </a:lnTo>
                  <a:lnTo>
                    <a:pt x="45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183"/>
            <p:cNvSpPr>
              <a:spLocks/>
            </p:cNvSpPr>
            <p:nvPr/>
          </p:nvSpPr>
          <p:spPr bwMode="auto">
            <a:xfrm rot="704206">
              <a:off x="581025" y="3973513"/>
              <a:ext cx="153987" cy="160338"/>
            </a:xfrm>
            <a:custGeom>
              <a:avLst/>
              <a:gdLst/>
              <a:ahLst/>
              <a:cxnLst>
                <a:cxn ang="0">
                  <a:pos x="66" y="8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4" y="88"/>
                </a:cxn>
                <a:cxn ang="0">
                  <a:pos x="52" y="72"/>
                </a:cxn>
                <a:cxn ang="0">
                  <a:pos x="74" y="64"/>
                </a:cxn>
                <a:cxn ang="0">
                  <a:pos x="81" y="24"/>
                </a:cxn>
                <a:cxn ang="0">
                  <a:pos x="66" y="8"/>
                </a:cxn>
              </a:cxnLst>
              <a:rect l="0" t="0" r="r" b="b"/>
              <a:pathLst>
                <a:path w="82" h="89">
                  <a:moveTo>
                    <a:pt x="66" y="8"/>
                  </a:moveTo>
                  <a:lnTo>
                    <a:pt x="52" y="8"/>
                  </a:lnTo>
                  <a:lnTo>
                    <a:pt x="29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4" y="88"/>
                  </a:lnTo>
                  <a:lnTo>
                    <a:pt x="52" y="72"/>
                  </a:lnTo>
                  <a:lnTo>
                    <a:pt x="74" y="64"/>
                  </a:lnTo>
                  <a:lnTo>
                    <a:pt x="81" y="24"/>
                  </a:lnTo>
                  <a:lnTo>
                    <a:pt x="66" y="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184"/>
            <p:cNvSpPr>
              <a:spLocks/>
            </p:cNvSpPr>
            <p:nvPr/>
          </p:nvSpPr>
          <p:spPr bwMode="auto">
            <a:xfrm rot="704206">
              <a:off x="709613" y="3857625"/>
              <a:ext cx="309562" cy="401638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9" y="40"/>
                </a:cxn>
                <a:cxn ang="0">
                  <a:pos x="104" y="48"/>
                </a:cxn>
                <a:cxn ang="0">
                  <a:pos x="126" y="80"/>
                </a:cxn>
                <a:cxn ang="0">
                  <a:pos x="148" y="112"/>
                </a:cxn>
                <a:cxn ang="0">
                  <a:pos x="156" y="136"/>
                </a:cxn>
                <a:cxn ang="0">
                  <a:pos x="163" y="184"/>
                </a:cxn>
                <a:cxn ang="0">
                  <a:pos x="126" y="192"/>
                </a:cxn>
                <a:cxn ang="0">
                  <a:pos x="119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4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9" y="40"/>
                  </a:lnTo>
                  <a:lnTo>
                    <a:pt x="104" y="48"/>
                  </a:lnTo>
                  <a:lnTo>
                    <a:pt x="126" y="80"/>
                  </a:lnTo>
                  <a:lnTo>
                    <a:pt x="148" y="112"/>
                  </a:lnTo>
                  <a:lnTo>
                    <a:pt x="156" y="136"/>
                  </a:lnTo>
                  <a:lnTo>
                    <a:pt x="163" y="184"/>
                  </a:lnTo>
                  <a:lnTo>
                    <a:pt x="126" y="192"/>
                  </a:lnTo>
                  <a:lnTo>
                    <a:pt x="119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185"/>
            <p:cNvSpPr>
              <a:spLocks/>
            </p:cNvSpPr>
            <p:nvPr/>
          </p:nvSpPr>
          <p:spPr bwMode="auto">
            <a:xfrm rot="704206">
              <a:off x="639763" y="4106863"/>
              <a:ext cx="187325" cy="128588"/>
            </a:xfrm>
            <a:custGeom>
              <a:avLst/>
              <a:gdLst/>
              <a:ahLst/>
              <a:cxnLst>
                <a:cxn ang="0">
                  <a:pos x="75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5" y="8"/>
                </a:cxn>
                <a:cxn ang="0">
                  <a:pos x="82" y="32"/>
                </a:cxn>
                <a:cxn ang="0">
                  <a:pos x="97" y="48"/>
                </a:cxn>
                <a:cxn ang="0">
                  <a:pos x="75" y="64"/>
                </a:cxn>
              </a:cxnLst>
              <a:rect l="0" t="0" r="r" b="b"/>
              <a:pathLst>
                <a:path w="98" h="73">
                  <a:moveTo>
                    <a:pt x="75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5" y="8"/>
                  </a:lnTo>
                  <a:lnTo>
                    <a:pt x="82" y="32"/>
                  </a:lnTo>
                  <a:lnTo>
                    <a:pt x="97" y="48"/>
                  </a:lnTo>
                  <a:lnTo>
                    <a:pt x="75" y="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186"/>
            <p:cNvSpPr>
              <a:spLocks/>
            </p:cNvSpPr>
            <p:nvPr/>
          </p:nvSpPr>
          <p:spPr bwMode="auto">
            <a:xfrm rot="704206">
              <a:off x="709613" y="4244975"/>
              <a:ext cx="223837" cy="169863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187"/>
            <p:cNvSpPr>
              <a:spLocks/>
            </p:cNvSpPr>
            <p:nvPr/>
          </p:nvSpPr>
          <p:spPr bwMode="auto">
            <a:xfrm rot="704206">
              <a:off x="665163" y="4195763"/>
              <a:ext cx="142875" cy="130175"/>
            </a:xfrm>
            <a:custGeom>
              <a:avLst/>
              <a:gdLst/>
              <a:ahLst/>
              <a:cxnLst>
                <a:cxn ang="0">
                  <a:pos x="53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8" y="72"/>
                </a:cxn>
                <a:cxn ang="0">
                  <a:pos x="60" y="72"/>
                </a:cxn>
                <a:cxn ang="0">
                  <a:pos x="60" y="32"/>
                </a:cxn>
                <a:cxn ang="0">
                  <a:pos x="60" y="24"/>
                </a:cxn>
                <a:cxn ang="0">
                  <a:pos x="75" y="24"/>
                </a:cxn>
                <a:cxn ang="0">
                  <a:pos x="75" y="0"/>
                </a:cxn>
                <a:cxn ang="0">
                  <a:pos x="53" y="16"/>
                </a:cxn>
              </a:cxnLst>
              <a:rect l="0" t="0" r="r" b="b"/>
              <a:pathLst>
                <a:path w="76" h="73">
                  <a:moveTo>
                    <a:pt x="53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60" y="72"/>
                  </a:lnTo>
                  <a:lnTo>
                    <a:pt x="60" y="32"/>
                  </a:lnTo>
                  <a:lnTo>
                    <a:pt x="60" y="24"/>
                  </a:lnTo>
                  <a:lnTo>
                    <a:pt x="75" y="24"/>
                  </a:lnTo>
                  <a:lnTo>
                    <a:pt x="75" y="0"/>
                  </a:lnTo>
                  <a:lnTo>
                    <a:pt x="53" y="1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188"/>
            <p:cNvSpPr>
              <a:spLocks/>
            </p:cNvSpPr>
            <p:nvPr/>
          </p:nvSpPr>
          <p:spPr bwMode="auto">
            <a:xfrm rot="704206">
              <a:off x="1141413" y="3897313"/>
              <a:ext cx="225425" cy="401638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189"/>
            <p:cNvSpPr>
              <a:spLocks/>
            </p:cNvSpPr>
            <p:nvPr/>
          </p:nvSpPr>
          <p:spPr bwMode="auto">
            <a:xfrm rot="704206">
              <a:off x="746125" y="4197350"/>
              <a:ext cx="250825" cy="473075"/>
            </a:xfrm>
            <a:custGeom>
              <a:avLst/>
              <a:gdLst/>
              <a:ahLst/>
              <a:cxnLst>
                <a:cxn ang="0">
                  <a:pos x="132" y="32"/>
                </a:cxn>
                <a:cxn ang="0">
                  <a:pos x="125" y="8"/>
                </a:cxn>
                <a:cxn ang="0">
                  <a:pos x="103" y="0"/>
                </a:cxn>
                <a:cxn ang="0">
                  <a:pos x="66" y="8"/>
                </a:cxn>
                <a:cxn ang="0">
                  <a:pos x="59" y="32"/>
                </a:cxn>
                <a:cxn ang="0">
                  <a:pos x="66" y="56"/>
                </a:cxn>
                <a:cxn ang="0">
                  <a:pos x="88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29" y="200"/>
                </a:cxn>
                <a:cxn ang="0">
                  <a:pos x="29" y="256"/>
                </a:cxn>
                <a:cxn ang="0">
                  <a:pos x="81" y="264"/>
                </a:cxn>
                <a:cxn ang="0">
                  <a:pos x="95" y="144"/>
                </a:cxn>
                <a:cxn ang="0">
                  <a:pos x="132" y="96"/>
                </a:cxn>
                <a:cxn ang="0">
                  <a:pos x="117" y="80"/>
                </a:cxn>
                <a:cxn ang="0">
                  <a:pos x="125" y="40"/>
                </a:cxn>
                <a:cxn ang="0">
                  <a:pos x="132" y="32"/>
                </a:cxn>
              </a:cxnLst>
              <a:rect l="0" t="0" r="r" b="b"/>
              <a:pathLst>
                <a:path w="133" h="265">
                  <a:moveTo>
                    <a:pt x="132" y="32"/>
                  </a:moveTo>
                  <a:lnTo>
                    <a:pt x="125" y="8"/>
                  </a:lnTo>
                  <a:lnTo>
                    <a:pt x="103" y="0"/>
                  </a:lnTo>
                  <a:lnTo>
                    <a:pt x="66" y="8"/>
                  </a:lnTo>
                  <a:lnTo>
                    <a:pt x="59" y="32"/>
                  </a:lnTo>
                  <a:lnTo>
                    <a:pt x="66" y="56"/>
                  </a:lnTo>
                  <a:lnTo>
                    <a:pt x="88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29" y="200"/>
                  </a:lnTo>
                  <a:lnTo>
                    <a:pt x="29" y="256"/>
                  </a:lnTo>
                  <a:lnTo>
                    <a:pt x="81" y="264"/>
                  </a:lnTo>
                  <a:lnTo>
                    <a:pt x="95" y="144"/>
                  </a:lnTo>
                  <a:lnTo>
                    <a:pt x="132" y="96"/>
                  </a:lnTo>
                  <a:lnTo>
                    <a:pt x="117" y="80"/>
                  </a:lnTo>
                  <a:lnTo>
                    <a:pt x="125" y="40"/>
                  </a:lnTo>
                  <a:lnTo>
                    <a:pt x="132" y="3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192"/>
            <p:cNvSpPr>
              <a:spLocks/>
            </p:cNvSpPr>
            <p:nvPr/>
          </p:nvSpPr>
          <p:spPr bwMode="auto">
            <a:xfrm rot="704206">
              <a:off x="1604963" y="3276600"/>
              <a:ext cx="265112" cy="219075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Freeform 194"/>
            <p:cNvSpPr>
              <a:spLocks/>
            </p:cNvSpPr>
            <p:nvPr/>
          </p:nvSpPr>
          <p:spPr bwMode="auto">
            <a:xfrm rot="704206">
              <a:off x="1428750" y="3095625"/>
              <a:ext cx="265112" cy="215900"/>
            </a:xfrm>
            <a:custGeom>
              <a:avLst/>
              <a:gdLst/>
              <a:ahLst/>
              <a:cxnLst>
                <a:cxn ang="0">
                  <a:pos x="140" y="40"/>
                </a:cxn>
                <a:cxn ang="0">
                  <a:pos x="140" y="80"/>
                </a:cxn>
                <a:cxn ang="0">
                  <a:pos x="111" y="112"/>
                </a:cxn>
                <a:cxn ang="0">
                  <a:pos x="103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29" y="0"/>
                </a:cxn>
                <a:cxn ang="0">
                  <a:pos x="103" y="0"/>
                </a:cxn>
                <a:cxn ang="0">
                  <a:pos x="140" y="32"/>
                </a:cxn>
                <a:cxn ang="0">
                  <a:pos x="140" y="40"/>
                </a:cxn>
              </a:cxnLst>
              <a:rect l="0" t="0" r="r" b="b"/>
              <a:pathLst>
                <a:path w="141" h="121">
                  <a:moveTo>
                    <a:pt x="140" y="40"/>
                  </a:moveTo>
                  <a:lnTo>
                    <a:pt x="140" y="80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29" y="0"/>
                  </a:lnTo>
                  <a:lnTo>
                    <a:pt x="103" y="0"/>
                  </a:lnTo>
                  <a:lnTo>
                    <a:pt x="140" y="32"/>
                  </a:lnTo>
                  <a:lnTo>
                    <a:pt x="140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Freeform 195"/>
            <p:cNvSpPr>
              <a:spLocks/>
            </p:cNvSpPr>
            <p:nvPr/>
          </p:nvSpPr>
          <p:spPr bwMode="auto">
            <a:xfrm rot="704206">
              <a:off x="1685925" y="3116263"/>
              <a:ext cx="488950" cy="331788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196"/>
            <p:cNvSpPr>
              <a:spLocks/>
            </p:cNvSpPr>
            <p:nvPr/>
          </p:nvSpPr>
          <p:spPr bwMode="auto">
            <a:xfrm rot="704206">
              <a:off x="1835150" y="2911475"/>
              <a:ext cx="476250" cy="258763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197"/>
            <p:cNvSpPr>
              <a:spLocks/>
            </p:cNvSpPr>
            <p:nvPr/>
          </p:nvSpPr>
          <p:spPr bwMode="auto">
            <a:xfrm rot="704206">
              <a:off x="1693863" y="2759075"/>
              <a:ext cx="280987" cy="244475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2" y="112"/>
                </a:cxn>
                <a:cxn ang="0">
                  <a:pos x="81" y="120"/>
                </a:cxn>
                <a:cxn ang="0">
                  <a:pos x="89" y="112"/>
                </a:cxn>
                <a:cxn ang="0">
                  <a:pos x="148" y="64"/>
                </a:cxn>
                <a:cxn ang="0">
                  <a:pos x="126" y="56"/>
                </a:cxn>
                <a:cxn ang="0">
                  <a:pos x="126" y="32"/>
                </a:cxn>
                <a:cxn ang="0">
                  <a:pos x="141" y="16"/>
                </a:cxn>
                <a:cxn ang="0">
                  <a:pos x="133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30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9" h="137">
                  <a:moveTo>
                    <a:pt x="44" y="112"/>
                  </a:moveTo>
                  <a:lnTo>
                    <a:pt x="52" y="112"/>
                  </a:lnTo>
                  <a:lnTo>
                    <a:pt x="81" y="120"/>
                  </a:lnTo>
                  <a:lnTo>
                    <a:pt x="89" y="112"/>
                  </a:lnTo>
                  <a:lnTo>
                    <a:pt x="148" y="64"/>
                  </a:lnTo>
                  <a:lnTo>
                    <a:pt x="126" y="56"/>
                  </a:lnTo>
                  <a:lnTo>
                    <a:pt x="126" y="32"/>
                  </a:lnTo>
                  <a:lnTo>
                    <a:pt x="141" y="16"/>
                  </a:lnTo>
                  <a:lnTo>
                    <a:pt x="133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30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198"/>
            <p:cNvSpPr>
              <a:spLocks/>
            </p:cNvSpPr>
            <p:nvPr/>
          </p:nvSpPr>
          <p:spPr bwMode="auto">
            <a:xfrm rot="704206">
              <a:off x="1739900" y="2968625"/>
              <a:ext cx="228600" cy="200025"/>
            </a:xfrm>
            <a:custGeom>
              <a:avLst/>
              <a:gdLst/>
              <a:ahLst/>
              <a:cxnLst>
                <a:cxn ang="0">
                  <a:pos x="67" y="112"/>
                </a:cxn>
                <a:cxn ang="0">
                  <a:pos x="45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5" y="0"/>
                </a:cxn>
                <a:cxn ang="0">
                  <a:pos x="60" y="24"/>
                </a:cxn>
                <a:cxn ang="0">
                  <a:pos x="82" y="16"/>
                </a:cxn>
                <a:cxn ang="0">
                  <a:pos x="112" y="48"/>
                </a:cxn>
                <a:cxn ang="0">
                  <a:pos x="119" y="72"/>
                </a:cxn>
                <a:cxn ang="0">
                  <a:pos x="112" y="104"/>
                </a:cxn>
                <a:cxn ang="0">
                  <a:pos x="74" y="96"/>
                </a:cxn>
                <a:cxn ang="0">
                  <a:pos x="67" y="112"/>
                </a:cxn>
              </a:cxnLst>
              <a:rect l="0" t="0" r="r" b="b"/>
              <a:pathLst>
                <a:path w="120" h="113">
                  <a:moveTo>
                    <a:pt x="67" y="112"/>
                  </a:moveTo>
                  <a:lnTo>
                    <a:pt x="45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60" y="24"/>
                  </a:lnTo>
                  <a:lnTo>
                    <a:pt x="82" y="16"/>
                  </a:lnTo>
                  <a:lnTo>
                    <a:pt x="112" y="48"/>
                  </a:lnTo>
                  <a:lnTo>
                    <a:pt x="119" y="72"/>
                  </a:lnTo>
                  <a:lnTo>
                    <a:pt x="112" y="104"/>
                  </a:lnTo>
                  <a:lnTo>
                    <a:pt x="74" y="96"/>
                  </a:lnTo>
                  <a:lnTo>
                    <a:pt x="67" y="11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199"/>
            <p:cNvSpPr>
              <a:spLocks/>
            </p:cNvSpPr>
            <p:nvPr/>
          </p:nvSpPr>
          <p:spPr bwMode="auto">
            <a:xfrm rot="704206">
              <a:off x="1624013" y="2946400"/>
              <a:ext cx="239712" cy="257175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Freeform 200"/>
            <p:cNvSpPr>
              <a:spLocks/>
            </p:cNvSpPr>
            <p:nvPr/>
          </p:nvSpPr>
          <p:spPr bwMode="auto">
            <a:xfrm rot="704206">
              <a:off x="1352550" y="3252788"/>
              <a:ext cx="236537" cy="2444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6" y="136"/>
                </a:cxn>
                <a:cxn ang="0">
                  <a:pos x="88" y="120"/>
                </a:cxn>
                <a:cxn ang="0">
                  <a:pos x="95" y="120"/>
                </a:cxn>
                <a:cxn ang="0">
                  <a:pos x="124" y="24"/>
                </a:cxn>
                <a:cxn ang="0">
                  <a:pos x="95" y="16"/>
                </a:cxn>
                <a:cxn ang="0">
                  <a:pos x="80" y="24"/>
                </a:cxn>
                <a:cxn ang="0">
                  <a:pos x="73" y="8"/>
                </a:cxn>
                <a:cxn ang="0">
                  <a:pos x="29" y="0"/>
                </a:cxn>
              </a:cxnLst>
              <a:rect l="0" t="0" r="r" b="b"/>
              <a:pathLst>
                <a:path w="125" h="137">
                  <a:moveTo>
                    <a:pt x="29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6" y="136"/>
                  </a:lnTo>
                  <a:lnTo>
                    <a:pt x="88" y="120"/>
                  </a:lnTo>
                  <a:lnTo>
                    <a:pt x="95" y="120"/>
                  </a:lnTo>
                  <a:lnTo>
                    <a:pt x="124" y="24"/>
                  </a:lnTo>
                  <a:lnTo>
                    <a:pt x="95" y="16"/>
                  </a:lnTo>
                  <a:lnTo>
                    <a:pt x="80" y="24"/>
                  </a:lnTo>
                  <a:lnTo>
                    <a:pt x="73" y="8"/>
                  </a:lnTo>
                  <a:lnTo>
                    <a:pt x="29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Freeform 201"/>
            <p:cNvSpPr>
              <a:spLocks/>
            </p:cNvSpPr>
            <p:nvPr/>
          </p:nvSpPr>
          <p:spPr bwMode="auto">
            <a:xfrm rot="704206">
              <a:off x="1296988" y="2974975"/>
              <a:ext cx="211137" cy="217488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Freeform 202"/>
            <p:cNvSpPr>
              <a:spLocks/>
            </p:cNvSpPr>
            <p:nvPr/>
          </p:nvSpPr>
          <p:spPr bwMode="auto">
            <a:xfrm rot="704206">
              <a:off x="1249363" y="2822575"/>
              <a:ext cx="250825" cy="173038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0" y="8"/>
                </a:cxn>
                <a:cxn ang="0">
                  <a:pos x="117" y="24"/>
                </a:cxn>
                <a:cxn ang="0">
                  <a:pos x="132" y="40"/>
                </a:cxn>
                <a:cxn ang="0">
                  <a:pos x="132" y="80"/>
                </a:cxn>
                <a:cxn ang="0">
                  <a:pos x="95" y="96"/>
                </a:cxn>
                <a:cxn ang="0">
                  <a:pos x="73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3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0" y="8"/>
                  </a:lnTo>
                  <a:lnTo>
                    <a:pt x="117" y="24"/>
                  </a:lnTo>
                  <a:lnTo>
                    <a:pt x="132" y="40"/>
                  </a:lnTo>
                  <a:lnTo>
                    <a:pt x="132" y="80"/>
                  </a:lnTo>
                  <a:lnTo>
                    <a:pt x="95" y="96"/>
                  </a:lnTo>
                  <a:lnTo>
                    <a:pt x="73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203"/>
            <p:cNvSpPr>
              <a:spLocks/>
            </p:cNvSpPr>
            <p:nvPr/>
          </p:nvSpPr>
          <p:spPr bwMode="auto">
            <a:xfrm rot="704206">
              <a:off x="1444625" y="2776538"/>
              <a:ext cx="249237" cy="319088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124" y="176"/>
                </a:cxn>
                <a:cxn ang="0">
                  <a:pos x="124" y="160"/>
                </a:cxn>
                <a:cxn ang="0">
                  <a:pos x="131" y="136"/>
                </a:cxn>
                <a:cxn ang="0">
                  <a:pos x="109" y="104"/>
                </a:cxn>
                <a:cxn ang="0">
                  <a:pos x="124" y="80"/>
                </a:cxn>
                <a:cxn ang="0">
                  <a:pos x="124" y="48"/>
                </a:cxn>
                <a:cxn ang="0">
                  <a:pos x="102" y="32"/>
                </a:cxn>
                <a:cxn ang="0">
                  <a:pos x="80" y="32"/>
                </a:cxn>
                <a:cxn ang="0">
                  <a:pos x="44" y="0"/>
                </a:cxn>
                <a:cxn ang="0">
                  <a:pos x="29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29" y="88"/>
                </a:cxn>
                <a:cxn ang="0">
                  <a:pos x="29" y="128"/>
                </a:cxn>
                <a:cxn ang="0">
                  <a:pos x="51" y="176"/>
                </a:cxn>
              </a:cxnLst>
              <a:rect l="0" t="0" r="r" b="b"/>
              <a:pathLst>
                <a:path w="132" h="177">
                  <a:moveTo>
                    <a:pt x="51" y="176"/>
                  </a:moveTo>
                  <a:lnTo>
                    <a:pt x="124" y="176"/>
                  </a:lnTo>
                  <a:lnTo>
                    <a:pt x="124" y="160"/>
                  </a:lnTo>
                  <a:lnTo>
                    <a:pt x="131" y="136"/>
                  </a:lnTo>
                  <a:lnTo>
                    <a:pt x="109" y="104"/>
                  </a:lnTo>
                  <a:lnTo>
                    <a:pt x="124" y="80"/>
                  </a:lnTo>
                  <a:lnTo>
                    <a:pt x="124" y="48"/>
                  </a:lnTo>
                  <a:lnTo>
                    <a:pt x="102" y="32"/>
                  </a:lnTo>
                  <a:lnTo>
                    <a:pt x="80" y="32"/>
                  </a:lnTo>
                  <a:lnTo>
                    <a:pt x="44" y="0"/>
                  </a:lnTo>
                  <a:lnTo>
                    <a:pt x="29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29" y="88"/>
                  </a:lnTo>
                  <a:lnTo>
                    <a:pt x="29" y="128"/>
                  </a:lnTo>
                  <a:lnTo>
                    <a:pt x="51" y="17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3" name="Freeform 204"/>
            <p:cNvSpPr>
              <a:spLocks/>
            </p:cNvSpPr>
            <p:nvPr/>
          </p:nvSpPr>
          <p:spPr bwMode="auto">
            <a:xfrm rot="704206">
              <a:off x="1152525" y="2974975"/>
              <a:ext cx="207962" cy="23018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24"/>
                </a:cxn>
                <a:cxn ang="0">
                  <a:pos x="95" y="48"/>
                </a:cxn>
                <a:cxn ang="0">
                  <a:pos x="110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3" y="0"/>
                </a:cxn>
              </a:cxnLst>
              <a:rect l="0" t="0" r="r" b="b"/>
              <a:pathLst>
                <a:path w="111" h="129">
                  <a:moveTo>
                    <a:pt x="73" y="0"/>
                  </a:moveTo>
                  <a:lnTo>
                    <a:pt x="81" y="24"/>
                  </a:lnTo>
                  <a:lnTo>
                    <a:pt x="95" y="48"/>
                  </a:lnTo>
                  <a:lnTo>
                    <a:pt x="110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3" y="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Freeform 205"/>
            <p:cNvSpPr>
              <a:spLocks/>
            </p:cNvSpPr>
            <p:nvPr/>
          </p:nvSpPr>
          <p:spPr bwMode="auto">
            <a:xfrm rot="704206">
              <a:off x="1233488" y="3140075"/>
              <a:ext cx="225425" cy="214313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59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96" y="24"/>
                </a:cxn>
                <a:cxn ang="0">
                  <a:pos x="118" y="32"/>
                </a:cxn>
                <a:cxn ang="0">
                  <a:pos x="103" y="48"/>
                </a:cxn>
                <a:cxn ang="0">
                  <a:pos x="81" y="80"/>
                </a:cxn>
                <a:cxn ang="0">
                  <a:pos x="96" y="104"/>
                </a:cxn>
                <a:cxn ang="0">
                  <a:pos x="74" y="120"/>
                </a:cxn>
              </a:cxnLst>
              <a:rect l="0" t="0" r="r" b="b"/>
              <a:pathLst>
                <a:path w="119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59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118" y="32"/>
                  </a:lnTo>
                  <a:lnTo>
                    <a:pt x="103" y="48"/>
                  </a:lnTo>
                  <a:lnTo>
                    <a:pt x="81" y="80"/>
                  </a:lnTo>
                  <a:lnTo>
                    <a:pt x="96" y="104"/>
                  </a:lnTo>
                  <a:lnTo>
                    <a:pt x="7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Freeform 206"/>
            <p:cNvSpPr>
              <a:spLocks/>
            </p:cNvSpPr>
            <p:nvPr/>
          </p:nvSpPr>
          <p:spPr bwMode="auto">
            <a:xfrm rot="704206">
              <a:off x="982663" y="3019425"/>
              <a:ext cx="269875" cy="244475"/>
            </a:xfrm>
            <a:custGeom>
              <a:avLst/>
              <a:gdLst/>
              <a:ahLst/>
              <a:cxnLst>
                <a:cxn ang="0">
                  <a:pos x="126" y="136"/>
                </a:cxn>
                <a:cxn ang="0">
                  <a:pos x="141" y="120"/>
                </a:cxn>
                <a:cxn ang="0">
                  <a:pos x="141" y="104"/>
                </a:cxn>
                <a:cxn ang="0">
                  <a:pos x="141" y="88"/>
                </a:cxn>
                <a:cxn ang="0">
                  <a:pos x="119" y="80"/>
                </a:cxn>
                <a:cxn ang="0">
                  <a:pos x="126" y="40"/>
                </a:cxn>
                <a:cxn ang="0">
                  <a:pos x="104" y="32"/>
                </a:cxn>
                <a:cxn ang="0">
                  <a:pos x="82" y="0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4" y="104"/>
                </a:cxn>
                <a:cxn ang="0">
                  <a:pos x="126" y="136"/>
                </a:cxn>
              </a:cxnLst>
              <a:rect l="0" t="0" r="r" b="b"/>
              <a:pathLst>
                <a:path w="142" h="137">
                  <a:moveTo>
                    <a:pt x="126" y="136"/>
                  </a:moveTo>
                  <a:lnTo>
                    <a:pt x="141" y="120"/>
                  </a:lnTo>
                  <a:lnTo>
                    <a:pt x="141" y="104"/>
                  </a:lnTo>
                  <a:lnTo>
                    <a:pt x="141" y="88"/>
                  </a:lnTo>
                  <a:lnTo>
                    <a:pt x="119" y="80"/>
                  </a:lnTo>
                  <a:lnTo>
                    <a:pt x="126" y="40"/>
                  </a:lnTo>
                  <a:lnTo>
                    <a:pt x="104" y="32"/>
                  </a:lnTo>
                  <a:lnTo>
                    <a:pt x="82" y="0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4" y="104"/>
                  </a:lnTo>
                  <a:lnTo>
                    <a:pt x="126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207"/>
            <p:cNvSpPr>
              <a:spLocks/>
            </p:cNvSpPr>
            <p:nvPr/>
          </p:nvSpPr>
          <p:spPr bwMode="auto">
            <a:xfrm rot="704206">
              <a:off x="1100138" y="3240088"/>
              <a:ext cx="323850" cy="3444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208"/>
            <p:cNvSpPr>
              <a:spLocks/>
            </p:cNvSpPr>
            <p:nvPr/>
          </p:nvSpPr>
          <p:spPr bwMode="auto">
            <a:xfrm rot="704206">
              <a:off x="762000" y="3489325"/>
              <a:ext cx="450850" cy="488950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209"/>
            <p:cNvSpPr>
              <a:spLocks/>
            </p:cNvSpPr>
            <p:nvPr/>
          </p:nvSpPr>
          <p:spPr bwMode="auto">
            <a:xfrm rot="704206">
              <a:off x="968375" y="3128963"/>
              <a:ext cx="227012" cy="301625"/>
            </a:xfrm>
            <a:custGeom>
              <a:avLst/>
              <a:gdLst/>
              <a:ahLst/>
              <a:cxnLst>
                <a:cxn ang="0">
                  <a:pos x="119" y="72"/>
                </a:cxn>
                <a:cxn ang="0">
                  <a:pos x="119" y="72"/>
                </a:cxn>
                <a:cxn ang="0">
                  <a:pos x="97" y="40"/>
                </a:cxn>
                <a:cxn ang="0">
                  <a:pos x="67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5" y="88"/>
                </a:cxn>
                <a:cxn ang="0">
                  <a:pos x="52" y="136"/>
                </a:cxn>
                <a:cxn ang="0">
                  <a:pos x="67" y="144"/>
                </a:cxn>
                <a:cxn ang="0">
                  <a:pos x="82" y="168"/>
                </a:cxn>
                <a:cxn ang="0">
                  <a:pos x="112" y="128"/>
                </a:cxn>
                <a:cxn ang="0">
                  <a:pos x="119" y="72"/>
                </a:cxn>
              </a:cxnLst>
              <a:rect l="0" t="0" r="r" b="b"/>
              <a:pathLst>
                <a:path w="120" h="169">
                  <a:moveTo>
                    <a:pt x="119" y="72"/>
                  </a:moveTo>
                  <a:lnTo>
                    <a:pt x="119" y="72"/>
                  </a:lnTo>
                  <a:lnTo>
                    <a:pt x="97" y="40"/>
                  </a:lnTo>
                  <a:lnTo>
                    <a:pt x="67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5" y="88"/>
                  </a:lnTo>
                  <a:lnTo>
                    <a:pt x="52" y="136"/>
                  </a:lnTo>
                  <a:lnTo>
                    <a:pt x="67" y="144"/>
                  </a:lnTo>
                  <a:lnTo>
                    <a:pt x="82" y="168"/>
                  </a:lnTo>
                  <a:lnTo>
                    <a:pt x="112" y="128"/>
                  </a:lnTo>
                  <a:lnTo>
                    <a:pt x="119" y="7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Freeform 210"/>
            <p:cNvSpPr>
              <a:spLocks/>
            </p:cNvSpPr>
            <p:nvPr/>
          </p:nvSpPr>
          <p:spPr bwMode="auto">
            <a:xfrm rot="704206">
              <a:off x="893763" y="1952625"/>
              <a:ext cx="1555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211"/>
            <p:cNvSpPr>
              <a:spLocks/>
            </p:cNvSpPr>
            <p:nvPr/>
          </p:nvSpPr>
          <p:spPr bwMode="auto">
            <a:xfrm rot="704206">
              <a:off x="2514600" y="3348038"/>
              <a:ext cx="601662" cy="701675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6" y="240"/>
                </a:cxn>
                <a:cxn ang="0">
                  <a:pos x="88" y="240"/>
                </a:cxn>
                <a:cxn ang="0">
                  <a:pos x="96" y="216"/>
                </a:cxn>
                <a:cxn ang="0">
                  <a:pos x="125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5" y="176"/>
                </a:cxn>
                <a:cxn ang="0">
                  <a:pos x="125" y="152"/>
                </a:cxn>
                <a:cxn ang="0">
                  <a:pos x="118" y="136"/>
                </a:cxn>
                <a:cxn ang="0">
                  <a:pos x="125" y="120"/>
                </a:cxn>
                <a:cxn ang="0">
                  <a:pos x="147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1" y="0"/>
                </a:cxn>
                <a:cxn ang="0">
                  <a:pos x="229" y="16"/>
                </a:cxn>
                <a:cxn ang="0">
                  <a:pos x="258" y="48"/>
                </a:cxn>
                <a:cxn ang="0">
                  <a:pos x="273" y="96"/>
                </a:cxn>
                <a:cxn ang="0">
                  <a:pos x="273" y="144"/>
                </a:cxn>
                <a:cxn ang="0">
                  <a:pos x="280" y="176"/>
                </a:cxn>
                <a:cxn ang="0">
                  <a:pos x="273" y="208"/>
                </a:cxn>
                <a:cxn ang="0">
                  <a:pos x="310" y="240"/>
                </a:cxn>
                <a:cxn ang="0">
                  <a:pos x="317" y="288"/>
                </a:cxn>
                <a:cxn ang="0">
                  <a:pos x="317" y="296"/>
                </a:cxn>
                <a:cxn ang="0">
                  <a:pos x="295" y="328"/>
                </a:cxn>
                <a:cxn ang="0">
                  <a:pos x="273" y="328"/>
                </a:cxn>
                <a:cxn ang="0">
                  <a:pos x="258" y="392"/>
                </a:cxn>
                <a:cxn ang="0">
                  <a:pos x="243" y="384"/>
                </a:cxn>
                <a:cxn ang="0">
                  <a:pos x="214" y="392"/>
                </a:cxn>
                <a:cxn ang="0">
                  <a:pos x="184" y="368"/>
                </a:cxn>
                <a:cxn ang="0">
                  <a:pos x="170" y="368"/>
                </a:cxn>
                <a:cxn ang="0">
                  <a:pos x="147" y="384"/>
                </a:cxn>
                <a:cxn ang="0">
                  <a:pos x="125" y="360"/>
                </a:cxn>
                <a:cxn ang="0">
                  <a:pos x="96" y="360"/>
                </a:cxn>
                <a:cxn ang="0">
                  <a:pos x="66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8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6" y="240"/>
                  </a:lnTo>
                  <a:lnTo>
                    <a:pt x="88" y="240"/>
                  </a:lnTo>
                  <a:lnTo>
                    <a:pt x="96" y="216"/>
                  </a:lnTo>
                  <a:lnTo>
                    <a:pt x="125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5" y="176"/>
                  </a:lnTo>
                  <a:lnTo>
                    <a:pt x="125" y="152"/>
                  </a:lnTo>
                  <a:lnTo>
                    <a:pt x="118" y="136"/>
                  </a:lnTo>
                  <a:lnTo>
                    <a:pt x="125" y="120"/>
                  </a:lnTo>
                  <a:lnTo>
                    <a:pt x="147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1" y="0"/>
                  </a:lnTo>
                  <a:lnTo>
                    <a:pt x="229" y="16"/>
                  </a:lnTo>
                  <a:lnTo>
                    <a:pt x="258" y="48"/>
                  </a:lnTo>
                  <a:lnTo>
                    <a:pt x="273" y="96"/>
                  </a:lnTo>
                  <a:lnTo>
                    <a:pt x="273" y="144"/>
                  </a:lnTo>
                  <a:lnTo>
                    <a:pt x="280" y="176"/>
                  </a:lnTo>
                  <a:lnTo>
                    <a:pt x="273" y="208"/>
                  </a:lnTo>
                  <a:lnTo>
                    <a:pt x="310" y="240"/>
                  </a:lnTo>
                  <a:lnTo>
                    <a:pt x="317" y="288"/>
                  </a:lnTo>
                  <a:lnTo>
                    <a:pt x="317" y="296"/>
                  </a:lnTo>
                  <a:lnTo>
                    <a:pt x="295" y="328"/>
                  </a:lnTo>
                  <a:lnTo>
                    <a:pt x="273" y="328"/>
                  </a:lnTo>
                  <a:lnTo>
                    <a:pt x="258" y="392"/>
                  </a:lnTo>
                  <a:lnTo>
                    <a:pt x="243" y="384"/>
                  </a:lnTo>
                  <a:lnTo>
                    <a:pt x="214" y="392"/>
                  </a:lnTo>
                  <a:lnTo>
                    <a:pt x="184" y="368"/>
                  </a:lnTo>
                  <a:lnTo>
                    <a:pt x="170" y="368"/>
                  </a:lnTo>
                  <a:lnTo>
                    <a:pt x="147" y="384"/>
                  </a:lnTo>
                  <a:lnTo>
                    <a:pt x="125" y="360"/>
                  </a:lnTo>
                  <a:lnTo>
                    <a:pt x="96" y="360"/>
                  </a:lnTo>
                  <a:lnTo>
                    <a:pt x="66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216"/>
            <p:cNvSpPr>
              <a:spLocks/>
            </p:cNvSpPr>
            <p:nvPr/>
          </p:nvSpPr>
          <p:spPr bwMode="auto">
            <a:xfrm rot="704206">
              <a:off x="4116388" y="2463800"/>
              <a:ext cx="55562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0" y="24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217"/>
            <p:cNvSpPr>
              <a:spLocks/>
            </p:cNvSpPr>
            <p:nvPr/>
          </p:nvSpPr>
          <p:spPr bwMode="auto">
            <a:xfrm rot="704206">
              <a:off x="5018088" y="1709738"/>
              <a:ext cx="127000" cy="17303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5" y="72"/>
                </a:cxn>
                <a:cxn ang="0">
                  <a:pos x="65" y="24"/>
                </a:cxn>
                <a:cxn ang="0">
                  <a:pos x="36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6" h="97">
                  <a:moveTo>
                    <a:pt x="0" y="80"/>
                  </a:moveTo>
                  <a:lnTo>
                    <a:pt x="22" y="96"/>
                  </a:lnTo>
                  <a:lnTo>
                    <a:pt x="65" y="72"/>
                  </a:lnTo>
                  <a:lnTo>
                    <a:pt x="65" y="24"/>
                  </a:lnTo>
                  <a:lnTo>
                    <a:pt x="36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218"/>
            <p:cNvSpPr>
              <a:spLocks/>
            </p:cNvSpPr>
            <p:nvPr/>
          </p:nvSpPr>
          <p:spPr bwMode="auto">
            <a:xfrm rot="704206">
              <a:off x="5037138" y="1889125"/>
              <a:ext cx="128587" cy="1587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60" y="0"/>
                </a:cxn>
                <a:cxn ang="0">
                  <a:pos x="67" y="56"/>
                </a:cxn>
                <a:cxn ang="0">
                  <a:pos x="60" y="88"/>
                </a:cxn>
                <a:cxn ang="0">
                  <a:pos x="0" y="48"/>
                </a:cxn>
              </a:cxnLst>
              <a:rect l="0" t="0" r="r" b="b"/>
              <a:pathLst>
                <a:path w="68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60" y="0"/>
                  </a:lnTo>
                  <a:lnTo>
                    <a:pt x="67" y="56"/>
                  </a:lnTo>
                  <a:lnTo>
                    <a:pt x="60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Freeform 219"/>
            <p:cNvSpPr>
              <a:spLocks/>
            </p:cNvSpPr>
            <p:nvPr/>
          </p:nvSpPr>
          <p:spPr bwMode="auto">
            <a:xfrm rot="704206">
              <a:off x="5186363" y="1981200"/>
              <a:ext cx="141287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220"/>
            <p:cNvSpPr>
              <a:spLocks/>
            </p:cNvSpPr>
            <p:nvPr/>
          </p:nvSpPr>
          <p:spPr bwMode="auto">
            <a:xfrm rot="704206">
              <a:off x="4965700" y="1865313"/>
              <a:ext cx="57150" cy="460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7" y="0"/>
                </a:cxn>
              </a:cxnLst>
              <a:rect l="0" t="0" r="r" b="b"/>
              <a:pathLst>
                <a:path w="30" h="25">
                  <a:moveTo>
                    <a:pt x="7" y="0"/>
                  </a:moveTo>
                  <a:lnTo>
                    <a:pt x="29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221"/>
            <p:cNvSpPr>
              <a:spLocks/>
            </p:cNvSpPr>
            <p:nvPr/>
          </p:nvSpPr>
          <p:spPr bwMode="auto">
            <a:xfrm rot="704206">
              <a:off x="4129088" y="1284288"/>
              <a:ext cx="603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1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1" h="33">
                  <a:moveTo>
                    <a:pt x="0" y="0"/>
                  </a:moveTo>
                  <a:lnTo>
                    <a:pt x="30" y="0"/>
                  </a:lnTo>
                  <a:lnTo>
                    <a:pt x="30" y="16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Freeform 222"/>
            <p:cNvSpPr>
              <a:spLocks/>
            </p:cNvSpPr>
            <p:nvPr/>
          </p:nvSpPr>
          <p:spPr bwMode="auto">
            <a:xfrm rot="704206">
              <a:off x="4116388" y="1352550"/>
              <a:ext cx="60325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30" y="8"/>
                </a:cxn>
                <a:cxn ang="0">
                  <a:pos x="0" y="0"/>
                </a:cxn>
              </a:cxnLst>
              <a:rect l="0" t="0" r="r" b="b"/>
              <a:pathLst>
                <a:path w="31" h="25">
                  <a:moveTo>
                    <a:pt x="0" y="0"/>
                  </a:moveTo>
                  <a:lnTo>
                    <a:pt x="8" y="24"/>
                  </a:lnTo>
                  <a:lnTo>
                    <a:pt x="30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Freeform 223"/>
            <p:cNvSpPr>
              <a:spLocks/>
            </p:cNvSpPr>
            <p:nvPr/>
          </p:nvSpPr>
          <p:spPr bwMode="auto">
            <a:xfrm rot="704206">
              <a:off x="4191000" y="1338263"/>
              <a:ext cx="55562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32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8"/>
                </a:cxn>
              </a:cxnLst>
              <a:rect l="0" t="0" r="r" b="b"/>
              <a:pathLst>
                <a:path w="30" h="33">
                  <a:moveTo>
                    <a:pt x="0" y="8"/>
                  </a:moveTo>
                  <a:lnTo>
                    <a:pt x="7" y="32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Freeform 224"/>
            <p:cNvSpPr>
              <a:spLocks/>
            </p:cNvSpPr>
            <p:nvPr/>
          </p:nvSpPr>
          <p:spPr bwMode="auto">
            <a:xfrm rot="704206">
              <a:off x="4287838" y="1406525"/>
              <a:ext cx="87312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44" y="0"/>
                </a:cxn>
                <a:cxn ang="0">
                  <a:pos x="44" y="24"/>
                </a:cxn>
                <a:cxn ang="0">
                  <a:pos x="22" y="32"/>
                </a:cxn>
                <a:cxn ang="0">
                  <a:pos x="0" y="8"/>
                </a:cxn>
              </a:cxnLst>
              <a:rect l="0" t="0" r="r" b="b"/>
              <a:pathLst>
                <a:path w="45" h="33">
                  <a:moveTo>
                    <a:pt x="0" y="8"/>
                  </a:moveTo>
                  <a:lnTo>
                    <a:pt x="15" y="0"/>
                  </a:lnTo>
                  <a:lnTo>
                    <a:pt x="44" y="0"/>
                  </a:lnTo>
                  <a:lnTo>
                    <a:pt x="44" y="24"/>
                  </a:lnTo>
                  <a:lnTo>
                    <a:pt x="22" y="32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225"/>
            <p:cNvSpPr>
              <a:spLocks/>
            </p:cNvSpPr>
            <p:nvPr/>
          </p:nvSpPr>
          <p:spPr bwMode="auto">
            <a:xfrm rot="704206">
              <a:off x="4368800" y="13874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16"/>
                </a:cxn>
                <a:cxn ang="0">
                  <a:pos x="0" y="0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0" y="16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Freeform 226"/>
            <p:cNvSpPr>
              <a:spLocks/>
            </p:cNvSpPr>
            <p:nvPr/>
          </p:nvSpPr>
          <p:spPr bwMode="auto">
            <a:xfrm rot="704206">
              <a:off x="4213225" y="1444625"/>
              <a:ext cx="30162" cy="301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5" y="0"/>
                </a:cxn>
              </a:cxnLst>
              <a:rect l="0" t="0" r="r" b="b"/>
              <a:pathLst>
                <a:path w="16" h="17">
                  <a:moveTo>
                    <a:pt x="1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227"/>
            <p:cNvSpPr>
              <a:spLocks/>
            </p:cNvSpPr>
            <p:nvPr/>
          </p:nvSpPr>
          <p:spPr bwMode="auto">
            <a:xfrm rot="704206">
              <a:off x="4270375" y="1487488"/>
              <a:ext cx="46037" cy="73025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22" y="8"/>
                </a:cxn>
              </a:cxnLst>
              <a:rect l="0" t="0" r="r" b="b"/>
              <a:pathLst>
                <a:path w="23" h="41">
                  <a:moveTo>
                    <a:pt x="22" y="8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5" y="40"/>
                  </a:lnTo>
                  <a:lnTo>
                    <a:pt x="22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228"/>
            <p:cNvSpPr>
              <a:spLocks/>
            </p:cNvSpPr>
            <p:nvPr/>
          </p:nvSpPr>
          <p:spPr bwMode="auto">
            <a:xfrm rot="704206">
              <a:off x="4321175" y="1481138"/>
              <a:ext cx="41275" cy="460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24"/>
                </a:cxn>
                <a:cxn ang="0">
                  <a:pos x="21" y="24"/>
                </a:cxn>
                <a:cxn ang="0">
                  <a:pos x="14" y="0"/>
                </a:cxn>
                <a:cxn ang="0">
                  <a:pos x="0" y="8"/>
                </a:cxn>
              </a:cxnLst>
              <a:rect l="0" t="0" r="r" b="b"/>
              <a:pathLst>
                <a:path w="22" h="25">
                  <a:moveTo>
                    <a:pt x="0" y="8"/>
                  </a:moveTo>
                  <a:lnTo>
                    <a:pt x="7" y="24"/>
                  </a:lnTo>
                  <a:lnTo>
                    <a:pt x="21" y="24"/>
                  </a:lnTo>
                  <a:lnTo>
                    <a:pt x="14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Freeform 229"/>
            <p:cNvSpPr>
              <a:spLocks/>
            </p:cNvSpPr>
            <p:nvPr/>
          </p:nvSpPr>
          <p:spPr bwMode="auto">
            <a:xfrm rot="704206">
              <a:off x="4321175" y="1552575"/>
              <a:ext cx="25400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3" y="24"/>
                </a:cxn>
                <a:cxn ang="0">
                  <a:pos x="0" y="0"/>
                </a:cxn>
              </a:cxnLst>
              <a:rect l="0" t="0" r="r" b="b"/>
              <a:pathLst>
                <a:path w="14" h="25">
                  <a:moveTo>
                    <a:pt x="0" y="0"/>
                  </a:moveTo>
                  <a:lnTo>
                    <a:pt x="0" y="16"/>
                  </a:lnTo>
                  <a:lnTo>
                    <a:pt x="13" y="2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Freeform 230"/>
            <p:cNvSpPr>
              <a:spLocks/>
            </p:cNvSpPr>
            <p:nvPr/>
          </p:nvSpPr>
          <p:spPr bwMode="auto">
            <a:xfrm rot="704206">
              <a:off x="4376738" y="1481138"/>
              <a:ext cx="57150" cy="587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30" y="32"/>
                </a:cxn>
                <a:cxn ang="0">
                  <a:pos x="0" y="24"/>
                </a:cxn>
                <a:cxn ang="0">
                  <a:pos x="8" y="0"/>
                </a:cxn>
              </a:cxnLst>
              <a:rect l="0" t="0" r="r" b="b"/>
              <a:pathLst>
                <a:path w="31" h="33">
                  <a:moveTo>
                    <a:pt x="8" y="0"/>
                  </a:moveTo>
                  <a:lnTo>
                    <a:pt x="30" y="8"/>
                  </a:lnTo>
                  <a:lnTo>
                    <a:pt x="30" y="32"/>
                  </a:lnTo>
                  <a:lnTo>
                    <a:pt x="0" y="24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231"/>
            <p:cNvSpPr>
              <a:spLocks/>
            </p:cNvSpPr>
            <p:nvPr/>
          </p:nvSpPr>
          <p:spPr bwMode="auto">
            <a:xfrm rot="704206">
              <a:off x="4443413" y="1498600"/>
              <a:ext cx="84137" cy="730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5" y="8"/>
                </a:cxn>
                <a:cxn ang="0">
                  <a:pos x="30" y="0"/>
                </a:cxn>
                <a:cxn ang="0">
                  <a:pos x="45" y="16"/>
                </a:cxn>
                <a:cxn ang="0">
                  <a:pos x="15" y="40"/>
                </a:cxn>
                <a:cxn ang="0">
                  <a:pos x="0" y="16"/>
                </a:cxn>
              </a:cxnLst>
              <a:rect l="0" t="0" r="r" b="b"/>
              <a:pathLst>
                <a:path w="46" h="41">
                  <a:moveTo>
                    <a:pt x="0" y="16"/>
                  </a:moveTo>
                  <a:lnTo>
                    <a:pt x="15" y="8"/>
                  </a:lnTo>
                  <a:lnTo>
                    <a:pt x="30" y="0"/>
                  </a:lnTo>
                  <a:lnTo>
                    <a:pt x="45" y="16"/>
                  </a:lnTo>
                  <a:lnTo>
                    <a:pt x="15" y="4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Freeform 232"/>
            <p:cNvSpPr>
              <a:spLocks/>
            </p:cNvSpPr>
            <p:nvPr/>
          </p:nvSpPr>
          <p:spPr bwMode="auto">
            <a:xfrm rot="704206">
              <a:off x="3460750" y="1943100"/>
              <a:ext cx="798512" cy="585788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6" y="48"/>
                </a:cxn>
                <a:cxn ang="0">
                  <a:pos x="421" y="8"/>
                </a:cxn>
                <a:cxn ang="0">
                  <a:pos x="392" y="0"/>
                </a:cxn>
                <a:cxn ang="0">
                  <a:pos x="332" y="24"/>
                </a:cxn>
                <a:cxn ang="0">
                  <a:pos x="303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5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6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30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2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6" y="48"/>
                  </a:lnTo>
                  <a:lnTo>
                    <a:pt x="421" y="8"/>
                  </a:lnTo>
                  <a:lnTo>
                    <a:pt x="392" y="0"/>
                  </a:lnTo>
                  <a:lnTo>
                    <a:pt x="332" y="24"/>
                  </a:lnTo>
                  <a:lnTo>
                    <a:pt x="303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5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6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30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233"/>
            <p:cNvSpPr>
              <a:spLocks/>
            </p:cNvSpPr>
            <p:nvPr/>
          </p:nvSpPr>
          <p:spPr bwMode="auto">
            <a:xfrm rot="704206">
              <a:off x="7624763" y="4405313"/>
              <a:ext cx="700087" cy="774700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234"/>
            <p:cNvSpPr>
              <a:spLocks/>
            </p:cNvSpPr>
            <p:nvPr/>
          </p:nvSpPr>
          <p:spPr bwMode="auto">
            <a:xfrm rot="704206">
              <a:off x="8662988" y="1455738"/>
              <a:ext cx="87312" cy="1873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235"/>
            <p:cNvSpPr>
              <a:spLocks/>
            </p:cNvSpPr>
            <p:nvPr/>
          </p:nvSpPr>
          <p:spPr bwMode="auto">
            <a:xfrm rot="704206">
              <a:off x="7667625" y="1466850"/>
              <a:ext cx="80962" cy="173038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64"/>
                </a:cxn>
                <a:cxn ang="0">
                  <a:pos x="36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3" y="24"/>
                </a:cxn>
              </a:cxnLst>
              <a:rect l="0" t="0" r="r" b="b"/>
              <a:pathLst>
                <a:path w="44" h="97">
                  <a:moveTo>
                    <a:pt x="43" y="24"/>
                  </a:moveTo>
                  <a:lnTo>
                    <a:pt x="29" y="64"/>
                  </a:lnTo>
                  <a:lnTo>
                    <a:pt x="36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3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236"/>
            <p:cNvSpPr>
              <a:spLocks/>
            </p:cNvSpPr>
            <p:nvPr/>
          </p:nvSpPr>
          <p:spPr bwMode="auto">
            <a:xfrm rot="704206">
              <a:off x="7564438" y="2025650"/>
              <a:ext cx="41275" cy="428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1" y="24"/>
                </a:cxn>
                <a:cxn ang="0">
                  <a:pos x="21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2" h="25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Freeform 237"/>
            <p:cNvSpPr>
              <a:spLocks/>
            </p:cNvSpPr>
            <p:nvPr/>
          </p:nvSpPr>
          <p:spPr bwMode="auto">
            <a:xfrm rot="704206">
              <a:off x="8799513" y="3208338"/>
              <a:ext cx="100012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238"/>
            <p:cNvSpPr>
              <a:spLocks/>
            </p:cNvSpPr>
            <p:nvPr/>
          </p:nvSpPr>
          <p:spPr bwMode="auto">
            <a:xfrm rot="704206">
              <a:off x="8688388" y="4086225"/>
              <a:ext cx="698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36" y="8"/>
                </a:cxn>
                <a:cxn ang="0">
                  <a:pos x="0" y="0"/>
                </a:cxn>
                <a:cxn ang="0">
                  <a:pos x="14" y="24"/>
                </a:cxn>
              </a:cxnLst>
              <a:rect l="0" t="0" r="r" b="b"/>
              <a:pathLst>
                <a:path w="37" h="25">
                  <a:moveTo>
                    <a:pt x="14" y="24"/>
                  </a:moveTo>
                  <a:lnTo>
                    <a:pt x="36" y="8"/>
                  </a:lnTo>
                  <a:lnTo>
                    <a:pt x="0" y="0"/>
                  </a:lnTo>
                  <a:lnTo>
                    <a:pt x="14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239"/>
            <p:cNvSpPr>
              <a:spLocks/>
            </p:cNvSpPr>
            <p:nvPr/>
          </p:nvSpPr>
          <p:spPr bwMode="auto">
            <a:xfrm rot="704206">
              <a:off x="8713788" y="4133850"/>
              <a:ext cx="44450" cy="1031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0"/>
                </a:cxn>
                <a:cxn ang="0">
                  <a:pos x="15" y="56"/>
                </a:cxn>
                <a:cxn ang="0">
                  <a:pos x="0" y="8"/>
                </a:cxn>
              </a:cxnLst>
              <a:rect l="0" t="0" r="r" b="b"/>
              <a:pathLst>
                <a:path w="23" h="57">
                  <a:moveTo>
                    <a:pt x="0" y="8"/>
                  </a:moveTo>
                  <a:lnTo>
                    <a:pt x="22" y="0"/>
                  </a:lnTo>
                  <a:lnTo>
                    <a:pt x="15" y="56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240"/>
            <p:cNvSpPr>
              <a:spLocks/>
            </p:cNvSpPr>
            <p:nvPr/>
          </p:nvSpPr>
          <p:spPr bwMode="auto">
            <a:xfrm rot="704206">
              <a:off x="8718550" y="4264025"/>
              <a:ext cx="44450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2"/>
                </a:cxn>
                <a:cxn ang="0">
                  <a:pos x="23" y="8"/>
                </a:cxn>
                <a:cxn ang="0">
                  <a:pos x="0" y="0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8" y="32"/>
                  </a:lnTo>
                  <a:lnTo>
                    <a:pt x="23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241"/>
            <p:cNvSpPr>
              <a:spLocks/>
            </p:cNvSpPr>
            <p:nvPr/>
          </p:nvSpPr>
          <p:spPr bwMode="auto">
            <a:xfrm rot="704206">
              <a:off x="8653463" y="41179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16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" name="Freeform 242"/>
            <p:cNvSpPr>
              <a:spLocks/>
            </p:cNvSpPr>
            <p:nvPr/>
          </p:nvSpPr>
          <p:spPr bwMode="auto">
            <a:xfrm rot="704206">
              <a:off x="8737600" y="4340225"/>
              <a:ext cx="30162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243"/>
            <p:cNvSpPr>
              <a:spLocks/>
            </p:cNvSpPr>
            <p:nvPr/>
          </p:nvSpPr>
          <p:spPr bwMode="auto">
            <a:xfrm rot="704206">
              <a:off x="8742363" y="4384675"/>
              <a:ext cx="28575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0" y="16"/>
                </a:cxn>
              </a:cxnLst>
              <a:rect l="0" t="0" r="r" b="b"/>
              <a:pathLst>
                <a:path w="14" h="17">
                  <a:moveTo>
                    <a:pt x="0" y="1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244"/>
            <p:cNvSpPr>
              <a:spLocks/>
            </p:cNvSpPr>
            <p:nvPr/>
          </p:nvSpPr>
          <p:spPr bwMode="auto">
            <a:xfrm rot="704206">
              <a:off x="8743950" y="4621213"/>
              <a:ext cx="30162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245"/>
            <p:cNvSpPr>
              <a:spLocks/>
            </p:cNvSpPr>
            <p:nvPr/>
          </p:nvSpPr>
          <p:spPr bwMode="auto">
            <a:xfrm rot="704206">
              <a:off x="8689975" y="4799013"/>
              <a:ext cx="42862" cy="11747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246"/>
            <p:cNvSpPr>
              <a:spLocks/>
            </p:cNvSpPr>
            <p:nvPr/>
          </p:nvSpPr>
          <p:spPr bwMode="auto">
            <a:xfrm rot="704206">
              <a:off x="8577263" y="4954588"/>
              <a:ext cx="71437" cy="20320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Freeform 247"/>
            <p:cNvSpPr>
              <a:spLocks/>
            </p:cNvSpPr>
            <p:nvPr/>
          </p:nvSpPr>
          <p:spPr bwMode="auto">
            <a:xfrm rot="704206">
              <a:off x="8528050" y="5160963"/>
              <a:ext cx="44450" cy="101600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3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8" y="56"/>
                </a:cxn>
                <a:cxn ang="0">
                  <a:pos x="15" y="56"/>
                </a:cxn>
              </a:cxnLst>
              <a:rect l="0" t="0" r="r" b="b"/>
              <a:pathLst>
                <a:path w="24" h="57">
                  <a:moveTo>
                    <a:pt x="15" y="56"/>
                  </a:moveTo>
                  <a:lnTo>
                    <a:pt x="23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5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248"/>
            <p:cNvSpPr>
              <a:spLocks/>
            </p:cNvSpPr>
            <p:nvPr/>
          </p:nvSpPr>
          <p:spPr bwMode="auto">
            <a:xfrm rot="704206">
              <a:off x="8391525" y="2987675"/>
              <a:ext cx="60325" cy="13017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249"/>
            <p:cNvSpPr>
              <a:spLocks/>
            </p:cNvSpPr>
            <p:nvPr/>
          </p:nvSpPr>
          <p:spPr bwMode="auto">
            <a:xfrm rot="704206">
              <a:off x="6486525" y="2363788"/>
              <a:ext cx="114300" cy="8731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250"/>
            <p:cNvSpPr>
              <a:spLocks/>
            </p:cNvSpPr>
            <p:nvPr/>
          </p:nvSpPr>
          <p:spPr bwMode="auto">
            <a:xfrm rot="704206">
              <a:off x="6426200" y="2330450"/>
              <a:ext cx="58737" cy="57150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251"/>
            <p:cNvSpPr>
              <a:spLocks/>
            </p:cNvSpPr>
            <p:nvPr/>
          </p:nvSpPr>
          <p:spPr bwMode="auto">
            <a:xfrm rot="704206">
              <a:off x="6270625" y="2109788"/>
              <a:ext cx="209550" cy="2159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0" y="48"/>
                </a:cxn>
                <a:cxn ang="0">
                  <a:pos x="110" y="0"/>
                </a:cxn>
                <a:cxn ang="0">
                  <a:pos x="37" y="0"/>
                </a:cxn>
                <a:cxn ang="0">
                  <a:pos x="29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1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0" y="48"/>
                  </a:lnTo>
                  <a:lnTo>
                    <a:pt x="110" y="0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252"/>
            <p:cNvSpPr>
              <a:spLocks/>
            </p:cNvSpPr>
            <p:nvPr/>
          </p:nvSpPr>
          <p:spPr bwMode="auto">
            <a:xfrm rot="704206">
              <a:off x="6521450" y="2054225"/>
              <a:ext cx="168275" cy="1031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9" y="24"/>
                </a:cxn>
                <a:cxn ang="0">
                  <a:pos x="65" y="0"/>
                </a:cxn>
                <a:cxn ang="0">
                  <a:pos x="87" y="16"/>
                </a:cxn>
                <a:cxn ang="0">
                  <a:pos x="44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88" h="57">
                  <a:moveTo>
                    <a:pt x="0" y="24"/>
                  </a:moveTo>
                  <a:lnTo>
                    <a:pt x="29" y="24"/>
                  </a:lnTo>
                  <a:lnTo>
                    <a:pt x="65" y="0"/>
                  </a:lnTo>
                  <a:lnTo>
                    <a:pt x="87" y="16"/>
                  </a:lnTo>
                  <a:lnTo>
                    <a:pt x="44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253"/>
            <p:cNvSpPr>
              <a:spLocks/>
            </p:cNvSpPr>
            <p:nvPr/>
          </p:nvSpPr>
          <p:spPr bwMode="auto">
            <a:xfrm rot="704206">
              <a:off x="6219825" y="2239963"/>
              <a:ext cx="41275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254"/>
            <p:cNvSpPr>
              <a:spLocks/>
            </p:cNvSpPr>
            <p:nvPr/>
          </p:nvSpPr>
          <p:spPr bwMode="auto">
            <a:xfrm rot="704206">
              <a:off x="6151563" y="2695575"/>
              <a:ext cx="57150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24"/>
                </a:cxn>
                <a:cxn ang="0">
                  <a:pos x="30" y="0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31" h="25">
                  <a:moveTo>
                    <a:pt x="0" y="16"/>
                  </a:moveTo>
                  <a:lnTo>
                    <a:pt x="23" y="24"/>
                  </a:lnTo>
                  <a:lnTo>
                    <a:pt x="30" y="0"/>
                  </a:lnTo>
                  <a:lnTo>
                    <a:pt x="8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Freeform 255"/>
            <p:cNvSpPr>
              <a:spLocks/>
            </p:cNvSpPr>
            <p:nvPr/>
          </p:nvSpPr>
          <p:spPr bwMode="auto">
            <a:xfrm rot="704206">
              <a:off x="5526088" y="2595563"/>
              <a:ext cx="60325" cy="619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32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5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Freeform 256"/>
            <p:cNvSpPr>
              <a:spLocks/>
            </p:cNvSpPr>
            <p:nvPr/>
          </p:nvSpPr>
          <p:spPr bwMode="auto">
            <a:xfrm rot="704206">
              <a:off x="3424238" y="2289175"/>
              <a:ext cx="41275" cy="58738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21" y="16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4" y="32"/>
                </a:cxn>
              </a:cxnLst>
              <a:rect l="0" t="0" r="r" b="b"/>
              <a:pathLst>
                <a:path w="22" h="33">
                  <a:moveTo>
                    <a:pt x="14" y="32"/>
                  </a:moveTo>
                  <a:lnTo>
                    <a:pt x="21" y="16"/>
                  </a:lnTo>
                  <a:lnTo>
                    <a:pt x="7" y="0"/>
                  </a:lnTo>
                  <a:lnTo>
                    <a:pt x="0" y="16"/>
                  </a:lnTo>
                  <a:lnTo>
                    <a:pt x="14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Freeform 10"/>
            <p:cNvSpPr>
              <a:spLocks/>
            </p:cNvSpPr>
            <p:nvPr/>
          </p:nvSpPr>
          <p:spPr bwMode="auto">
            <a:xfrm rot="704206">
              <a:off x="7243470" y="5190808"/>
              <a:ext cx="276783" cy="68519"/>
            </a:xfrm>
            <a:custGeom>
              <a:avLst/>
              <a:gdLst/>
              <a:ahLst/>
              <a:cxnLst>
                <a:cxn ang="0">
                  <a:pos x="155" y="32"/>
                </a:cxn>
                <a:cxn ang="0">
                  <a:pos x="155" y="32"/>
                </a:cxn>
                <a:cxn ang="0">
                  <a:pos x="162" y="24"/>
                </a:cxn>
                <a:cxn ang="0">
                  <a:pos x="147" y="0"/>
                </a:cxn>
                <a:cxn ang="0">
                  <a:pos x="133" y="0"/>
                </a:cxn>
                <a:cxn ang="0">
                  <a:pos x="103" y="8"/>
                </a:cxn>
                <a:cxn ang="0">
                  <a:pos x="66" y="0"/>
                </a:cxn>
                <a:cxn ang="0">
                  <a:pos x="37" y="16"/>
                </a:cxn>
                <a:cxn ang="0">
                  <a:pos x="0" y="40"/>
                </a:cxn>
              </a:cxnLst>
              <a:rect l="0" t="0" r="r" b="b"/>
              <a:pathLst>
                <a:path w="163" h="41">
                  <a:moveTo>
                    <a:pt x="155" y="32"/>
                  </a:moveTo>
                  <a:lnTo>
                    <a:pt x="155" y="32"/>
                  </a:lnTo>
                  <a:lnTo>
                    <a:pt x="162" y="24"/>
                  </a:lnTo>
                  <a:lnTo>
                    <a:pt x="147" y="0"/>
                  </a:lnTo>
                  <a:lnTo>
                    <a:pt x="133" y="0"/>
                  </a:lnTo>
                  <a:lnTo>
                    <a:pt x="103" y="8"/>
                  </a:lnTo>
                  <a:lnTo>
                    <a:pt x="66" y="0"/>
                  </a:lnTo>
                  <a:lnTo>
                    <a:pt x="37" y="16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331148" y="3406140"/>
              <a:ext cx="216024" cy="191332"/>
            </a:xfrm>
            <a:custGeom>
              <a:avLst/>
              <a:gdLst>
                <a:gd name="connsiteX0" fmla="*/ 1201783 w 1201783"/>
                <a:gd name="connsiteY0" fmla="*/ 1166949 h 1271452"/>
                <a:gd name="connsiteX1" fmla="*/ 1097280 w 1201783"/>
                <a:gd name="connsiteY1" fmla="*/ 1018903 h 1271452"/>
                <a:gd name="connsiteX2" fmla="*/ 992778 w 1201783"/>
                <a:gd name="connsiteY2" fmla="*/ 1010194 h 1271452"/>
                <a:gd name="connsiteX3" fmla="*/ 992778 w 1201783"/>
                <a:gd name="connsiteY3" fmla="*/ 914400 h 1271452"/>
                <a:gd name="connsiteX4" fmla="*/ 862149 w 1201783"/>
                <a:gd name="connsiteY4" fmla="*/ 914400 h 1271452"/>
                <a:gd name="connsiteX5" fmla="*/ 862149 w 1201783"/>
                <a:gd name="connsiteY5" fmla="*/ 661852 h 1271452"/>
                <a:gd name="connsiteX6" fmla="*/ 905692 w 1201783"/>
                <a:gd name="connsiteY6" fmla="*/ 513806 h 1271452"/>
                <a:gd name="connsiteX7" fmla="*/ 853440 w 1201783"/>
                <a:gd name="connsiteY7" fmla="*/ 357052 h 1271452"/>
                <a:gd name="connsiteX8" fmla="*/ 731520 w 1201783"/>
                <a:gd name="connsiteY8" fmla="*/ 243840 h 1271452"/>
                <a:gd name="connsiteX9" fmla="*/ 714103 w 1201783"/>
                <a:gd name="connsiteY9" fmla="*/ 165463 h 1271452"/>
                <a:gd name="connsiteX10" fmla="*/ 566058 w 1201783"/>
                <a:gd name="connsiteY10" fmla="*/ 0 h 1271452"/>
                <a:gd name="connsiteX11" fmla="*/ 600892 w 1201783"/>
                <a:gd name="connsiteY11" fmla="*/ 217714 h 1271452"/>
                <a:gd name="connsiteX12" fmla="*/ 487680 w 1201783"/>
                <a:gd name="connsiteY12" fmla="*/ 95794 h 1271452"/>
                <a:gd name="connsiteX13" fmla="*/ 252549 w 1201783"/>
                <a:gd name="connsiteY13" fmla="*/ 52252 h 1271452"/>
                <a:gd name="connsiteX14" fmla="*/ 34835 w 1201783"/>
                <a:gd name="connsiteY14" fmla="*/ 52252 h 1271452"/>
                <a:gd name="connsiteX15" fmla="*/ 52252 w 1201783"/>
                <a:gd name="connsiteY15" fmla="*/ 121920 h 1271452"/>
                <a:gd name="connsiteX16" fmla="*/ 148046 w 1201783"/>
                <a:gd name="connsiteY16" fmla="*/ 165463 h 1271452"/>
                <a:gd name="connsiteX17" fmla="*/ 235132 w 1201783"/>
                <a:gd name="connsiteY17" fmla="*/ 391886 h 1271452"/>
                <a:gd name="connsiteX18" fmla="*/ 130629 w 1201783"/>
                <a:gd name="connsiteY18" fmla="*/ 557349 h 1271452"/>
                <a:gd name="connsiteX19" fmla="*/ 0 w 1201783"/>
                <a:gd name="connsiteY19" fmla="*/ 618309 h 1271452"/>
                <a:gd name="connsiteX20" fmla="*/ 26126 w 1201783"/>
                <a:gd name="connsiteY20" fmla="*/ 801189 h 1271452"/>
                <a:gd name="connsiteX21" fmla="*/ 165463 w 1201783"/>
                <a:gd name="connsiteY21" fmla="*/ 879566 h 1271452"/>
                <a:gd name="connsiteX22" fmla="*/ 348343 w 1201783"/>
                <a:gd name="connsiteY22" fmla="*/ 870857 h 1271452"/>
                <a:gd name="connsiteX23" fmla="*/ 696686 w 1201783"/>
                <a:gd name="connsiteY23" fmla="*/ 984069 h 1271452"/>
                <a:gd name="connsiteX24" fmla="*/ 809898 w 1201783"/>
                <a:gd name="connsiteY24" fmla="*/ 984069 h 1271452"/>
                <a:gd name="connsiteX25" fmla="*/ 827315 w 1201783"/>
                <a:gd name="connsiteY25" fmla="*/ 1123406 h 1271452"/>
                <a:gd name="connsiteX26" fmla="*/ 1018903 w 1201783"/>
                <a:gd name="connsiteY26" fmla="*/ 1271452 h 1271452"/>
                <a:gd name="connsiteX27" fmla="*/ 1071155 w 1201783"/>
                <a:gd name="connsiteY27" fmla="*/ 1175657 h 1271452"/>
                <a:gd name="connsiteX28" fmla="*/ 1201783 w 1201783"/>
                <a:gd name="connsiteY28" fmla="*/ 1166949 h 12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783" h="1271452">
                  <a:moveTo>
                    <a:pt x="1201783" y="1166949"/>
                  </a:moveTo>
                  <a:lnTo>
                    <a:pt x="1097280" y="1018903"/>
                  </a:lnTo>
                  <a:lnTo>
                    <a:pt x="992778" y="1010194"/>
                  </a:lnTo>
                  <a:lnTo>
                    <a:pt x="992778" y="914400"/>
                  </a:lnTo>
                  <a:lnTo>
                    <a:pt x="862149" y="914400"/>
                  </a:lnTo>
                  <a:lnTo>
                    <a:pt x="862149" y="661852"/>
                  </a:lnTo>
                  <a:lnTo>
                    <a:pt x="905692" y="513806"/>
                  </a:lnTo>
                  <a:lnTo>
                    <a:pt x="853440" y="357052"/>
                  </a:lnTo>
                  <a:lnTo>
                    <a:pt x="731520" y="243840"/>
                  </a:lnTo>
                  <a:lnTo>
                    <a:pt x="714103" y="165463"/>
                  </a:lnTo>
                  <a:lnTo>
                    <a:pt x="566058" y="0"/>
                  </a:lnTo>
                  <a:lnTo>
                    <a:pt x="600892" y="217714"/>
                  </a:lnTo>
                  <a:lnTo>
                    <a:pt x="487680" y="95794"/>
                  </a:lnTo>
                  <a:lnTo>
                    <a:pt x="252549" y="52252"/>
                  </a:lnTo>
                  <a:lnTo>
                    <a:pt x="34835" y="52252"/>
                  </a:lnTo>
                  <a:lnTo>
                    <a:pt x="52252" y="121920"/>
                  </a:lnTo>
                  <a:lnTo>
                    <a:pt x="148046" y="165463"/>
                  </a:lnTo>
                  <a:lnTo>
                    <a:pt x="235132" y="391886"/>
                  </a:lnTo>
                  <a:lnTo>
                    <a:pt x="130629" y="557349"/>
                  </a:lnTo>
                  <a:lnTo>
                    <a:pt x="0" y="618309"/>
                  </a:lnTo>
                  <a:lnTo>
                    <a:pt x="26126" y="801189"/>
                  </a:lnTo>
                  <a:lnTo>
                    <a:pt x="165463" y="879566"/>
                  </a:lnTo>
                  <a:lnTo>
                    <a:pt x="348343" y="870857"/>
                  </a:lnTo>
                  <a:lnTo>
                    <a:pt x="696686" y="984069"/>
                  </a:lnTo>
                  <a:lnTo>
                    <a:pt x="809898" y="984069"/>
                  </a:lnTo>
                  <a:lnTo>
                    <a:pt x="827315" y="1123406"/>
                  </a:lnTo>
                  <a:lnTo>
                    <a:pt x="1018903" y="1271452"/>
                  </a:lnTo>
                  <a:lnTo>
                    <a:pt x="1071155" y="1175657"/>
                  </a:lnTo>
                  <a:lnTo>
                    <a:pt x="1201783" y="1166949"/>
                  </a:lnTo>
                  <a:close/>
                </a:path>
              </a:pathLst>
            </a:custGeom>
            <a:solidFill>
              <a:srgbClr val="00755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7612017" y="4275713"/>
            <a:ext cx="920423" cy="216024"/>
          </a:xfrm>
          <a:prstGeom prst="roundRect">
            <a:avLst/>
          </a:prstGeom>
          <a:solidFill>
            <a:srgbClr val="00735A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rgbClr val="FFEE00"/>
                </a:solidFill>
              </a:rPr>
              <a:t>ПОСЛЕ 2010 Г.</a:t>
            </a:r>
            <a:endParaRPr lang="ru-RU" sz="1050" b="1" dirty="0">
              <a:solidFill>
                <a:srgbClr val="FFEE00"/>
              </a:solidFill>
            </a:endParaRPr>
          </a:p>
        </p:txBody>
      </p:sp>
      <p:grpSp>
        <p:nvGrpSpPr>
          <p:cNvPr id="5" name="Группа 55"/>
          <p:cNvGrpSpPr/>
          <p:nvPr/>
        </p:nvGrpSpPr>
        <p:grpSpPr>
          <a:xfrm>
            <a:off x="107504" y="6432604"/>
            <a:ext cx="9073008" cy="457865"/>
            <a:chOff x="107504" y="6432604"/>
            <a:chExt cx="9073008" cy="457865"/>
          </a:xfrm>
        </p:grpSpPr>
        <p:grpSp>
          <p:nvGrpSpPr>
            <p:cNvPr id="6" name="Группа 149"/>
            <p:cNvGrpSpPr/>
            <p:nvPr/>
          </p:nvGrpSpPr>
          <p:grpSpPr>
            <a:xfrm>
              <a:off x="107504" y="6525344"/>
              <a:ext cx="9073008" cy="365125"/>
              <a:chOff x="107504" y="6525344"/>
              <a:chExt cx="9073008" cy="365125"/>
            </a:xfrm>
          </p:grpSpPr>
          <p:sp>
            <p:nvSpPr>
              <p:cNvPr id="319" name="Скругленный прямоугольник 318"/>
              <p:cNvSpPr/>
              <p:nvPr/>
            </p:nvSpPr>
            <p:spPr>
              <a:xfrm>
                <a:off x="107504" y="6525344"/>
                <a:ext cx="576064" cy="332656"/>
              </a:xfrm>
              <a:prstGeom prst="round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Номер слайда 6"/>
              <p:cNvSpPr txBox="1">
                <a:spLocks/>
              </p:cNvSpPr>
              <p:nvPr/>
            </p:nvSpPr>
            <p:spPr>
              <a:xfrm>
                <a:off x="8780462" y="6525344"/>
                <a:ext cx="400050" cy="3651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4AE5D863-7A13-49B8-8B77-8751EF240938}" type="slidenum">
                  <a:rPr kumimoji="0" lang="ru-RU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>
                        <a:tint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</a:t>
                </a:fld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1" name="Прямая соединительная линия 320"/>
              <p:cNvCxnSpPr/>
              <p:nvPr/>
            </p:nvCxnSpPr>
            <p:spPr>
              <a:xfrm>
                <a:off x="611560" y="6597352"/>
                <a:ext cx="8460432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Группа 19"/>
            <p:cNvGrpSpPr/>
            <p:nvPr/>
          </p:nvGrpSpPr>
          <p:grpSpPr>
            <a:xfrm>
              <a:off x="200244" y="6432604"/>
              <a:ext cx="396000" cy="396000"/>
              <a:chOff x="4932040" y="764704"/>
              <a:chExt cx="3132000" cy="3132000"/>
            </a:xfrm>
          </p:grpSpPr>
          <p:sp>
            <p:nvSpPr>
              <p:cNvPr id="317" name="Овал 316"/>
              <p:cNvSpPr/>
              <p:nvPr/>
            </p:nvSpPr>
            <p:spPr>
              <a:xfrm>
                <a:off x="4932040" y="764704"/>
                <a:ext cx="3132000" cy="31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05" t="14713"/>
              <a:stretch>
                <a:fillRect/>
              </a:stretch>
            </p:blipFill>
            <p:spPr bwMode="auto">
              <a:xfrm>
                <a:off x="5030682" y="869820"/>
                <a:ext cx="2922017" cy="292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314" name="Стрелка вправо 313"/>
          <p:cNvSpPr/>
          <p:nvPr/>
        </p:nvSpPr>
        <p:spPr>
          <a:xfrm rot="5400000">
            <a:off x="4211960" y="-891481"/>
            <a:ext cx="720080" cy="8784976"/>
          </a:xfrm>
          <a:prstGeom prst="rightArrow">
            <a:avLst>
              <a:gd name="adj1" fmla="val 100000"/>
              <a:gd name="adj2" fmla="val 25377"/>
            </a:avLst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5" rIns="91281" bIns="45645" rtlCol="0" anchor="ctr"/>
          <a:lstStyle/>
          <a:p>
            <a:pPr algn="ctr"/>
            <a:endParaRPr lang="ru-RU" dirty="0"/>
          </a:p>
        </p:txBody>
      </p:sp>
      <p:sp>
        <p:nvSpPr>
          <p:cNvPr id="315" name="Прямоугольник 314"/>
          <p:cNvSpPr/>
          <p:nvPr/>
        </p:nvSpPr>
        <p:spPr>
          <a:xfrm>
            <a:off x="179512" y="3068960"/>
            <a:ext cx="8784976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20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ОСОЗНАВАЯ </a:t>
            </a:r>
            <a:r>
              <a:rPr lang="ru-RU" sz="1200" dirty="0" smtClean="0">
                <a:solidFill>
                  <a:schemeClr val="bg1"/>
                </a:solidFill>
              </a:rPr>
              <a:t>ПОТЕНЦИАЛ И ЗНАЧЕНИЕ МСП В РФ А</a:t>
            </a:r>
            <a:r>
              <a:rPr lang="ru-RU" sz="1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 "РОСАГРОЛИЗИНГ" УДЕЛЯЕТ ОСОБОЕ ВНИМАНИЕ ПОДДЕРЖКЕ  МАЛОГО И СРЕДНЕГО ПРЕДПРИНИМАТЕЛЬСТВА (ВКЛЮЧАЯ КООПЕРАТИВЫ). </a:t>
            </a:r>
          </a:p>
          <a:p>
            <a:pPr algn="ctr" fontAlgn="base">
              <a:spcBef>
                <a:spcPts val="2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</a:rPr>
              <a:t>МСП ЯВЛЯЮТСЯ ЦЕЛЕВОЙ АУДИТОРИЕЙ КОМПАНИИ И ЗАНИМАЮТ </a:t>
            </a:r>
            <a:r>
              <a:rPr lang="ru-RU" sz="1200" b="1" dirty="0" smtClean="0">
                <a:solidFill>
                  <a:schemeClr val="bg1"/>
                </a:solidFill>
                <a:latin typeface="Franklin Gothic Book"/>
              </a:rPr>
              <a:t>~</a:t>
            </a:r>
            <a:r>
              <a:rPr lang="ru-RU" sz="1200" b="1" dirty="0" smtClean="0">
                <a:solidFill>
                  <a:schemeClr val="bg1"/>
                </a:solidFill>
              </a:rPr>
              <a:t>90% ОТ ОБЩЕГО КОЛИЧЕСТВА ЛИЗИНГОПОЛУЧАТЕЛЕЙ.</a:t>
            </a:r>
            <a:endParaRPr lang="ru-RU" sz="1200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ts val="20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22" name="Диаграмма 321"/>
          <p:cNvGraphicFramePr/>
          <p:nvPr/>
        </p:nvGraphicFramePr>
        <p:xfrm>
          <a:off x="251520" y="1268760"/>
          <a:ext cx="87129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6" name="Прямоугольник 315"/>
          <p:cNvSpPr/>
          <p:nvPr/>
        </p:nvSpPr>
        <p:spPr>
          <a:xfrm>
            <a:off x="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/>
              <a:t>НЕСМОТРЯ НА СЛАБОЕ ТЕКУЩЕЕ РАЗВИТИЕ ОТЕЧЕСТВЕННОЙ СЕЛЬХОЗКООПЕРАЦИИ В НАСТОЯЩЕЕ ВРЕМЯ У НЕЕ СУЩЕСТВУЕТ КОЛОССАЛЬНЫЙ ПОТЕНЦИАЛ, ФОРМИРУЕМЫЙ В ПЕРВУЮ ОЧЕРЕДЬ ВЫСОКОЙ ДОЛЕЙ В ПРОИЗВОДСТВЕ СЕЛЬХОЗПРОДУКЦИИ СУБЪЕКТОВ МАЛОГО И СРЕДНЕГО ПРЕДПРИНИМАТЕЛЬСТВА – ОСНОВЫ СЕЛЬХОЗКООПЕРАЦИИ.</a:t>
            </a:r>
          </a:p>
          <a:p>
            <a:pPr algn="just"/>
            <a:endParaRPr lang="ru-RU" sz="1200" b="1" i="1" dirty="0" smtClean="0"/>
          </a:p>
        </p:txBody>
      </p:sp>
      <p:sp>
        <p:nvSpPr>
          <p:cNvPr id="323" name="TextBox 322"/>
          <p:cNvSpPr txBox="1"/>
          <p:nvPr/>
        </p:nvSpPr>
        <p:spPr>
          <a:xfrm>
            <a:off x="1115616" y="656018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Росстат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846534"/>
            <a:ext cx="9248776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Прямоугольник 63"/>
          <p:cNvSpPr/>
          <p:nvPr/>
        </p:nvSpPr>
        <p:spPr>
          <a:xfrm>
            <a:off x="0" y="40466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1200" b="1" i="1" dirty="0" smtClean="0"/>
              <a:t>ЗА ПЕРИОД 2002-2016 ГГ. АО "РОСАГРОЛИЗИНГ" БЫЛО ПОСТАВЛЕНО 81 541 ЕД. СЕЛЬХОЗТЕХНИКИ НА 154 МЛРД. РУБ., 610 ТЫС. ГОЛ. ПЛЕМЕННЫХ ЖИВОТНЫХ И ОБОРУДОВАНО 903 ТЫС. СКОТОМЕСТ.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0" y="404664"/>
            <a:ext cx="9144000" cy="5020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ru-RU" sz="1100" b="1" i="1" dirty="0" smtClean="0"/>
              <a:t>В 2002-2017 ГГ. ОБЩЕСТВОМ БЫЛО ПОСТАВЛЕНО МСП 54 </a:t>
            </a:r>
            <a:r>
              <a:rPr lang="en-US" sz="1100" b="1" i="1" dirty="0" smtClean="0"/>
              <a:t>6</a:t>
            </a:r>
            <a:r>
              <a:rPr lang="ru-RU" sz="1100" b="1" i="1" dirty="0" smtClean="0"/>
              <a:t>53 ЕД. СЕЛЬХОЗТЕХНИКИ НА 10</a:t>
            </a:r>
            <a:r>
              <a:rPr lang="en-US" sz="1100" b="1" i="1" dirty="0" smtClean="0"/>
              <a:t>9</a:t>
            </a:r>
            <a:r>
              <a:rPr lang="ru-RU" sz="1100" b="1" i="1" dirty="0" smtClean="0"/>
              <a:t> МЛРД РУБ., 37</a:t>
            </a:r>
            <a:r>
              <a:rPr lang="en-US" sz="1100" b="1" i="1" dirty="0" smtClean="0"/>
              <a:t>7</a:t>
            </a:r>
            <a:r>
              <a:rPr lang="ru-RU" sz="1100" b="1" i="1" dirty="0" smtClean="0"/>
              <a:t>,3 ТЫС. ГОЛ. ПЛЕМЕННЫХ ЖИВОТНЫХ И ОБОРУДОВАНО 786,5 ТЫС. СКОТОМЕСТ, </a:t>
            </a:r>
            <a:r>
              <a:rPr lang="ru-RU" sz="1100" b="1" dirty="0" smtClean="0"/>
              <a:t>В Т.Ч. КООПЕРАТИВАМ ПОСТАВЛЕНО 3 </a:t>
            </a:r>
            <a:r>
              <a:rPr lang="en-US" sz="1100" b="1" dirty="0" smtClean="0"/>
              <a:t>08</a:t>
            </a:r>
            <a:r>
              <a:rPr lang="ru-RU" sz="1100" b="1" dirty="0" smtClean="0"/>
              <a:t>6 ЕД. СЕЛЬХОЗТЕХНИКИ НА 6,5 МЛРД РУБ., 34 ТЫС. ГОЛ. ПЛЕМЕННЫХ ЖИВОТНЫХ И ОБОРУДОВАНО 34,8 ТЫС. СКОТОМЕСТ.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951441" y="3561141"/>
            <a:ext cx="32573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33">
              <a:lnSpc>
                <a:spcPts val="1601"/>
              </a:lnSpc>
            </a:pPr>
            <a:r>
              <a:rPr lang="ru-RU" sz="800" dirty="0" smtClean="0">
                <a:solidFill>
                  <a:prstClr val="white"/>
                </a:solidFill>
              </a:rPr>
              <a:t>ЕД.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511867" y="1844824"/>
            <a:ext cx="32573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33">
              <a:lnSpc>
                <a:spcPts val="1601"/>
              </a:lnSpc>
            </a:pPr>
            <a:r>
              <a:rPr lang="ru-RU" sz="800" dirty="0" smtClean="0">
                <a:solidFill>
                  <a:prstClr val="white"/>
                </a:solidFill>
              </a:rPr>
              <a:t>ЕД.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538064" y="2409013"/>
            <a:ext cx="32573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33">
              <a:lnSpc>
                <a:spcPts val="1601"/>
              </a:lnSpc>
            </a:pPr>
            <a:r>
              <a:rPr lang="ru-RU" sz="800" dirty="0" smtClean="0">
                <a:solidFill>
                  <a:prstClr val="white"/>
                </a:solidFill>
              </a:rPr>
              <a:t>ЕД.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23449" y="4413362"/>
            <a:ext cx="32573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33">
              <a:lnSpc>
                <a:spcPts val="1601"/>
              </a:lnSpc>
            </a:pPr>
            <a:r>
              <a:rPr lang="ru-RU" sz="800" dirty="0" smtClean="0">
                <a:solidFill>
                  <a:prstClr val="white"/>
                </a:solidFill>
              </a:rPr>
              <a:t>ЕД.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384247" y="4990006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367851" y="5708748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472479" y="5708748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6372200" y="5085184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900764" y="4065197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ГОЛ.</a:t>
            </a:r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 rot="21168575">
            <a:off x="6482567" y="3597524"/>
            <a:ext cx="6351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white"/>
                </a:solidFill>
              </a:rPr>
              <a:t>МЛН. РУБ.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 rot="19975267">
            <a:off x="6319427" y="2804122"/>
            <a:ext cx="1207214" cy="215363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МЛН РУБ..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 rot="18610879">
            <a:off x="5910442" y="1817183"/>
            <a:ext cx="1627330" cy="207668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750" dirty="0" smtClean="0">
                <a:solidFill>
                  <a:schemeClr val="bg1"/>
                </a:solidFill>
              </a:rPr>
              <a:t>МЛН РУБ.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7037533">
            <a:off x="4678162" y="1181992"/>
            <a:ext cx="1693989" cy="207668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750" dirty="0" smtClean="0">
                <a:solidFill>
                  <a:schemeClr val="bg1"/>
                </a:solidFill>
              </a:rPr>
              <a:t>СКОТОМЕСТ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68651" y="5085184"/>
            <a:ext cx="1559533" cy="271789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900" dirty="0" smtClean="0">
                <a:solidFill>
                  <a:srgbClr val="00755A"/>
                </a:solidFill>
              </a:rPr>
              <a:t>ГОЛ.</a:t>
            </a:r>
            <a:endParaRPr lang="ru-RU" sz="900" dirty="0">
              <a:solidFill>
                <a:srgbClr val="00755A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 rot="17750077">
            <a:off x="3351788" y="2869733"/>
            <a:ext cx="1120276" cy="271789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900" dirty="0" smtClean="0">
                <a:solidFill>
                  <a:srgbClr val="00755A"/>
                </a:solidFill>
              </a:rPr>
              <a:t>ЕД.</a:t>
            </a:r>
            <a:endParaRPr lang="ru-RU" sz="900" dirty="0">
              <a:solidFill>
                <a:srgbClr val="00755A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52027" y="5011220"/>
            <a:ext cx="498687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 598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82765" y="3987318"/>
            <a:ext cx="498687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 593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21153396">
            <a:off x="6114687" y="3592278"/>
            <a:ext cx="505099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27,8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РЕЗУЛЬТАТЫ РАБОТЫ АО "РОСАГРОЛИЗИНГ" В 2002-2017 ГГ.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323528" y="6432604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2987825" y="2411483"/>
            <a:ext cx="681430" cy="297437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 defTabSz="913933">
              <a:lnSpc>
                <a:spcPts val="1601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10 </a:t>
            </a:r>
            <a:r>
              <a:rPr lang="en-US" sz="1400" b="1" dirty="0" smtClean="0">
                <a:solidFill>
                  <a:schemeClr val="bg1"/>
                </a:solidFill>
              </a:rPr>
              <a:t>43</a:t>
            </a:r>
            <a:r>
              <a:rPr lang="ru-RU" sz="1400" b="1" dirty="0" smtClean="0">
                <a:solidFill>
                  <a:schemeClr val="bg1"/>
                </a:solidFill>
              </a:rPr>
              <a:t>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411761" y="3563611"/>
            <a:ext cx="681430" cy="297437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>
              <a:lnSpc>
                <a:spcPts val="1601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16 </a:t>
            </a:r>
            <a:r>
              <a:rPr lang="en-US" sz="1400" b="1" dirty="0" smtClean="0">
                <a:solidFill>
                  <a:schemeClr val="bg1"/>
                </a:solidFill>
              </a:rPr>
              <a:t>8</a:t>
            </a:r>
            <a:r>
              <a:rPr lang="ru-RU" sz="1400" b="1" dirty="0" smtClean="0">
                <a:solidFill>
                  <a:schemeClr val="bg1"/>
                </a:solidFill>
              </a:rPr>
              <a:t>45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83769" y="4427707"/>
            <a:ext cx="681430" cy="297437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>
              <a:lnSpc>
                <a:spcPts val="1601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15 577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71801" y="4921504"/>
            <a:ext cx="772801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 defTabSz="913933"/>
            <a:r>
              <a:rPr lang="ru-RU" sz="1400" b="1" dirty="0" smtClean="0">
                <a:solidFill>
                  <a:schemeClr val="bg1"/>
                </a:solidFill>
              </a:rPr>
              <a:t>156 6</a:t>
            </a:r>
            <a:r>
              <a:rPr lang="en-US" sz="1400" b="1" dirty="0" smtClean="0">
                <a:solidFill>
                  <a:schemeClr val="bg1"/>
                </a:solidFill>
              </a:rPr>
              <a:t>11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51920" y="5641584"/>
            <a:ext cx="681429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44 287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60032" y="5641584"/>
            <a:ext cx="772800" cy="307696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 defTabSz="913933"/>
            <a:r>
              <a:rPr lang="ru-RU" sz="1400" b="1" smtClean="0">
                <a:solidFill>
                  <a:schemeClr val="bg1"/>
                </a:solidFill>
              </a:rPr>
              <a:t>175 252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79225" y="5095779"/>
            <a:ext cx="1559533" cy="271789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000" b="1" dirty="0" smtClean="0">
                <a:solidFill>
                  <a:srgbClr val="00755A"/>
                </a:solidFill>
              </a:rPr>
              <a:t>37</a:t>
            </a:r>
            <a:r>
              <a:rPr lang="en-US" sz="2000" b="1" dirty="0" smtClean="0">
                <a:solidFill>
                  <a:srgbClr val="00755A"/>
                </a:solidFill>
              </a:rPr>
              <a:t>7</a:t>
            </a:r>
            <a:r>
              <a:rPr lang="ru-RU" sz="2000" b="1" dirty="0" smtClean="0">
                <a:solidFill>
                  <a:srgbClr val="00755A"/>
                </a:solidFill>
              </a:rPr>
              <a:t> </a:t>
            </a:r>
            <a:r>
              <a:rPr lang="ru-RU" sz="2000" b="1" dirty="0">
                <a:solidFill>
                  <a:srgbClr val="00755A"/>
                </a:solidFill>
              </a:rPr>
              <a:t>3</a:t>
            </a:r>
            <a:r>
              <a:rPr lang="en-US" sz="2000" b="1" dirty="0" smtClean="0">
                <a:solidFill>
                  <a:srgbClr val="00755A"/>
                </a:solidFill>
              </a:rPr>
              <a:t>41</a:t>
            </a:r>
            <a:endParaRPr lang="ru-RU" sz="900" dirty="0">
              <a:solidFill>
                <a:srgbClr val="00755A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7750077">
            <a:off x="3154133" y="3305794"/>
            <a:ext cx="1120276" cy="271789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000" b="1" dirty="0" smtClean="0">
                <a:solidFill>
                  <a:srgbClr val="00755A"/>
                </a:solidFill>
              </a:rPr>
              <a:t>54 </a:t>
            </a:r>
            <a:r>
              <a:rPr lang="en-US" sz="2000" b="1" dirty="0" smtClean="0">
                <a:solidFill>
                  <a:srgbClr val="00755A"/>
                </a:solidFill>
              </a:rPr>
              <a:t>6</a:t>
            </a:r>
            <a:r>
              <a:rPr lang="ru-RU" sz="2000" b="1" dirty="0" smtClean="0">
                <a:solidFill>
                  <a:srgbClr val="00755A"/>
                </a:solidFill>
              </a:rPr>
              <a:t>53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5937" y="1844824"/>
            <a:ext cx="681430" cy="297437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pPr algn="ctr" defTabSz="913933">
              <a:lnSpc>
                <a:spcPts val="1601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11 7</a:t>
            </a:r>
            <a:r>
              <a:rPr lang="ru-RU" sz="1400" b="1" dirty="0">
                <a:solidFill>
                  <a:schemeClr val="bg1"/>
                </a:solidFill>
              </a:rPr>
              <a:t>9</a:t>
            </a:r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 rot="17037533">
            <a:off x="4457427" y="1869660"/>
            <a:ext cx="1693989" cy="369251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786 506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 rot="18610879">
            <a:off x="5343887" y="2297488"/>
            <a:ext cx="1627330" cy="400029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14 265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 rot="19975267">
            <a:off x="5896734" y="2964213"/>
            <a:ext cx="1207214" cy="307696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1 806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695799" y="6597352"/>
            <a:ext cx="1752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i="1" dirty="0" smtClean="0">
                <a:solidFill>
                  <a:prstClr val="black"/>
                </a:solidFill>
              </a:rPr>
              <a:t>по состоянию на 13.1</a:t>
            </a:r>
            <a:r>
              <a:rPr lang="en-US" sz="1000" i="1" dirty="0" smtClean="0">
                <a:solidFill>
                  <a:prstClr val="black"/>
                </a:solidFill>
              </a:rPr>
              <a:t>1</a:t>
            </a:r>
            <a:r>
              <a:rPr lang="ru-RU" sz="1000" i="1" dirty="0" smtClean="0">
                <a:solidFill>
                  <a:prstClr val="black"/>
                </a:solidFill>
              </a:rPr>
              <a:t>.2017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04" y="1340060"/>
            <a:ext cx="2123728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schemeClr val="tx1">
                    <a:tint val="75000"/>
                  </a:schemeClr>
                </a:solidFill>
              </a:rPr>
              <a:t>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3" name="Группа 27"/>
          <p:cNvGrpSpPr/>
          <p:nvPr/>
        </p:nvGrpSpPr>
        <p:grpSpPr>
          <a:xfrm>
            <a:off x="107950" y="6386234"/>
            <a:ext cx="8964613" cy="471763"/>
            <a:chOff x="107950" y="6386234"/>
            <a:chExt cx="8964613" cy="471763"/>
          </a:xfrm>
        </p:grpSpPr>
        <p:sp>
          <p:nvSpPr>
            <p:cNvPr id="44" name="Скругленный прямоугольник 43"/>
            <p:cNvSpPr/>
            <p:nvPr/>
          </p:nvSpPr>
          <p:spPr bwMode="auto">
            <a:xfrm>
              <a:off x="107950" y="6525344"/>
              <a:ext cx="576263" cy="332653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5" name="Группа 48"/>
            <p:cNvGrpSpPr/>
            <p:nvPr/>
          </p:nvGrpSpPr>
          <p:grpSpPr>
            <a:xfrm>
              <a:off x="196604" y="6386234"/>
              <a:ext cx="8875959" cy="396000"/>
              <a:chOff x="196604" y="6386234"/>
              <a:chExt cx="8875959" cy="396000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 bwMode="auto">
              <a:xfrm>
                <a:off x="612775" y="6597647"/>
                <a:ext cx="8459788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19"/>
              <p:cNvGrpSpPr/>
              <p:nvPr/>
            </p:nvGrpSpPr>
            <p:grpSpPr>
              <a:xfrm>
                <a:off x="196604" y="6386234"/>
                <a:ext cx="396000" cy="396000"/>
                <a:chOff x="4932040" y="764704"/>
                <a:chExt cx="3132000" cy="3132000"/>
              </a:xfrm>
            </p:grpSpPr>
            <p:sp>
              <p:nvSpPr>
                <p:cNvPr id="48" name="Овал 47"/>
                <p:cNvSpPr/>
                <p:nvPr/>
              </p:nvSpPr>
              <p:spPr>
                <a:xfrm>
                  <a:off x="4932040" y="764704"/>
                  <a:ext cx="3132000" cy="31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405" t="14713"/>
                <a:stretch>
                  <a:fillRect/>
                </a:stretch>
              </p:blipFill>
              <p:spPr bwMode="auto">
                <a:xfrm>
                  <a:off x="5030682" y="869820"/>
                  <a:ext cx="2922017" cy="292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898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688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АО "РОСАГРОЛИЗИНГ"– ВАЖНЫЙ И НЕОБХОДИМЫЙ ИНСТРУМЕНТ РАЗВИТИЯ СУБЪЕКТОВ МСП И КООПЕРАЦИИ</a:t>
            </a:r>
            <a:endParaRPr lang="ru-RU" sz="1400" b="1" dirty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48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107950" y="6386234"/>
            <a:ext cx="8964613" cy="471763"/>
            <a:chOff x="107950" y="6386234"/>
            <a:chExt cx="8964613" cy="471763"/>
          </a:xfrm>
        </p:grpSpPr>
        <p:sp>
          <p:nvSpPr>
            <p:cNvPr id="75" name="Скругленный прямоугольник 74"/>
            <p:cNvSpPr/>
            <p:nvPr/>
          </p:nvSpPr>
          <p:spPr bwMode="auto">
            <a:xfrm>
              <a:off x="107950" y="6525344"/>
              <a:ext cx="576263" cy="332653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48"/>
            <p:cNvGrpSpPr/>
            <p:nvPr/>
          </p:nvGrpSpPr>
          <p:grpSpPr>
            <a:xfrm>
              <a:off x="196604" y="6386234"/>
              <a:ext cx="8875959" cy="396000"/>
              <a:chOff x="196604" y="6386234"/>
              <a:chExt cx="8875959" cy="396000"/>
            </a:xfrm>
          </p:grpSpPr>
          <p:cxnSp>
            <p:nvCxnSpPr>
              <p:cNvPr id="95" name="Прямая соединительная линия 94"/>
              <p:cNvCxnSpPr/>
              <p:nvPr/>
            </p:nvCxnSpPr>
            <p:spPr bwMode="auto">
              <a:xfrm>
                <a:off x="612775" y="6597647"/>
                <a:ext cx="8459788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Группа 19"/>
              <p:cNvGrpSpPr/>
              <p:nvPr/>
            </p:nvGrpSpPr>
            <p:grpSpPr>
              <a:xfrm>
                <a:off x="196604" y="6386234"/>
                <a:ext cx="396000" cy="396000"/>
                <a:chOff x="4932040" y="764704"/>
                <a:chExt cx="3132000" cy="3132000"/>
              </a:xfrm>
            </p:grpSpPr>
            <p:sp>
              <p:nvSpPr>
                <p:cNvPr id="97" name="Овал 96"/>
                <p:cNvSpPr/>
                <p:nvPr/>
              </p:nvSpPr>
              <p:spPr>
                <a:xfrm>
                  <a:off x="4932040" y="764704"/>
                  <a:ext cx="3132000" cy="31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8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405" t="14713"/>
                <a:stretch>
                  <a:fillRect/>
                </a:stretch>
              </p:blipFill>
              <p:spPr bwMode="auto">
                <a:xfrm>
                  <a:off x="5030682" y="869820"/>
                  <a:ext cx="2922017" cy="292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117" name="Freeform 44"/>
          <p:cNvSpPr>
            <a:spLocks noChangeArrowheads="1"/>
          </p:cNvSpPr>
          <p:nvPr/>
        </p:nvSpPr>
        <p:spPr bwMode="auto">
          <a:xfrm>
            <a:off x="3134680" y="2325848"/>
            <a:ext cx="1540680" cy="1346022"/>
          </a:xfrm>
          <a:custGeom>
            <a:avLst/>
            <a:gdLst>
              <a:gd name="T0" fmla="*/ 5968 w 6656"/>
              <a:gd name="T1" fmla="*/ 1438 h 5814"/>
              <a:gd name="T2" fmla="*/ 5968 w 6656"/>
              <a:gd name="T3" fmla="*/ 1438 h 5814"/>
              <a:gd name="T4" fmla="*/ 5968 w 6656"/>
              <a:gd name="T5" fmla="*/ 0 h 5814"/>
              <a:gd name="T6" fmla="*/ 5968 w 6656"/>
              <a:gd name="T7" fmla="*/ 0 h 5814"/>
              <a:gd name="T8" fmla="*/ 0 w 6656"/>
              <a:gd name="T9" fmla="*/ 2469 h 5814"/>
              <a:gd name="T10" fmla="*/ 3312 w 6656"/>
              <a:gd name="T11" fmla="*/ 5813 h 5814"/>
              <a:gd name="T12" fmla="*/ 5968 w 6656"/>
              <a:gd name="T13" fmla="*/ 4688 h 5814"/>
              <a:gd name="T14" fmla="*/ 5968 w 6656"/>
              <a:gd name="T15" fmla="*/ 4688 h 5814"/>
              <a:gd name="T16" fmla="*/ 5968 w 6656"/>
              <a:gd name="T17" fmla="*/ 2907 h 5814"/>
              <a:gd name="T18" fmla="*/ 6655 w 6656"/>
              <a:gd name="T19" fmla="*/ 2188 h 5814"/>
              <a:gd name="T20" fmla="*/ 5968 w 6656"/>
              <a:gd name="T21" fmla="*/ 1438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6" h="5814">
                <a:moveTo>
                  <a:pt x="5968" y="1438"/>
                </a:moveTo>
                <a:lnTo>
                  <a:pt x="5968" y="1438"/>
                </a:ln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cubicBezTo>
                  <a:pt x="3625" y="0"/>
                  <a:pt x="1531" y="938"/>
                  <a:pt x="0" y="2469"/>
                </a:cubicBezTo>
                <a:cubicBezTo>
                  <a:pt x="3312" y="5813"/>
                  <a:pt x="3312" y="5813"/>
                  <a:pt x="3312" y="5813"/>
                </a:cubicBezTo>
                <a:cubicBezTo>
                  <a:pt x="4000" y="5125"/>
                  <a:pt x="4937" y="4688"/>
                  <a:pt x="5968" y="4688"/>
                </a:cubicBezTo>
                <a:lnTo>
                  <a:pt x="5968" y="4688"/>
                </a:lnTo>
                <a:cubicBezTo>
                  <a:pt x="5968" y="2907"/>
                  <a:pt x="5968" y="2907"/>
                  <a:pt x="5968" y="2907"/>
                </a:cubicBezTo>
                <a:cubicBezTo>
                  <a:pt x="6655" y="2188"/>
                  <a:pt x="6655" y="2188"/>
                  <a:pt x="6655" y="2188"/>
                </a:cubicBezTo>
                <a:lnTo>
                  <a:pt x="5968" y="1438"/>
                </a:lnTo>
              </a:path>
            </a:pathLst>
          </a:custGeom>
          <a:solidFill>
            <a:schemeClr val="accent1"/>
          </a:solidFill>
          <a:ln w="28575">
            <a:solidFill>
              <a:srgbClr val="00755A"/>
            </a:solidFill>
          </a:ln>
          <a:effectLst/>
          <a:extLst/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18" name="Freeform 45"/>
          <p:cNvSpPr>
            <a:spLocks noChangeArrowheads="1"/>
          </p:cNvSpPr>
          <p:nvPr/>
        </p:nvSpPr>
        <p:spPr bwMode="auto">
          <a:xfrm>
            <a:off x="2555776" y="2886558"/>
            <a:ext cx="1345670" cy="1389935"/>
          </a:xfrm>
          <a:custGeom>
            <a:avLst/>
            <a:gdLst>
              <a:gd name="T0" fmla="*/ 0 w 5814"/>
              <a:gd name="T1" fmla="*/ 6000 h 6001"/>
              <a:gd name="T2" fmla="*/ 0 w 5814"/>
              <a:gd name="T3" fmla="*/ 6000 h 6001"/>
              <a:gd name="T4" fmla="*/ 4719 w 5814"/>
              <a:gd name="T5" fmla="*/ 6000 h 6001"/>
              <a:gd name="T6" fmla="*/ 5813 w 5814"/>
              <a:gd name="T7" fmla="*/ 3344 h 6001"/>
              <a:gd name="T8" fmla="*/ 4532 w 5814"/>
              <a:gd name="T9" fmla="*/ 2063 h 6001"/>
              <a:gd name="T10" fmla="*/ 4501 w 5814"/>
              <a:gd name="T11" fmla="*/ 1031 h 6001"/>
              <a:gd name="T12" fmla="*/ 3532 w 5814"/>
              <a:gd name="T13" fmla="*/ 1031 h 6001"/>
              <a:gd name="T14" fmla="*/ 2501 w 5814"/>
              <a:gd name="T15" fmla="*/ 0 h 6001"/>
              <a:gd name="T16" fmla="*/ 0 w 5814"/>
              <a:gd name="T17" fmla="*/ 6000 h 6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001">
                <a:moveTo>
                  <a:pt x="0" y="6000"/>
                </a:moveTo>
                <a:lnTo>
                  <a:pt x="0" y="6000"/>
                </a:lnTo>
                <a:cubicBezTo>
                  <a:pt x="4719" y="6000"/>
                  <a:pt x="4719" y="6000"/>
                  <a:pt x="4719" y="6000"/>
                </a:cubicBezTo>
                <a:cubicBezTo>
                  <a:pt x="4719" y="5031"/>
                  <a:pt x="5094" y="4063"/>
                  <a:pt x="5813" y="3344"/>
                </a:cubicBezTo>
                <a:cubicBezTo>
                  <a:pt x="4532" y="2063"/>
                  <a:pt x="4532" y="2063"/>
                  <a:pt x="4532" y="2063"/>
                </a:cubicBezTo>
                <a:cubicBezTo>
                  <a:pt x="4501" y="1031"/>
                  <a:pt x="4501" y="1031"/>
                  <a:pt x="4501" y="1031"/>
                </a:cubicBezTo>
                <a:cubicBezTo>
                  <a:pt x="3532" y="1031"/>
                  <a:pt x="3532" y="1031"/>
                  <a:pt x="3532" y="1031"/>
                </a:cubicBezTo>
                <a:cubicBezTo>
                  <a:pt x="2501" y="0"/>
                  <a:pt x="2501" y="0"/>
                  <a:pt x="2501" y="0"/>
                </a:cubicBezTo>
                <a:cubicBezTo>
                  <a:pt x="844" y="1656"/>
                  <a:pt x="0" y="3813"/>
                  <a:pt x="0" y="6000"/>
                </a:cubicBezTo>
              </a:path>
            </a:pathLst>
          </a:custGeom>
          <a:solidFill>
            <a:srgbClr val="00755A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19" name="Freeform 46"/>
          <p:cNvSpPr>
            <a:spLocks noChangeArrowheads="1"/>
          </p:cNvSpPr>
          <p:nvPr/>
        </p:nvSpPr>
        <p:spPr bwMode="auto">
          <a:xfrm>
            <a:off x="2555776" y="4117177"/>
            <a:ext cx="1345670" cy="1541082"/>
          </a:xfrm>
          <a:custGeom>
            <a:avLst/>
            <a:gdLst>
              <a:gd name="T0" fmla="*/ 2501 w 5814"/>
              <a:gd name="T1" fmla="*/ 6655 h 6656"/>
              <a:gd name="T2" fmla="*/ 2501 w 5814"/>
              <a:gd name="T3" fmla="*/ 6655 h 6656"/>
              <a:gd name="T4" fmla="*/ 5813 w 5814"/>
              <a:gd name="T5" fmla="*/ 3342 h 6656"/>
              <a:gd name="T6" fmla="*/ 4719 w 5814"/>
              <a:gd name="T7" fmla="*/ 687 h 6656"/>
              <a:gd name="T8" fmla="*/ 2907 w 5814"/>
              <a:gd name="T9" fmla="*/ 687 h 6656"/>
              <a:gd name="T10" fmla="*/ 2157 w 5814"/>
              <a:gd name="T11" fmla="*/ 0 h 6656"/>
              <a:gd name="T12" fmla="*/ 1469 w 5814"/>
              <a:gd name="T13" fmla="*/ 687 h 6656"/>
              <a:gd name="T14" fmla="*/ 0 w 5814"/>
              <a:gd name="T15" fmla="*/ 687 h 6656"/>
              <a:gd name="T16" fmla="*/ 2501 w 5814"/>
              <a:gd name="T17" fmla="*/ 6655 h 6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656">
                <a:moveTo>
                  <a:pt x="2501" y="6655"/>
                </a:moveTo>
                <a:lnTo>
                  <a:pt x="2501" y="6655"/>
                </a:lnTo>
                <a:cubicBezTo>
                  <a:pt x="5813" y="3342"/>
                  <a:pt x="5813" y="3342"/>
                  <a:pt x="5813" y="3342"/>
                </a:cubicBezTo>
                <a:cubicBezTo>
                  <a:pt x="5126" y="2655"/>
                  <a:pt x="4719" y="1717"/>
                  <a:pt x="4719" y="687"/>
                </a:cubicBezTo>
                <a:cubicBezTo>
                  <a:pt x="2907" y="687"/>
                  <a:pt x="2907" y="687"/>
                  <a:pt x="2907" y="687"/>
                </a:cubicBezTo>
                <a:cubicBezTo>
                  <a:pt x="2157" y="0"/>
                  <a:pt x="2157" y="0"/>
                  <a:pt x="2157" y="0"/>
                </a:cubicBezTo>
                <a:cubicBezTo>
                  <a:pt x="1469" y="687"/>
                  <a:pt x="1469" y="687"/>
                  <a:pt x="1469" y="687"/>
                </a:cubicBezTo>
                <a:cubicBezTo>
                  <a:pt x="0" y="687"/>
                  <a:pt x="0" y="687"/>
                  <a:pt x="0" y="687"/>
                </a:cubicBezTo>
                <a:cubicBezTo>
                  <a:pt x="0" y="2999"/>
                  <a:pt x="969" y="5123"/>
                  <a:pt x="2501" y="6655"/>
                </a:cubicBezTo>
              </a:path>
            </a:pathLst>
          </a:custGeom>
          <a:solidFill>
            <a:schemeClr val="accent3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20" name="Freeform 47"/>
          <p:cNvSpPr>
            <a:spLocks noChangeArrowheads="1"/>
          </p:cNvSpPr>
          <p:nvPr/>
        </p:nvSpPr>
        <p:spPr bwMode="auto">
          <a:xfrm>
            <a:off x="3134680" y="4891292"/>
            <a:ext cx="1382427" cy="1346021"/>
          </a:xfrm>
          <a:custGeom>
            <a:avLst/>
            <a:gdLst>
              <a:gd name="T0" fmla="*/ 5968 w 5969"/>
              <a:gd name="T1" fmla="*/ 5813 h 5814"/>
              <a:gd name="T2" fmla="*/ 5968 w 5969"/>
              <a:gd name="T3" fmla="*/ 5813 h 5814"/>
              <a:gd name="T4" fmla="*/ 5968 w 5969"/>
              <a:gd name="T5" fmla="*/ 1094 h 5814"/>
              <a:gd name="T6" fmla="*/ 3312 w 5969"/>
              <a:gd name="T7" fmla="*/ 0 h 5814"/>
              <a:gd name="T8" fmla="*/ 2031 w 5969"/>
              <a:gd name="T9" fmla="*/ 1250 h 5814"/>
              <a:gd name="T10" fmla="*/ 1031 w 5969"/>
              <a:gd name="T11" fmla="*/ 1313 h 5814"/>
              <a:gd name="T12" fmla="*/ 1031 w 5969"/>
              <a:gd name="T13" fmla="*/ 2282 h 5814"/>
              <a:gd name="T14" fmla="*/ 0 w 5969"/>
              <a:gd name="T15" fmla="*/ 3313 h 5814"/>
              <a:gd name="T16" fmla="*/ 5968 w 5969"/>
              <a:gd name="T17" fmla="*/ 58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9" h="5814">
                <a:moveTo>
                  <a:pt x="5968" y="5813"/>
                </a:moveTo>
                <a:lnTo>
                  <a:pt x="5968" y="5813"/>
                </a:lnTo>
                <a:cubicBezTo>
                  <a:pt x="5968" y="1094"/>
                  <a:pt x="5968" y="1094"/>
                  <a:pt x="5968" y="1094"/>
                </a:cubicBezTo>
                <a:cubicBezTo>
                  <a:pt x="5000" y="1094"/>
                  <a:pt x="4062" y="719"/>
                  <a:pt x="3312" y="0"/>
                </a:cubicBezTo>
                <a:cubicBezTo>
                  <a:pt x="2031" y="1250"/>
                  <a:pt x="2031" y="1250"/>
                  <a:pt x="2031" y="1250"/>
                </a:cubicBezTo>
                <a:cubicBezTo>
                  <a:pt x="1031" y="1313"/>
                  <a:pt x="1031" y="1313"/>
                  <a:pt x="1031" y="1313"/>
                </a:cubicBezTo>
                <a:cubicBezTo>
                  <a:pt x="1031" y="2282"/>
                  <a:pt x="1031" y="2282"/>
                  <a:pt x="1031" y="2282"/>
                </a:cubicBezTo>
                <a:cubicBezTo>
                  <a:pt x="0" y="3313"/>
                  <a:pt x="0" y="3313"/>
                  <a:pt x="0" y="3313"/>
                </a:cubicBezTo>
                <a:cubicBezTo>
                  <a:pt x="1625" y="4969"/>
                  <a:pt x="3812" y="5813"/>
                  <a:pt x="5968" y="5813"/>
                </a:cubicBezTo>
              </a:path>
            </a:pathLst>
          </a:custGeom>
          <a:solidFill>
            <a:schemeClr val="accent6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21" name="Freeform 48"/>
          <p:cNvSpPr>
            <a:spLocks noChangeArrowheads="1"/>
          </p:cNvSpPr>
          <p:nvPr/>
        </p:nvSpPr>
        <p:spPr bwMode="auto">
          <a:xfrm>
            <a:off x="4356809" y="4891292"/>
            <a:ext cx="1547829" cy="1346021"/>
          </a:xfrm>
          <a:custGeom>
            <a:avLst/>
            <a:gdLst>
              <a:gd name="T0" fmla="*/ 6686 w 6687"/>
              <a:gd name="T1" fmla="*/ 3313 h 5814"/>
              <a:gd name="T2" fmla="*/ 6686 w 6687"/>
              <a:gd name="T3" fmla="*/ 3313 h 5814"/>
              <a:gd name="T4" fmla="*/ 3343 w 6687"/>
              <a:gd name="T5" fmla="*/ 0 h 5814"/>
              <a:gd name="T6" fmla="*/ 687 w 6687"/>
              <a:gd name="T7" fmla="*/ 1094 h 5814"/>
              <a:gd name="T8" fmla="*/ 687 w 6687"/>
              <a:gd name="T9" fmla="*/ 2907 h 5814"/>
              <a:gd name="T10" fmla="*/ 0 w 6687"/>
              <a:gd name="T11" fmla="*/ 3625 h 5814"/>
              <a:gd name="T12" fmla="*/ 687 w 6687"/>
              <a:gd name="T13" fmla="*/ 4344 h 5814"/>
              <a:gd name="T14" fmla="*/ 687 w 6687"/>
              <a:gd name="T15" fmla="*/ 5813 h 5814"/>
              <a:gd name="T16" fmla="*/ 6686 w 6687"/>
              <a:gd name="T17" fmla="*/ 33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7" h="5814">
                <a:moveTo>
                  <a:pt x="6686" y="3313"/>
                </a:moveTo>
                <a:lnTo>
                  <a:pt x="6686" y="3313"/>
                </a:lnTo>
                <a:cubicBezTo>
                  <a:pt x="3343" y="0"/>
                  <a:pt x="3343" y="0"/>
                  <a:pt x="3343" y="0"/>
                </a:cubicBezTo>
                <a:cubicBezTo>
                  <a:pt x="2655" y="657"/>
                  <a:pt x="1718" y="1094"/>
                  <a:pt x="687" y="1094"/>
                </a:cubicBezTo>
                <a:cubicBezTo>
                  <a:pt x="687" y="2907"/>
                  <a:pt x="687" y="2907"/>
                  <a:pt x="687" y="2907"/>
                </a:cubicBezTo>
                <a:cubicBezTo>
                  <a:pt x="0" y="3625"/>
                  <a:pt x="0" y="3625"/>
                  <a:pt x="0" y="3625"/>
                </a:cubicBezTo>
                <a:cubicBezTo>
                  <a:pt x="687" y="4344"/>
                  <a:pt x="687" y="4344"/>
                  <a:pt x="687" y="4344"/>
                </a:cubicBezTo>
                <a:cubicBezTo>
                  <a:pt x="687" y="5813"/>
                  <a:pt x="687" y="5813"/>
                  <a:pt x="687" y="5813"/>
                </a:cubicBezTo>
                <a:cubicBezTo>
                  <a:pt x="3030" y="5813"/>
                  <a:pt x="5155" y="4844"/>
                  <a:pt x="6686" y="3313"/>
                </a:cubicBezTo>
              </a:path>
            </a:pathLst>
          </a:custGeom>
          <a:solidFill>
            <a:schemeClr val="accent5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22" name="Freeform 49"/>
          <p:cNvSpPr>
            <a:spLocks noChangeArrowheads="1"/>
          </p:cNvSpPr>
          <p:nvPr/>
        </p:nvSpPr>
        <p:spPr bwMode="auto">
          <a:xfrm>
            <a:off x="5120857" y="4278257"/>
            <a:ext cx="1345670" cy="1382786"/>
          </a:xfrm>
          <a:custGeom>
            <a:avLst/>
            <a:gdLst>
              <a:gd name="T0" fmla="*/ 2312 w 5813"/>
              <a:gd name="T1" fmla="*/ 4937 h 5969"/>
              <a:gd name="T2" fmla="*/ 2312 w 5813"/>
              <a:gd name="T3" fmla="*/ 4937 h 5969"/>
              <a:gd name="T4" fmla="*/ 3343 w 5813"/>
              <a:gd name="T5" fmla="*/ 5968 h 5969"/>
              <a:gd name="T6" fmla="*/ 3343 w 5813"/>
              <a:gd name="T7" fmla="*/ 5968 h 5969"/>
              <a:gd name="T8" fmla="*/ 5812 w 5813"/>
              <a:gd name="T9" fmla="*/ 0 h 5969"/>
              <a:gd name="T10" fmla="*/ 1093 w 5813"/>
              <a:gd name="T11" fmla="*/ 0 h 5969"/>
              <a:gd name="T12" fmla="*/ 0 w 5813"/>
              <a:gd name="T13" fmla="*/ 2655 h 5969"/>
              <a:gd name="T14" fmla="*/ 0 w 5813"/>
              <a:gd name="T15" fmla="*/ 2655 h 5969"/>
              <a:gd name="T16" fmla="*/ 1281 w 5813"/>
              <a:gd name="T17" fmla="*/ 3905 h 5969"/>
              <a:gd name="T18" fmla="*/ 1281 w 5813"/>
              <a:gd name="T19" fmla="*/ 4905 h 5969"/>
              <a:gd name="T20" fmla="*/ 2312 w 5813"/>
              <a:gd name="T21" fmla="*/ 4937 h 5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5969">
                <a:moveTo>
                  <a:pt x="2312" y="4937"/>
                </a:moveTo>
                <a:lnTo>
                  <a:pt x="2312" y="4937"/>
                </a:lnTo>
                <a:cubicBezTo>
                  <a:pt x="3343" y="5968"/>
                  <a:pt x="3343" y="5968"/>
                  <a:pt x="3343" y="5968"/>
                </a:cubicBezTo>
                <a:lnTo>
                  <a:pt x="3343" y="5968"/>
                </a:lnTo>
                <a:cubicBezTo>
                  <a:pt x="5000" y="4312"/>
                  <a:pt x="5812" y="2155"/>
                  <a:pt x="5812" y="0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093" y="937"/>
                  <a:pt x="750" y="1905"/>
                  <a:pt x="0" y="2655"/>
                </a:cubicBezTo>
                <a:lnTo>
                  <a:pt x="0" y="2655"/>
                </a:lnTo>
                <a:cubicBezTo>
                  <a:pt x="1281" y="3905"/>
                  <a:pt x="1281" y="3905"/>
                  <a:pt x="1281" y="3905"/>
                </a:cubicBezTo>
                <a:cubicBezTo>
                  <a:pt x="1281" y="4905"/>
                  <a:pt x="1281" y="4905"/>
                  <a:pt x="1281" y="4905"/>
                </a:cubicBezTo>
                <a:lnTo>
                  <a:pt x="2312" y="4937"/>
                </a:lnTo>
              </a:path>
            </a:pathLst>
          </a:custGeom>
          <a:solidFill>
            <a:schemeClr val="accent4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23" name="Freeform 50"/>
          <p:cNvSpPr>
            <a:spLocks noChangeArrowheads="1"/>
          </p:cNvSpPr>
          <p:nvPr/>
        </p:nvSpPr>
        <p:spPr bwMode="auto">
          <a:xfrm>
            <a:off x="5121698" y="2890971"/>
            <a:ext cx="1345671" cy="1548230"/>
          </a:xfrm>
          <a:custGeom>
            <a:avLst/>
            <a:gdLst>
              <a:gd name="T0" fmla="*/ 4343 w 5813"/>
              <a:gd name="T1" fmla="*/ 6000 h 6687"/>
              <a:gd name="T2" fmla="*/ 4343 w 5813"/>
              <a:gd name="T3" fmla="*/ 6000 h 6687"/>
              <a:gd name="T4" fmla="*/ 5812 w 5813"/>
              <a:gd name="T5" fmla="*/ 6000 h 6687"/>
              <a:gd name="T6" fmla="*/ 5812 w 5813"/>
              <a:gd name="T7" fmla="*/ 6000 h 6687"/>
              <a:gd name="T8" fmla="*/ 3343 w 5813"/>
              <a:gd name="T9" fmla="*/ 0 h 6687"/>
              <a:gd name="T10" fmla="*/ 0 w 5813"/>
              <a:gd name="T11" fmla="*/ 3344 h 6687"/>
              <a:gd name="T12" fmla="*/ 1093 w 5813"/>
              <a:gd name="T13" fmla="*/ 6000 h 6687"/>
              <a:gd name="T14" fmla="*/ 1093 w 5813"/>
              <a:gd name="T15" fmla="*/ 6000 h 6687"/>
              <a:gd name="T16" fmla="*/ 2906 w 5813"/>
              <a:gd name="T17" fmla="*/ 6000 h 6687"/>
              <a:gd name="T18" fmla="*/ 3625 w 5813"/>
              <a:gd name="T19" fmla="*/ 6686 h 6687"/>
              <a:gd name="T20" fmla="*/ 4343 w 5813"/>
              <a:gd name="T21" fmla="*/ 6000 h 6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6687">
                <a:moveTo>
                  <a:pt x="4343" y="6000"/>
                </a:moveTo>
                <a:lnTo>
                  <a:pt x="4343" y="6000"/>
                </a:lnTo>
                <a:cubicBezTo>
                  <a:pt x="5812" y="6000"/>
                  <a:pt x="5812" y="6000"/>
                  <a:pt x="5812" y="6000"/>
                </a:cubicBezTo>
                <a:lnTo>
                  <a:pt x="5812" y="6000"/>
                </a:lnTo>
                <a:cubicBezTo>
                  <a:pt x="5812" y="3656"/>
                  <a:pt x="4875" y="1531"/>
                  <a:pt x="3343" y="0"/>
                </a:cubicBezTo>
                <a:cubicBezTo>
                  <a:pt x="0" y="3344"/>
                  <a:pt x="0" y="3344"/>
                  <a:pt x="0" y="3344"/>
                </a:cubicBezTo>
                <a:cubicBezTo>
                  <a:pt x="687" y="4000"/>
                  <a:pt x="1093" y="4938"/>
                  <a:pt x="1093" y="6000"/>
                </a:cubicBezTo>
                <a:lnTo>
                  <a:pt x="1093" y="6000"/>
                </a:lnTo>
                <a:cubicBezTo>
                  <a:pt x="2906" y="6000"/>
                  <a:pt x="2906" y="6000"/>
                  <a:pt x="2906" y="6000"/>
                </a:cubicBezTo>
                <a:cubicBezTo>
                  <a:pt x="3625" y="6686"/>
                  <a:pt x="3625" y="6686"/>
                  <a:pt x="3625" y="6686"/>
                </a:cubicBezTo>
                <a:lnTo>
                  <a:pt x="4343" y="6000"/>
                </a:lnTo>
              </a:path>
            </a:pathLst>
          </a:custGeom>
          <a:solidFill>
            <a:srgbClr val="FFEE00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16" name="Freeform 43"/>
          <p:cNvSpPr>
            <a:spLocks noChangeArrowheads="1"/>
          </p:cNvSpPr>
          <p:nvPr/>
        </p:nvSpPr>
        <p:spPr bwMode="auto">
          <a:xfrm>
            <a:off x="4517107" y="2328635"/>
            <a:ext cx="1389575" cy="1346021"/>
          </a:xfrm>
          <a:custGeom>
            <a:avLst/>
            <a:gdLst>
              <a:gd name="T0" fmla="*/ 4968 w 6000"/>
              <a:gd name="T1" fmla="*/ 3500 h 5814"/>
              <a:gd name="T2" fmla="*/ 4968 w 6000"/>
              <a:gd name="T3" fmla="*/ 3500 h 5814"/>
              <a:gd name="T4" fmla="*/ 5999 w 6000"/>
              <a:gd name="T5" fmla="*/ 2469 h 5814"/>
              <a:gd name="T6" fmla="*/ 5999 w 6000"/>
              <a:gd name="T7" fmla="*/ 2469 h 5814"/>
              <a:gd name="T8" fmla="*/ 0 w 6000"/>
              <a:gd name="T9" fmla="*/ 0 h 5814"/>
              <a:gd name="T10" fmla="*/ 0 w 6000"/>
              <a:gd name="T11" fmla="*/ 4688 h 5814"/>
              <a:gd name="T12" fmla="*/ 2656 w 6000"/>
              <a:gd name="T13" fmla="*/ 5813 h 5814"/>
              <a:gd name="T14" fmla="*/ 2656 w 6000"/>
              <a:gd name="T15" fmla="*/ 5813 h 5814"/>
              <a:gd name="T16" fmla="*/ 3937 w 6000"/>
              <a:gd name="T17" fmla="*/ 4532 h 5814"/>
              <a:gd name="T18" fmla="*/ 4905 w 6000"/>
              <a:gd name="T19" fmla="*/ 4500 h 5814"/>
              <a:gd name="T20" fmla="*/ 4968 w 6000"/>
              <a:gd name="T21" fmla="*/ 3500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0" h="5814">
                <a:moveTo>
                  <a:pt x="4968" y="3500"/>
                </a:moveTo>
                <a:lnTo>
                  <a:pt x="4968" y="3500"/>
                </a:lnTo>
                <a:cubicBezTo>
                  <a:pt x="5999" y="2469"/>
                  <a:pt x="5999" y="2469"/>
                  <a:pt x="5999" y="2469"/>
                </a:cubicBezTo>
                <a:lnTo>
                  <a:pt x="5999" y="2469"/>
                </a:lnTo>
                <a:cubicBezTo>
                  <a:pt x="4343" y="813"/>
                  <a:pt x="2156" y="0"/>
                  <a:pt x="0" y="0"/>
                </a:cubicBezTo>
                <a:cubicBezTo>
                  <a:pt x="0" y="4688"/>
                  <a:pt x="0" y="4688"/>
                  <a:pt x="0" y="4688"/>
                </a:cubicBezTo>
                <a:cubicBezTo>
                  <a:pt x="968" y="4688"/>
                  <a:pt x="1937" y="5063"/>
                  <a:pt x="2656" y="5813"/>
                </a:cubicBezTo>
                <a:lnTo>
                  <a:pt x="2656" y="5813"/>
                </a:lnTo>
                <a:cubicBezTo>
                  <a:pt x="3937" y="4532"/>
                  <a:pt x="3937" y="4532"/>
                  <a:pt x="3937" y="4532"/>
                </a:cubicBezTo>
                <a:cubicBezTo>
                  <a:pt x="4905" y="4500"/>
                  <a:pt x="4905" y="4500"/>
                  <a:pt x="4905" y="4500"/>
                </a:cubicBezTo>
                <a:lnTo>
                  <a:pt x="4968" y="3500"/>
                </a:lnTo>
              </a:path>
            </a:pathLst>
          </a:custGeom>
          <a:solidFill>
            <a:schemeClr val="accent2"/>
          </a:solidFill>
          <a:ln w="28575">
            <a:solidFill>
              <a:srgbClr val="00755A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86" tIns="91443" rIns="182886" bIns="91443" anchor="ctr"/>
          <a:lstStyle/>
          <a:p>
            <a:endParaRPr lang="en-US" sz="1000" dirty="0">
              <a:latin typeface="Lato Light"/>
            </a:endParaRP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6804248" y="4221090"/>
            <a:ext cx="2160240" cy="792088"/>
          </a:xfrm>
          <a:prstGeom prst="roundRect">
            <a:avLst>
              <a:gd name="adj" fmla="val 21204"/>
            </a:avLst>
          </a:prstGeom>
          <a:solidFill>
            <a:schemeClr val="accent4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ИНДИВИДУАЛЬНЫЙ ПОДХОД К ЛИЗИНГОПОЛУЧАТЕЛЮ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107950" y="2708921"/>
            <a:ext cx="2495168" cy="720079"/>
          </a:xfrm>
          <a:prstGeom prst="roundRect">
            <a:avLst>
              <a:gd name="adj" fmla="val 21204"/>
            </a:avLst>
          </a:prstGeom>
          <a:solidFill>
            <a:srgbClr val="00755A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СНИЖЕНИЕ ФИНАНСОВОЙ НАГРУЗКИ НА СЕЛЬХОЗПРОИЗВОДИТЕЛЕЙ</a:t>
            </a: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611560" y="1484785"/>
            <a:ext cx="2952328" cy="648071"/>
          </a:xfrm>
          <a:prstGeom prst="roundRect">
            <a:avLst>
              <a:gd name="adj" fmla="val 21204"/>
            </a:avLst>
          </a:prstGeom>
          <a:solidFill>
            <a:schemeClr val="accent1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СИСТЕМНАЯ РАБОТА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С ПОСТАВЩИКАМИ ТЕХНИКИ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0" y="4149081"/>
            <a:ext cx="2123728" cy="720079"/>
          </a:xfrm>
          <a:prstGeom prst="roundRect">
            <a:avLst>
              <a:gd name="adj" fmla="val 21204"/>
            </a:avLst>
          </a:prstGeom>
          <a:solidFill>
            <a:schemeClr val="accent3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ОРГАНИЗАЦИЯ СИСТЕМЫ КОНСУЛЬТИРОВАНИЯ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6444208" y="2780929"/>
            <a:ext cx="2579695" cy="720079"/>
          </a:xfrm>
          <a:prstGeom prst="roundRect">
            <a:avLst>
              <a:gd name="adj" fmla="val 21204"/>
            </a:avLst>
          </a:prstGeom>
          <a:solidFill>
            <a:srgbClr val="FFEE00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/>
              <a:t>ОПТИМИЗИРОВАННЫЕ ПРОЦЕДУРЫ ОФОРМЛЕНИЯ В ЛИЗИНГ</a:t>
            </a: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5803710" y="1484785"/>
            <a:ext cx="2656722" cy="720079"/>
          </a:xfrm>
          <a:prstGeom prst="roundRect">
            <a:avLst>
              <a:gd name="adj" fmla="val 21204"/>
            </a:avLst>
          </a:prstGeom>
          <a:solidFill>
            <a:schemeClr val="accent2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ШИРОКИЙ ВЫБОР ПРЕДМЕТОВ ЛИЗИНГА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611560" y="5589241"/>
            <a:ext cx="1944216" cy="720079"/>
          </a:xfrm>
          <a:prstGeom prst="roundRect">
            <a:avLst>
              <a:gd name="adj" fmla="val 21204"/>
            </a:avLst>
          </a:prstGeom>
          <a:solidFill>
            <a:schemeClr val="accent6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УНИКАЛЬНЫЕ УСЛОВИЯ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6516216" y="5589241"/>
            <a:ext cx="2088232" cy="720079"/>
          </a:xfrm>
          <a:prstGeom prst="roundRect">
            <a:avLst>
              <a:gd name="adj" fmla="val 21204"/>
            </a:avLst>
          </a:prstGeom>
          <a:solidFill>
            <a:schemeClr val="accent5"/>
          </a:solidFill>
          <a:ln w="28575">
            <a:solidFill>
              <a:srgbClr val="00735A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ДОСТУП ИЗ ЛЮБОГО УГОЛКА СТРАНЫ</a:t>
            </a:r>
          </a:p>
        </p:txBody>
      </p:sp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2" cstate="print"/>
          <a:srcRect l="2405" t="14713"/>
          <a:stretch>
            <a:fillRect/>
          </a:stretch>
        </p:blipFill>
        <p:spPr bwMode="auto">
          <a:xfrm>
            <a:off x="3832870" y="3607353"/>
            <a:ext cx="1343456" cy="134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" name="Freeform 119"/>
          <p:cNvSpPr>
            <a:spLocks noChangeArrowheads="1"/>
          </p:cNvSpPr>
          <p:nvPr/>
        </p:nvSpPr>
        <p:spPr bwMode="auto">
          <a:xfrm>
            <a:off x="4716016" y="2636914"/>
            <a:ext cx="648072" cy="576064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86398 h 538"/>
              <a:gd name="T4" fmla="*/ 129857 w 609"/>
              <a:gd name="T5" fmla="*/ 43199 h 538"/>
              <a:gd name="T6" fmla="*/ 173023 w 609"/>
              <a:gd name="T7" fmla="*/ 0 h 538"/>
              <a:gd name="T8" fmla="*/ 218707 w 609"/>
              <a:gd name="T9" fmla="*/ 43199 h 538"/>
              <a:gd name="T10" fmla="*/ 173023 w 609"/>
              <a:gd name="T11" fmla="*/ 86398 h 538"/>
              <a:gd name="T12" fmla="*/ 193167 w 609"/>
              <a:gd name="T13" fmla="*/ 32759 h 538"/>
              <a:gd name="T14" fmla="*/ 193167 w 609"/>
              <a:gd name="T15" fmla="*/ 32759 h 538"/>
              <a:gd name="T16" fmla="*/ 183095 w 609"/>
              <a:gd name="T17" fmla="*/ 32759 h 538"/>
              <a:gd name="T18" fmla="*/ 183095 w 609"/>
              <a:gd name="T19" fmla="*/ 22679 h 538"/>
              <a:gd name="T20" fmla="*/ 173023 w 609"/>
              <a:gd name="T21" fmla="*/ 12600 h 538"/>
              <a:gd name="T22" fmla="*/ 162592 w 609"/>
              <a:gd name="T23" fmla="*/ 22679 h 538"/>
              <a:gd name="T24" fmla="*/ 162592 w 609"/>
              <a:gd name="T25" fmla="*/ 32759 h 538"/>
              <a:gd name="T26" fmla="*/ 152520 w 609"/>
              <a:gd name="T27" fmla="*/ 32759 h 538"/>
              <a:gd name="T28" fmla="*/ 142448 w 609"/>
              <a:gd name="T29" fmla="*/ 43199 h 538"/>
              <a:gd name="T30" fmla="*/ 152520 w 609"/>
              <a:gd name="T31" fmla="*/ 53279 h 538"/>
              <a:gd name="T32" fmla="*/ 162592 w 609"/>
              <a:gd name="T33" fmla="*/ 53279 h 538"/>
              <a:gd name="T34" fmla="*/ 162592 w 609"/>
              <a:gd name="T35" fmla="*/ 63358 h 538"/>
              <a:gd name="T36" fmla="*/ 173023 w 609"/>
              <a:gd name="T37" fmla="*/ 73798 h 538"/>
              <a:gd name="T38" fmla="*/ 183095 w 609"/>
              <a:gd name="T39" fmla="*/ 63358 h 538"/>
              <a:gd name="T40" fmla="*/ 183095 w 609"/>
              <a:gd name="T41" fmla="*/ 53279 h 538"/>
              <a:gd name="T42" fmla="*/ 193167 w 609"/>
              <a:gd name="T43" fmla="*/ 53279 h 538"/>
              <a:gd name="T44" fmla="*/ 203239 w 609"/>
              <a:gd name="T45" fmla="*/ 43199 h 538"/>
              <a:gd name="T46" fmla="*/ 193167 w 609"/>
              <a:gd name="T47" fmla="*/ 32759 h 538"/>
              <a:gd name="T48" fmla="*/ 83814 w 609"/>
              <a:gd name="T49" fmla="*/ 116997 h 538"/>
              <a:gd name="T50" fmla="*/ 83814 w 609"/>
              <a:gd name="T51" fmla="*/ 116997 h 538"/>
              <a:gd name="T52" fmla="*/ 170505 w 609"/>
              <a:gd name="T53" fmla="*/ 111957 h 538"/>
              <a:gd name="T54" fmla="*/ 178059 w 609"/>
              <a:gd name="T55" fmla="*/ 96478 h 538"/>
              <a:gd name="T56" fmla="*/ 203239 w 609"/>
              <a:gd name="T57" fmla="*/ 88918 h 538"/>
              <a:gd name="T58" fmla="*/ 185613 w 609"/>
              <a:gd name="T59" fmla="*/ 124557 h 538"/>
              <a:gd name="T60" fmla="*/ 185613 w 609"/>
              <a:gd name="T61" fmla="*/ 124557 h 538"/>
              <a:gd name="T62" fmla="*/ 178059 w 609"/>
              <a:gd name="T63" fmla="*/ 132117 h 538"/>
              <a:gd name="T64" fmla="*/ 178059 w 609"/>
              <a:gd name="T65" fmla="*/ 132117 h 538"/>
              <a:gd name="T66" fmla="*/ 88850 w 609"/>
              <a:gd name="T67" fmla="*/ 137156 h 538"/>
              <a:gd name="T68" fmla="*/ 94246 w 609"/>
              <a:gd name="T69" fmla="*/ 152636 h 538"/>
              <a:gd name="T70" fmla="*/ 190649 w 609"/>
              <a:gd name="T71" fmla="*/ 152636 h 538"/>
              <a:gd name="T72" fmla="*/ 211153 w 609"/>
              <a:gd name="T73" fmla="*/ 172796 h 538"/>
              <a:gd name="T74" fmla="*/ 190649 w 609"/>
              <a:gd name="T75" fmla="*/ 193315 h 538"/>
              <a:gd name="T76" fmla="*/ 170505 w 609"/>
              <a:gd name="T77" fmla="*/ 172796 h 538"/>
              <a:gd name="T78" fmla="*/ 76260 w 609"/>
              <a:gd name="T79" fmla="*/ 172796 h 538"/>
              <a:gd name="T80" fmla="*/ 56116 w 609"/>
              <a:gd name="T81" fmla="*/ 193315 h 538"/>
              <a:gd name="T82" fmla="*/ 35612 w 609"/>
              <a:gd name="T83" fmla="*/ 172796 h 538"/>
              <a:gd name="T84" fmla="*/ 56116 w 609"/>
              <a:gd name="T85" fmla="*/ 152636 h 538"/>
              <a:gd name="T86" fmla="*/ 73742 w 609"/>
              <a:gd name="T87" fmla="*/ 152636 h 538"/>
              <a:gd name="T88" fmla="*/ 33094 w 609"/>
              <a:gd name="T89" fmla="*/ 40679 h 538"/>
              <a:gd name="T90" fmla="*/ 10072 w 609"/>
              <a:gd name="T91" fmla="*/ 40679 h 538"/>
              <a:gd name="T92" fmla="*/ 0 w 609"/>
              <a:gd name="T93" fmla="*/ 30239 h 538"/>
              <a:gd name="T94" fmla="*/ 10072 w 609"/>
              <a:gd name="T95" fmla="*/ 20159 h 538"/>
              <a:gd name="T96" fmla="*/ 40648 w 609"/>
              <a:gd name="T97" fmla="*/ 20159 h 538"/>
              <a:gd name="T98" fmla="*/ 50720 w 609"/>
              <a:gd name="T99" fmla="*/ 25199 h 538"/>
              <a:gd name="T100" fmla="*/ 50720 w 609"/>
              <a:gd name="T101" fmla="*/ 25199 h 538"/>
              <a:gd name="T102" fmla="*/ 56116 w 609"/>
              <a:gd name="T103" fmla="*/ 43199 h 538"/>
              <a:gd name="T104" fmla="*/ 119426 w 609"/>
              <a:gd name="T105" fmla="*/ 43199 h 538"/>
              <a:gd name="T106" fmla="*/ 124462 w 609"/>
              <a:gd name="T107" fmla="*/ 63358 h 538"/>
              <a:gd name="T108" fmla="*/ 63670 w 609"/>
              <a:gd name="T109" fmla="*/ 63358 h 538"/>
              <a:gd name="T110" fmla="*/ 83814 w 609"/>
              <a:gd name="T111" fmla="*/ 116997 h 5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0" name="Freeform 73"/>
          <p:cNvSpPr>
            <a:spLocks noChangeArrowheads="1"/>
          </p:cNvSpPr>
          <p:nvPr/>
        </p:nvSpPr>
        <p:spPr bwMode="auto">
          <a:xfrm>
            <a:off x="3779912" y="2636914"/>
            <a:ext cx="576064" cy="579115"/>
          </a:xfrm>
          <a:custGeom>
            <a:avLst/>
            <a:gdLst>
              <a:gd name="T0" fmla="*/ 207003 w 602"/>
              <a:gd name="T1" fmla="*/ 78781 h 609"/>
              <a:gd name="T2" fmla="*/ 207003 w 602"/>
              <a:gd name="T3" fmla="*/ 78781 h 609"/>
              <a:gd name="T4" fmla="*/ 196527 w 602"/>
              <a:gd name="T5" fmla="*/ 78781 h 609"/>
              <a:gd name="T6" fmla="*/ 191469 w 602"/>
              <a:gd name="T7" fmla="*/ 78781 h 609"/>
              <a:gd name="T8" fmla="*/ 163291 w 602"/>
              <a:gd name="T9" fmla="*/ 78781 h 609"/>
              <a:gd name="T10" fmla="*/ 153175 w 602"/>
              <a:gd name="T11" fmla="*/ 68708 h 609"/>
              <a:gd name="T12" fmla="*/ 163291 w 602"/>
              <a:gd name="T13" fmla="*/ 58276 h 609"/>
              <a:gd name="T14" fmla="*/ 181354 w 602"/>
              <a:gd name="T15" fmla="*/ 58276 h 609"/>
              <a:gd name="T16" fmla="*/ 107295 w 602"/>
              <a:gd name="T17" fmla="*/ 20145 h 609"/>
              <a:gd name="T18" fmla="*/ 20592 w 602"/>
              <a:gd name="T19" fmla="*/ 109358 h 609"/>
              <a:gd name="T20" fmla="*/ 10115 w 602"/>
              <a:gd name="T21" fmla="*/ 119430 h 609"/>
              <a:gd name="T22" fmla="*/ 0 w 602"/>
              <a:gd name="T23" fmla="*/ 109358 h 609"/>
              <a:gd name="T24" fmla="*/ 0 w 602"/>
              <a:gd name="T25" fmla="*/ 109358 h 609"/>
              <a:gd name="T26" fmla="*/ 107295 w 602"/>
              <a:gd name="T27" fmla="*/ 0 h 609"/>
              <a:gd name="T28" fmla="*/ 196527 w 602"/>
              <a:gd name="T29" fmla="*/ 45686 h 609"/>
              <a:gd name="T30" fmla="*/ 196527 w 602"/>
              <a:gd name="T31" fmla="*/ 28059 h 609"/>
              <a:gd name="T32" fmla="*/ 207003 w 602"/>
              <a:gd name="T33" fmla="*/ 17627 h 609"/>
              <a:gd name="T34" fmla="*/ 217119 w 602"/>
              <a:gd name="T35" fmla="*/ 28059 h 609"/>
              <a:gd name="T36" fmla="*/ 217119 w 602"/>
              <a:gd name="T37" fmla="*/ 68708 h 609"/>
              <a:gd name="T38" fmla="*/ 207003 w 602"/>
              <a:gd name="T39" fmla="*/ 78781 h 609"/>
              <a:gd name="T40" fmla="*/ 10115 w 602"/>
              <a:gd name="T41" fmla="*/ 139935 h 609"/>
              <a:gd name="T42" fmla="*/ 10115 w 602"/>
              <a:gd name="T43" fmla="*/ 139935 h 609"/>
              <a:gd name="T44" fmla="*/ 53467 w 602"/>
              <a:gd name="T45" fmla="*/ 139935 h 609"/>
              <a:gd name="T46" fmla="*/ 63943 w 602"/>
              <a:gd name="T47" fmla="*/ 150007 h 609"/>
              <a:gd name="T48" fmla="*/ 53467 w 602"/>
              <a:gd name="T49" fmla="*/ 160079 h 609"/>
              <a:gd name="T50" fmla="*/ 35765 w 602"/>
              <a:gd name="T51" fmla="*/ 160079 h 609"/>
              <a:gd name="T52" fmla="*/ 107295 w 602"/>
              <a:gd name="T53" fmla="*/ 198211 h 609"/>
              <a:gd name="T54" fmla="*/ 196527 w 602"/>
              <a:gd name="T55" fmla="*/ 109358 h 609"/>
              <a:gd name="T56" fmla="*/ 207003 w 602"/>
              <a:gd name="T57" fmla="*/ 99285 h 609"/>
              <a:gd name="T58" fmla="*/ 217119 w 602"/>
              <a:gd name="T59" fmla="*/ 109358 h 609"/>
              <a:gd name="T60" fmla="*/ 217119 w 602"/>
              <a:gd name="T61" fmla="*/ 109358 h 609"/>
              <a:gd name="T62" fmla="*/ 107295 w 602"/>
              <a:gd name="T63" fmla="*/ 218715 h 609"/>
              <a:gd name="T64" fmla="*/ 20592 w 602"/>
              <a:gd name="T65" fmla="*/ 172670 h 609"/>
              <a:gd name="T66" fmla="*/ 20592 w 602"/>
              <a:gd name="T67" fmla="*/ 190656 h 609"/>
              <a:gd name="T68" fmla="*/ 10115 w 602"/>
              <a:gd name="T69" fmla="*/ 200729 h 609"/>
              <a:gd name="T70" fmla="*/ 0 w 602"/>
              <a:gd name="T71" fmla="*/ 190656 h 609"/>
              <a:gd name="T72" fmla="*/ 0 w 602"/>
              <a:gd name="T73" fmla="*/ 150007 h 609"/>
              <a:gd name="T74" fmla="*/ 10115 w 602"/>
              <a:gd name="T75" fmla="*/ 139935 h 6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1" name="Freeform 148"/>
          <p:cNvSpPr>
            <a:spLocks noEditPoints="1"/>
          </p:cNvSpPr>
          <p:nvPr/>
        </p:nvSpPr>
        <p:spPr bwMode="auto">
          <a:xfrm>
            <a:off x="3707904" y="5301210"/>
            <a:ext cx="504056" cy="428749"/>
          </a:xfrm>
          <a:custGeom>
            <a:avLst/>
            <a:gdLst>
              <a:gd name="T0" fmla="*/ 55166 w 64"/>
              <a:gd name="T1" fmla="*/ 185277 h 62"/>
              <a:gd name="T2" fmla="*/ 48270 w 64"/>
              <a:gd name="T3" fmla="*/ 195570 h 62"/>
              <a:gd name="T4" fmla="*/ 6896 w 64"/>
              <a:gd name="T5" fmla="*/ 195570 h 62"/>
              <a:gd name="T6" fmla="*/ 0 w 64"/>
              <a:gd name="T7" fmla="*/ 185277 h 62"/>
              <a:gd name="T8" fmla="*/ 0 w 64"/>
              <a:gd name="T9" fmla="*/ 99500 h 62"/>
              <a:gd name="T10" fmla="*/ 6896 w 64"/>
              <a:gd name="T11" fmla="*/ 89207 h 62"/>
              <a:gd name="T12" fmla="*/ 48270 w 64"/>
              <a:gd name="T13" fmla="*/ 89207 h 62"/>
              <a:gd name="T14" fmla="*/ 55166 w 64"/>
              <a:gd name="T15" fmla="*/ 99500 h 62"/>
              <a:gd name="T16" fmla="*/ 55166 w 64"/>
              <a:gd name="T17" fmla="*/ 185277 h 62"/>
              <a:gd name="T18" fmla="*/ 24135 w 64"/>
              <a:gd name="T19" fmla="*/ 161259 h 62"/>
              <a:gd name="T20" fmla="*/ 17239 w 64"/>
              <a:gd name="T21" fmla="*/ 168121 h 62"/>
              <a:gd name="T22" fmla="*/ 24135 w 64"/>
              <a:gd name="T23" fmla="*/ 178415 h 62"/>
              <a:gd name="T24" fmla="*/ 34478 w 64"/>
              <a:gd name="T25" fmla="*/ 168121 h 62"/>
              <a:gd name="T26" fmla="*/ 24135 w 64"/>
              <a:gd name="T27" fmla="*/ 161259 h 62"/>
              <a:gd name="T28" fmla="*/ 213766 w 64"/>
              <a:gd name="T29" fmla="*/ 120087 h 62"/>
              <a:gd name="T30" fmla="*/ 213766 w 64"/>
              <a:gd name="T31" fmla="*/ 130380 h 62"/>
              <a:gd name="T32" fmla="*/ 210318 w 64"/>
              <a:gd name="T33" fmla="*/ 147535 h 62"/>
              <a:gd name="T34" fmla="*/ 210318 w 64"/>
              <a:gd name="T35" fmla="*/ 164690 h 62"/>
              <a:gd name="T36" fmla="*/ 203423 w 64"/>
              <a:gd name="T37" fmla="*/ 178415 h 62"/>
              <a:gd name="T38" fmla="*/ 196527 w 64"/>
              <a:gd name="T39" fmla="*/ 202432 h 62"/>
              <a:gd name="T40" fmla="*/ 168944 w 64"/>
              <a:gd name="T41" fmla="*/ 212725 h 62"/>
              <a:gd name="T42" fmla="*/ 162049 w 64"/>
              <a:gd name="T43" fmla="*/ 212725 h 62"/>
              <a:gd name="T44" fmla="*/ 151705 w 64"/>
              <a:gd name="T45" fmla="*/ 212725 h 62"/>
              <a:gd name="T46" fmla="*/ 148257 w 64"/>
              <a:gd name="T47" fmla="*/ 212725 h 62"/>
              <a:gd name="T48" fmla="*/ 96540 w 64"/>
              <a:gd name="T49" fmla="*/ 202432 h 62"/>
              <a:gd name="T50" fmla="*/ 75853 w 64"/>
              <a:gd name="T51" fmla="*/ 195570 h 62"/>
              <a:gd name="T52" fmla="*/ 65509 w 64"/>
              <a:gd name="T53" fmla="*/ 185277 h 62"/>
              <a:gd name="T54" fmla="*/ 65509 w 64"/>
              <a:gd name="T55" fmla="*/ 99500 h 62"/>
              <a:gd name="T56" fmla="*/ 72405 w 64"/>
              <a:gd name="T57" fmla="*/ 89207 h 62"/>
              <a:gd name="T58" fmla="*/ 99987 w 64"/>
              <a:gd name="T59" fmla="*/ 65190 h 62"/>
              <a:gd name="T60" fmla="*/ 113779 w 64"/>
              <a:gd name="T61" fmla="*/ 48035 h 62"/>
              <a:gd name="T62" fmla="*/ 120675 w 64"/>
              <a:gd name="T63" fmla="*/ 27448 h 62"/>
              <a:gd name="T64" fmla="*/ 131018 w 64"/>
              <a:gd name="T65" fmla="*/ 3431 h 62"/>
              <a:gd name="T66" fmla="*/ 137914 w 64"/>
              <a:gd name="T67" fmla="*/ 0 h 62"/>
              <a:gd name="T68" fmla="*/ 168944 w 64"/>
              <a:gd name="T69" fmla="*/ 37742 h 62"/>
              <a:gd name="T70" fmla="*/ 158601 w 64"/>
              <a:gd name="T71" fmla="*/ 61759 h 62"/>
              <a:gd name="T72" fmla="*/ 155153 w 64"/>
              <a:gd name="T73" fmla="*/ 72052 h 62"/>
              <a:gd name="T74" fmla="*/ 193079 w 64"/>
              <a:gd name="T75" fmla="*/ 72052 h 62"/>
              <a:gd name="T76" fmla="*/ 220662 w 64"/>
              <a:gd name="T77" fmla="*/ 99500 h 62"/>
              <a:gd name="T78" fmla="*/ 213766 w 64"/>
              <a:gd name="T79" fmla="*/ 120087 h 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2" name="Freeform 14"/>
          <p:cNvSpPr>
            <a:spLocks noEditPoints="1"/>
          </p:cNvSpPr>
          <p:nvPr/>
        </p:nvSpPr>
        <p:spPr bwMode="auto">
          <a:xfrm>
            <a:off x="2987824" y="4509122"/>
            <a:ext cx="504056" cy="473645"/>
          </a:xfrm>
          <a:custGeom>
            <a:avLst/>
            <a:gdLst>
              <a:gd name="T0" fmla="*/ 363178 w 256"/>
              <a:gd name="T1" fmla="*/ 164815 h 251"/>
              <a:gd name="T2" fmla="*/ 391976 w 256"/>
              <a:gd name="T3" fmla="*/ 216020 h 251"/>
              <a:gd name="T4" fmla="*/ 307181 w 256"/>
              <a:gd name="T5" fmla="*/ 182417 h 251"/>
              <a:gd name="T6" fmla="*/ 281583 w 256"/>
              <a:gd name="T7" fmla="*/ 185617 h 251"/>
              <a:gd name="T8" fmla="*/ 166390 w 256"/>
              <a:gd name="T9" fmla="*/ 92809 h 251"/>
              <a:gd name="T10" fmla="*/ 281583 w 256"/>
              <a:gd name="T11" fmla="*/ 0 h 251"/>
              <a:gd name="T12" fmla="*/ 409575 w 256"/>
              <a:gd name="T13" fmla="*/ 92809 h 251"/>
              <a:gd name="T14" fmla="*/ 363178 w 256"/>
              <a:gd name="T15" fmla="*/ 164815 h 251"/>
              <a:gd name="T16" fmla="*/ 142391 w 256"/>
              <a:gd name="T17" fmla="*/ 102409 h 251"/>
              <a:gd name="T18" fmla="*/ 271983 w 256"/>
              <a:gd name="T19" fmla="*/ 211219 h 251"/>
              <a:gd name="T20" fmla="*/ 297582 w 256"/>
              <a:gd name="T21" fmla="*/ 208019 h 251"/>
              <a:gd name="T22" fmla="*/ 297582 w 256"/>
              <a:gd name="T23" fmla="*/ 208019 h 251"/>
              <a:gd name="T24" fmla="*/ 300782 w 256"/>
              <a:gd name="T25" fmla="*/ 208019 h 251"/>
              <a:gd name="T26" fmla="*/ 366378 w 256"/>
              <a:gd name="T27" fmla="*/ 235222 h 251"/>
              <a:gd name="T28" fmla="*/ 195188 w 256"/>
              <a:gd name="T29" fmla="*/ 344032 h 251"/>
              <a:gd name="T30" fmla="*/ 156790 w 256"/>
              <a:gd name="T31" fmla="*/ 337631 h 251"/>
              <a:gd name="T32" fmla="*/ 25598 w 256"/>
              <a:gd name="T33" fmla="*/ 390436 h 251"/>
              <a:gd name="T34" fmla="*/ 70396 w 256"/>
              <a:gd name="T35" fmla="*/ 312029 h 251"/>
              <a:gd name="T36" fmla="*/ 0 w 256"/>
              <a:gd name="T37" fmla="*/ 201619 h 251"/>
              <a:gd name="T38" fmla="*/ 148791 w 256"/>
              <a:gd name="T39" fmla="*/ 64006 h 251"/>
              <a:gd name="T40" fmla="*/ 142391 w 256"/>
              <a:gd name="T41" fmla="*/ 102409 h 2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6" h="251">
                <a:moveTo>
                  <a:pt x="227" y="103"/>
                </a:moveTo>
                <a:cubicBezTo>
                  <a:pt x="223" y="106"/>
                  <a:pt x="222" y="124"/>
                  <a:pt x="245" y="135"/>
                </a:cubicBezTo>
                <a:cubicBezTo>
                  <a:pt x="245" y="135"/>
                  <a:pt x="213" y="140"/>
                  <a:pt x="192" y="114"/>
                </a:cubicBezTo>
                <a:cubicBezTo>
                  <a:pt x="187" y="114"/>
                  <a:pt x="181" y="116"/>
                  <a:pt x="176" y="116"/>
                </a:cubicBezTo>
                <a:cubicBezTo>
                  <a:pt x="131" y="116"/>
                  <a:pt x="104" y="90"/>
                  <a:pt x="104" y="58"/>
                </a:cubicBezTo>
                <a:cubicBezTo>
                  <a:pt x="104" y="26"/>
                  <a:pt x="131" y="0"/>
                  <a:pt x="176" y="0"/>
                </a:cubicBezTo>
                <a:cubicBezTo>
                  <a:pt x="221" y="0"/>
                  <a:pt x="256" y="26"/>
                  <a:pt x="256" y="58"/>
                </a:cubicBezTo>
                <a:cubicBezTo>
                  <a:pt x="256" y="76"/>
                  <a:pt x="245" y="93"/>
                  <a:pt x="227" y="103"/>
                </a:cubicBezTo>
                <a:moveTo>
                  <a:pt x="89" y="64"/>
                </a:moveTo>
                <a:cubicBezTo>
                  <a:pt x="91" y="99"/>
                  <a:pt x="122" y="129"/>
                  <a:pt x="170" y="132"/>
                </a:cubicBezTo>
                <a:cubicBezTo>
                  <a:pt x="176" y="133"/>
                  <a:pt x="181" y="131"/>
                  <a:pt x="186" y="130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202" y="144"/>
                  <a:pt x="219" y="147"/>
                  <a:pt x="229" y="147"/>
                </a:cubicBezTo>
                <a:cubicBezTo>
                  <a:pt x="219" y="186"/>
                  <a:pt x="180" y="215"/>
                  <a:pt x="122" y="215"/>
                </a:cubicBezTo>
                <a:cubicBezTo>
                  <a:pt x="114" y="215"/>
                  <a:pt x="106" y="212"/>
                  <a:pt x="98" y="211"/>
                </a:cubicBezTo>
                <a:cubicBezTo>
                  <a:pt x="66" y="251"/>
                  <a:pt x="16" y="244"/>
                  <a:pt x="16" y="244"/>
                </a:cubicBezTo>
                <a:cubicBezTo>
                  <a:pt x="51" y="227"/>
                  <a:pt x="51" y="199"/>
                  <a:pt x="44" y="195"/>
                </a:cubicBezTo>
                <a:cubicBezTo>
                  <a:pt x="17" y="179"/>
                  <a:pt x="0" y="154"/>
                  <a:pt x="0" y="126"/>
                </a:cubicBezTo>
                <a:cubicBezTo>
                  <a:pt x="0" y="84"/>
                  <a:pt x="39" y="49"/>
                  <a:pt x="93" y="40"/>
                </a:cubicBezTo>
                <a:cubicBezTo>
                  <a:pt x="90" y="47"/>
                  <a:pt x="89" y="55"/>
                  <a:pt x="89" y="6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5" name="Group 167"/>
          <p:cNvGrpSpPr/>
          <p:nvPr/>
        </p:nvGrpSpPr>
        <p:grpSpPr>
          <a:xfrm>
            <a:off x="5580112" y="4509122"/>
            <a:ext cx="576064" cy="576064"/>
            <a:chOff x="3036888" y="1909763"/>
            <a:chExt cx="355600" cy="360363"/>
          </a:xfrm>
          <a:solidFill>
            <a:srgbClr val="FFFFFF"/>
          </a:solidFill>
        </p:grpSpPr>
        <p:sp>
          <p:nvSpPr>
            <p:cNvPr id="174" name="Freeform 76"/>
            <p:cNvSpPr>
              <a:spLocks noEditPoints="1"/>
            </p:cNvSpPr>
            <p:nvPr/>
          </p:nvSpPr>
          <p:spPr bwMode="auto">
            <a:xfrm>
              <a:off x="3036888" y="1909763"/>
              <a:ext cx="355600" cy="3603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46" y="38"/>
                </a:cxn>
                <a:cxn ang="0">
                  <a:pos x="48" y="52"/>
                </a:cxn>
                <a:cxn ang="0">
                  <a:pos x="2" y="99"/>
                </a:cxn>
                <a:cxn ang="0">
                  <a:pos x="0" y="103"/>
                </a:cxn>
                <a:cxn ang="0">
                  <a:pos x="0" y="115"/>
                </a:cxn>
                <a:cxn ang="0">
                  <a:pos x="7" y="123"/>
                </a:cxn>
                <a:cxn ang="0">
                  <a:pos x="19" y="123"/>
                </a:cxn>
                <a:cxn ang="0">
                  <a:pos x="24" y="120"/>
                </a:cxn>
                <a:cxn ang="0">
                  <a:pos x="29" y="115"/>
                </a:cxn>
                <a:cxn ang="0">
                  <a:pos x="38" y="115"/>
                </a:cxn>
                <a:cxn ang="0">
                  <a:pos x="46" y="107"/>
                </a:cxn>
                <a:cxn ang="0">
                  <a:pos x="46" y="100"/>
                </a:cxn>
                <a:cxn ang="0">
                  <a:pos x="53" y="100"/>
                </a:cxn>
                <a:cxn ang="0">
                  <a:pos x="61" y="92"/>
                </a:cxn>
                <a:cxn ang="0">
                  <a:pos x="61" y="83"/>
                </a:cxn>
                <a:cxn ang="0">
                  <a:pos x="70" y="74"/>
                </a:cxn>
                <a:cxn ang="0">
                  <a:pos x="84" y="77"/>
                </a:cxn>
                <a:cxn ang="0">
                  <a:pos x="122" y="38"/>
                </a:cxn>
                <a:cxn ang="0">
                  <a:pos x="84" y="0"/>
                </a:cxn>
                <a:cxn ang="0">
                  <a:pos x="84" y="69"/>
                </a:cxn>
                <a:cxn ang="0">
                  <a:pos x="69" y="65"/>
                </a:cxn>
                <a:cxn ang="0">
                  <a:pos x="67" y="66"/>
                </a:cxn>
                <a:cxn ang="0">
                  <a:pos x="63" y="70"/>
                </a:cxn>
                <a:cxn ang="0">
                  <a:pos x="56" y="77"/>
                </a:cxn>
                <a:cxn ang="0">
                  <a:pos x="53" y="83"/>
                </a:cxn>
                <a:cxn ang="0">
                  <a:pos x="53" y="92"/>
                </a:cxn>
                <a:cxn ang="0">
                  <a:pos x="46" y="92"/>
                </a:cxn>
                <a:cxn ang="0">
                  <a:pos x="38" y="100"/>
                </a:cxn>
                <a:cxn ang="0">
                  <a:pos x="38" y="107"/>
                </a:cxn>
                <a:cxn ang="0">
                  <a:pos x="29" y="107"/>
                </a:cxn>
                <a:cxn ang="0">
                  <a:pos x="24" y="109"/>
                </a:cxn>
                <a:cxn ang="0">
                  <a:pos x="18" y="115"/>
                </a:cxn>
                <a:cxn ang="0">
                  <a:pos x="7" y="115"/>
                </a:cxn>
                <a:cxn ang="0">
                  <a:pos x="7" y="104"/>
                </a:cxn>
                <a:cxn ang="0">
                  <a:pos x="52" y="59"/>
                </a:cxn>
                <a:cxn ang="0">
                  <a:pos x="52" y="59"/>
                </a:cxn>
                <a:cxn ang="0">
                  <a:pos x="58" y="54"/>
                </a:cxn>
                <a:cxn ang="0">
                  <a:pos x="53" y="38"/>
                </a:cxn>
                <a:cxn ang="0">
                  <a:pos x="84" y="7"/>
                </a:cxn>
                <a:cxn ang="0">
                  <a:pos x="115" y="38"/>
                </a:cxn>
                <a:cxn ang="0">
                  <a:pos x="84" y="69"/>
                </a:cxn>
                <a:cxn ang="0">
                  <a:pos x="84" y="69"/>
                </a:cxn>
                <a:cxn ang="0">
                  <a:pos x="84" y="69"/>
                </a:cxn>
              </a:cxnLst>
              <a:rect l="0" t="0" r="r" b="b"/>
              <a:pathLst>
                <a:path w="122" h="123">
                  <a:moveTo>
                    <a:pt x="84" y="0"/>
                  </a:moveTo>
                  <a:cubicBezTo>
                    <a:pt x="63" y="0"/>
                    <a:pt x="46" y="17"/>
                    <a:pt x="46" y="38"/>
                  </a:cubicBezTo>
                  <a:cubicBezTo>
                    <a:pt x="46" y="43"/>
                    <a:pt x="47" y="48"/>
                    <a:pt x="48" y="5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00"/>
                    <a:pt x="0" y="101"/>
                    <a:pt x="0" y="10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3" y="123"/>
                    <a:pt x="7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1" y="123"/>
                    <a:pt x="22" y="122"/>
                    <a:pt x="24" y="120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2" y="115"/>
                    <a:pt x="46" y="111"/>
                    <a:pt x="46" y="107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100"/>
                    <a:pt x="61" y="96"/>
                    <a:pt x="61" y="9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4" y="76"/>
                    <a:pt x="79" y="77"/>
                    <a:pt x="84" y="77"/>
                  </a:cubicBezTo>
                  <a:cubicBezTo>
                    <a:pt x="105" y="77"/>
                    <a:pt x="122" y="59"/>
                    <a:pt x="122" y="38"/>
                  </a:cubicBezTo>
                  <a:cubicBezTo>
                    <a:pt x="122" y="17"/>
                    <a:pt x="105" y="0"/>
                    <a:pt x="84" y="0"/>
                  </a:cubicBezTo>
                  <a:close/>
                  <a:moveTo>
                    <a:pt x="84" y="69"/>
                  </a:moveTo>
                  <a:cubicBezTo>
                    <a:pt x="78" y="69"/>
                    <a:pt x="73" y="67"/>
                    <a:pt x="69" y="6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9"/>
                    <a:pt x="53" y="81"/>
                    <a:pt x="53" y="83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1" y="92"/>
                    <a:pt x="38" y="95"/>
                    <a:pt x="38" y="100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7" y="107"/>
                    <a:pt x="25" y="108"/>
                    <a:pt x="24" y="109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49"/>
                    <a:pt x="53" y="44"/>
                    <a:pt x="53" y="38"/>
                  </a:cubicBezTo>
                  <a:cubicBezTo>
                    <a:pt x="53" y="21"/>
                    <a:pt x="67" y="7"/>
                    <a:pt x="84" y="7"/>
                  </a:cubicBezTo>
                  <a:cubicBezTo>
                    <a:pt x="101" y="7"/>
                    <a:pt x="115" y="21"/>
                    <a:pt x="115" y="38"/>
                  </a:cubicBezTo>
                  <a:cubicBezTo>
                    <a:pt x="115" y="55"/>
                    <a:pt x="101" y="69"/>
                    <a:pt x="84" y="69"/>
                  </a:cubicBezTo>
                  <a:close/>
                  <a:moveTo>
                    <a:pt x="84" y="69"/>
                  </a:moveTo>
                  <a:cubicBezTo>
                    <a:pt x="84" y="69"/>
                    <a:pt x="84" y="69"/>
                    <a:pt x="84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75" name="Freeform 77"/>
            <p:cNvSpPr>
              <a:spLocks noEditPoints="1"/>
            </p:cNvSpPr>
            <p:nvPr/>
          </p:nvSpPr>
          <p:spPr bwMode="auto">
            <a:xfrm>
              <a:off x="3259138" y="1952626"/>
              <a:ext cx="90488" cy="92075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17" y="30"/>
                </a:cxn>
                <a:cxn ang="0">
                  <a:pos x="20" y="31"/>
                </a:cxn>
                <a:cxn ang="0">
                  <a:pos x="31" y="20"/>
                </a:cxn>
                <a:cxn ang="0">
                  <a:pos x="31" y="19"/>
                </a:cxn>
                <a:cxn ang="0">
                  <a:pos x="30" y="16"/>
                </a:cxn>
                <a:cxn ang="0">
                  <a:pos x="19" y="27"/>
                </a:cxn>
                <a:cxn ang="0">
                  <a:pos x="4" y="13"/>
                </a:cxn>
                <a:cxn ang="0">
                  <a:pos x="13" y="4"/>
                </a:cxn>
                <a:cxn ang="0">
                  <a:pos x="27" y="19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31" h="31">
                  <a:moveTo>
                    <a:pt x="30" y="16"/>
                  </a:moveTo>
                  <a:cubicBezTo>
                    <a:pt x="26" y="10"/>
                    <a:pt x="21" y="5"/>
                    <a:pt x="15" y="1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6" y="2"/>
                    <a:pt x="2" y="6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5" y="21"/>
                    <a:pt x="11" y="26"/>
                    <a:pt x="17" y="30"/>
                  </a:cubicBezTo>
                  <a:cubicBezTo>
                    <a:pt x="18" y="31"/>
                    <a:pt x="19" y="31"/>
                    <a:pt x="20" y="31"/>
                  </a:cubicBezTo>
                  <a:cubicBezTo>
                    <a:pt x="25" y="29"/>
                    <a:pt x="29" y="25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7"/>
                    <a:pt x="30" y="16"/>
                  </a:cubicBezTo>
                  <a:close/>
                  <a:moveTo>
                    <a:pt x="19" y="27"/>
                  </a:moveTo>
                  <a:cubicBezTo>
                    <a:pt x="13" y="23"/>
                    <a:pt x="8" y="18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8" y="8"/>
                    <a:pt x="23" y="13"/>
                    <a:pt x="27" y="19"/>
                  </a:cubicBezTo>
                  <a:cubicBezTo>
                    <a:pt x="26" y="23"/>
                    <a:pt x="23" y="26"/>
                    <a:pt x="19" y="27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76" name="Freeform 69"/>
          <p:cNvSpPr>
            <a:spLocks noEditPoints="1"/>
          </p:cNvSpPr>
          <p:nvPr/>
        </p:nvSpPr>
        <p:spPr bwMode="auto">
          <a:xfrm>
            <a:off x="5580112" y="3501010"/>
            <a:ext cx="504056" cy="488057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7" name="Freeform 168"/>
          <p:cNvSpPr>
            <a:spLocks noChangeArrowheads="1"/>
          </p:cNvSpPr>
          <p:nvPr/>
        </p:nvSpPr>
        <p:spPr bwMode="auto">
          <a:xfrm>
            <a:off x="2987824" y="3429002"/>
            <a:ext cx="576064" cy="480119"/>
          </a:xfrm>
          <a:custGeom>
            <a:avLst/>
            <a:gdLst>
              <a:gd name="T0" fmla="*/ 7656 w 497"/>
              <a:gd name="T1" fmla="*/ 111374 h 426"/>
              <a:gd name="T2" fmla="*/ 7656 w 497"/>
              <a:gd name="T3" fmla="*/ 111374 h 426"/>
              <a:gd name="T4" fmla="*/ 23870 w 497"/>
              <a:gd name="T5" fmla="*/ 115433 h 426"/>
              <a:gd name="T6" fmla="*/ 36030 w 497"/>
              <a:gd name="T7" fmla="*/ 95593 h 426"/>
              <a:gd name="T8" fmla="*/ 11710 w 497"/>
              <a:gd name="T9" fmla="*/ 91534 h 426"/>
              <a:gd name="T10" fmla="*/ 0 w 497"/>
              <a:gd name="T11" fmla="*/ 99651 h 426"/>
              <a:gd name="T12" fmla="*/ 7656 w 497"/>
              <a:gd name="T13" fmla="*/ 111374 h 426"/>
              <a:gd name="T14" fmla="*/ 207173 w 497"/>
              <a:gd name="T15" fmla="*/ 115433 h 426"/>
              <a:gd name="T16" fmla="*/ 207173 w 497"/>
              <a:gd name="T17" fmla="*/ 115433 h 426"/>
              <a:gd name="T18" fmla="*/ 155380 w 497"/>
              <a:gd name="T19" fmla="*/ 159622 h 426"/>
              <a:gd name="T20" fmla="*/ 99533 w 497"/>
              <a:gd name="T21" fmla="*/ 115433 h 426"/>
              <a:gd name="T22" fmla="*/ 95480 w 497"/>
              <a:gd name="T23" fmla="*/ 111374 h 426"/>
              <a:gd name="T24" fmla="*/ 87373 w 497"/>
              <a:gd name="T25" fmla="*/ 111374 h 426"/>
              <a:gd name="T26" fmla="*/ 75663 w 497"/>
              <a:gd name="T27" fmla="*/ 127607 h 426"/>
              <a:gd name="T28" fmla="*/ 87373 w 497"/>
              <a:gd name="T29" fmla="*/ 131665 h 426"/>
              <a:gd name="T30" fmla="*/ 151777 w 497"/>
              <a:gd name="T31" fmla="*/ 179462 h 426"/>
              <a:gd name="T32" fmla="*/ 155380 w 497"/>
              <a:gd name="T33" fmla="*/ 183520 h 426"/>
              <a:gd name="T34" fmla="*/ 163487 w 497"/>
              <a:gd name="T35" fmla="*/ 179462 h 426"/>
              <a:gd name="T36" fmla="*/ 219333 w 497"/>
              <a:gd name="T37" fmla="*/ 131665 h 426"/>
              <a:gd name="T38" fmla="*/ 219333 w 497"/>
              <a:gd name="T39" fmla="*/ 115433 h 426"/>
              <a:gd name="T40" fmla="*/ 207173 w 497"/>
              <a:gd name="T41" fmla="*/ 115433 h 426"/>
              <a:gd name="T42" fmla="*/ 95480 w 497"/>
              <a:gd name="T43" fmla="*/ 63578 h 426"/>
              <a:gd name="T44" fmla="*/ 95480 w 497"/>
              <a:gd name="T45" fmla="*/ 63578 h 426"/>
              <a:gd name="T46" fmla="*/ 151777 w 497"/>
              <a:gd name="T47" fmla="*/ 99651 h 426"/>
              <a:gd name="T48" fmla="*/ 167540 w 497"/>
              <a:gd name="T49" fmla="*/ 95593 h 426"/>
              <a:gd name="T50" fmla="*/ 223387 w 497"/>
              <a:gd name="T51" fmla="*/ 15782 h 426"/>
              <a:gd name="T52" fmla="*/ 219333 w 497"/>
              <a:gd name="T53" fmla="*/ 4058 h 426"/>
              <a:gd name="T54" fmla="*/ 203570 w 497"/>
              <a:gd name="T55" fmla="*/ 4058 h 426"/>
              <a:gd name="T56" fmla="*/ 155380 w 497"/>
              <a:gd name="T57" fmla="*/ 79811 h 426"/>
              <a:gd name="T58" fmla="*/ 99533 w 497"/>
              <a:gd name="T59" fmla="*/ 43738 h 426"/>
              <a:gd name="T60" fmla="*/ 91426 w 497"/>
              <a:gd name="T61" fmla="*/ 39680 h 426"/>
              <a:gd name="T62" fmla="*/ 83770 w 497"/>
              <a:gd name="T63" fmla="*/ 47796 h 426"/>
              <a:gd name="T64" fmla="*/ 0 w 497"/>
              <a:gd name="T65" fmla="*/ 175854 h 426"/>
              <a:gd name="T66" fmla="*/ 4053 w 497"/>
              <a:gd name="T67" fmla="*/ 191636 h 426"/>
              <a:gd name="T68" fmla="*/ 11710 w 497"/>
              <a:gd name="T69" fmla="*/ 191636 h 426"/>
              <a:gd name="T70" fmla="*/ 19817 w 497"/>
              <a:gd name="T71" fmla="*/ 187578 h 426"/>
              <a:gd name="T72" fmla="*/ 95480 w 497"/>
              <a:gd name="T73" fmla="*/ 63578 h 4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34290" tIns="17145" rIns="34290" bIns="17145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8" name="Freeform 121"/>
          <p:cNvSpPr>
            <a:spLocks noChangeArrowheads="1"/>
          </p:cNvSpPr>
          <p:nvPr/>
        </p:nvSpPr>
        <p:spPr bwMode="auto">
          <a:xfrm>
            <a:off x="4716016" y="5301210"/>
            <a:ext cx="576064" cy="576064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200" b="1" i="1" dirty="0" smtClean="0"/>
              <a:t>ДОСТИГНУТЫЕ РЕЗУЛЬТАТЫ РАБОТЫ АО "РОСАГРОЛИЗИНГ" </a:t>
            </a:r>
            <a:r>
              <a:rPr lang="ru-RU" sz="1200" b="1" i="1" dirty="0" smtClean="0"/>
              <a:t>И </a:t>
            </a:r>
            <a:r>
              <a:rPr lang="ru-RU" sz="1200" b="1" i="1" dirty="0" smtClean="0"/>
              <a:t>ОПЫТ РАБОТЫ БОЛЕЕ ЧЕМ С 18 ТЫС. СЕЛЬХОЗПРОИЗВОДИТЕЛЕЙ (ПРИОРИТЕТ СРЕДИ КОТОРЫХ ОТДАН МСП, ЯВЛЯЮЩИХСЯ ОСНОВОЙ ДЛЯ СЕЛЬХОЗКООПЕРАЦИИ) ПОЗВОЛЯЮТ С УВЕРЕННОСТЬЮ ГОВОРИТЬ ОБ ОБЪЕКТИВНОМ ПОНИМАНИИ ПОДХОДОВ К РАЗВИТИЮ КООПЕРАЦИИ НА СЕЛЕ.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0" y="425204"/>
            <a:ext cx="91440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400" b="1" dirty="0" smtClean="0">
                <a:latin typeface="Arial Narrow" pitchFamily="34" charset="0"/>
              </a:rPr>
              <a:t>ВО ИСПОЛНЕНИЕ ПОРУЧЕНИЯ ПРЕЗИДЕНТА РФ В.В.ПУТИНА ПО РАЗВИТИЮ КООПЕРАЦИИ АО "РОСАГРОЛИЗИНГ" РАЗРАБОТАЛО ПРОЕКТ ПРОГРАММЫ РАЗВИТИЯ СЕЛЬСКОХОЗЯЙСТВЕННОЙ КООПЕРАЦИИ С ИСПОЛЬЗОВАНИЕМ ИНСТРУМЕНТА ФЕДЕРАЛЬНОГО ЛИЗИНГА НА 2017–2020 ГГ.</a:t>
            </a:r>
          </a:p>
          <a:p>
            <a:pPr algn="ctr">
              <a:spcAft>
                <a:spcPts val="300"/>
              </a:spcAft>
            </a:pPr>
            <a:r>
              <a:rPr lang="ru-RU" sz="1400" b="1" u="sng" dirty="0" smtClean="0">
                <a:latin typeface="Arial Narrow" pitchFamily="34" charset="0"/>
              </a:rPr>
              <a:t>ПЛАНИРУЕМЫЙ ОБЩИЙ ОБЪЕМ ФИНАНСИРОВАНИЯ – 12,4 МЛРД РУБ.</a:t>
            </a:r>
          </a:p>
        </p:txBody>
      </p:sp>
      <p:sp>
        <p:nvSpPr>
          <p:cNvPr id="119" name="Rectangle 80"/>
          <p:cNvSpPr/>
          <p:nvPr/>
        </p:nvSpPr>
        <p:spPr>
          <a:xfrm rot="10800000">
            <a:off x="0" y="1641859"/>
            <a:ext cx="1000364" cy="677493"/>
          </a:xfrm>
          <a:prstGeom prst="rect">
            <a:avLst/>
          </a:prstGeom>
          <a:solidFill>
            <a:srgbClr val="0069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1"/>
          <p:cNvGrpSpPr/>
          <p:nvPr/>
        </p:nvGrpSpPr>
        <p:grpSpPr>
          <a:xfrm>
            <a:off x="712342" y="1446503"/>
            <a:ext cx="3571626" cy="872857"/>
            <a:chOff x="712330" y="1117961"/>
            <a:chExt cx="3571626" cy="872857"/>
          </a:xfrm>
        </p:grpSpPr>
        <p:sp>
          <p:nvSpPr>
            <p:cNvPr id="123" name="Right Triangle 83"/>
            <p:cNvSpPr/>
            <p:nvPr/>
          </p:nvSpPr>
          <p:spPr>
            <a:xfrm rot="10800000">
              <a:off x="712330" y="1788667"/>
              <a:ext cx="288033" cy="202151"/>
            </a:xfrm>
            <a:prstGeom prst="rtTriangle">
              <a:avLst/>
            </a:prstGeom>
            <a:solidFill>
              <a:srgbClr val="005A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6"/>
            <p:cNvGrpSpPr/>
            <p:nvPr/>
          </p:nvGrpSpPr>
          <p:grpSpPr>
            <a:xfrm rot="10800000">
              <a:off x="712331" y="1117961"/>
              <a:ext cx="3571625" cy="677494"/>
              <a:chOff x="3533505" y="2072213"/>
              <a:chExt cx="3571625" cy="1018001"/>
            </a:xfrm>
            <a:solidFill>
              <a:schemeClr val="accent1"/>
            </a:solidFill>
          </p:grpSpPr>
          <p:sp>
            <p:nvSpPr>
              <p:cNvPr id="125" name="Notched Right Arrow 84"/>
              <p:cNvSpPr/>
              <p:nvPr/>
            </p:nvSpPr>
            <p:spPr>
              <a:xfrm>
                <a:off x="3533505" y="2072215"/>
                <a:ext cx="2419485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85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7" name="Rectangle 86"/>
          <p:cNvSpPr/>
          <p:nvPr/>
        </p:nvSpPr>
        <p:spPr>
          <a:xfrm rot="10800000">
            <a:off x="0" y="2690074"/>
            <a:ext cx="1000364" cy="677493"/>
          </a:xfrm>
          <a:prstGeom prst="rect">
            <a:avLst/>
          </a:prstGeom>
          <a:solidFill>
            <a:srgbClr val="9B39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103"/>
          <p:cNvGrpSpPr/>
          <p:nvPr/>
        </p:nvGrpSpPr>
        <p:grpSpPr>
          <a:xfrm>
            <a:off x="712342" y="2494715"/>
            <a:ext cx="3571626" cy="872857"/>
            <a:chOff x="712330" y="2034922"/>
            <a:chExt cx="3571626" cy="872857"/>
          </a:xfrm>
        </p:grpSpPr>
        <p:sp>
          <p:nvSpPr>
            <p:cNvPr id="137" name="Right Triangle 105"/>
            <p:cNvSpPr/>
            <p:nvPr/>
          </p:nvSpPr>
          <p:spPr>
            <a:xfrm rot="10800000">
              <a:off x="712330" y="2705628"/>
              <a:ext cx="288033" cy="202151"/>
            </a:xfrm>
            <a:prstGeom prst="rtTriangle">
              <a:avLst/>
            </a:prstGeom>
            <a:solidFill>
              <a:srgbClr val="88323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42"/>
            <p:cNvGrpSpPr/>
            <p:nvPr/>
          </p:nvGrpSpPr>
          <p:grpSpPr>
            <a:xfrm rot="10800000">
              <a:off x="712331" y="2034922"/>
              <a:ext cx="3571625" cy="677494"/>
              <a:chOff x="3533505" y="2072213"/>
              <a:chExt cx="3571625" cy="1018001"/>
            </a:xfrm>
            <a:solidFill>
              <a:schemeClr val="accent3"/>
            </a:solidFill>
          </p:grpSpPr>
          <p:sp>
            <p:nvSpPr>
              <p:cNvPr id="139" name="Notched Right Arrow 106"/>
              <p:cNvSpPr/>
              <p:nvPr/>
            </p:nvSpPr>
            <p:spPr>
              <a:xfrm>
                <a:off x="3533505" y="2072215"/>
                <a:ext cx="2419485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ectangle 107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3" name="Rectangle 114"/>
          <p:cNvSpPr/>
          <p:nvPr/>
        </p:nvSpPr>
        <p:spPr>
          <a:xfrm rot="10800000">
            <a:off x="0" y="3749357"/>
            <a:ext cx="1000364" cy="677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115"/>
          <p:cNvGrpSpPr/>
          <p:nvPr/>
        </p:nvGrpSpPr>
        <p:grpSpPr>
          <a:xfrm>
            <a:off x="712342" y="3553999"/>
            <a:ext cx="3571626" cy="872857"/>
            <a:chOff x="712330" y="3868844"/>
            <a:chExt cx="3571626" cy="872857"/>
          </a:xfrm>
        </p:grpSpPr>
        <p:sp>
          <p:nvSpPr>
            <p:cNvPr id="162" name="Right Triangle 117"/>
            <p:cNvSpPr/>
            <p:nvPr/>
          </p:nvSpPr>
          <p:spPr>
            <a:xfrm rot="10800000">
              <a:off x="712330" y="4539550"/>
              <a:ext cx="288033" cy="202151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54"/>
            <p:cNvGrpSpPr/>
            <p:nvPr/>
          </p:nvGrpSpPr>
          <p:grpSpPr>
            <a:xfrm rot="10800000">
              <a:off x="712331" y="3868844"/>
              <a:ext cx="3571625" cy="677494"/>
              <a:chOff x="3533505" y="2072213"/>
              <a:chExt cx="3571625" cy="1018001"/>
            </a:xfrm>
            <a:solidFill>
              <a:schemeClr val="accent6"/>
            </a:solidFill>
          </p:grpSpPr>
          <p:sp>
            <p:nvSpPr>
              <p:cNvPr id="163" name="Notched Right Arrow 118"/>
              <p:cNvSpPr/>
              <p:nvPr/>
            </p:nvSpPr>
            <p:spPr>
              <a:xfrm>
                <a:off x="3533505" y="2072215"/>
                <a:ext cx="2419485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19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1" name="TextBox 170"/>
          <p:cNvSpPr txBox="1"/>
          <p:nvPr/>
        </p:nvSpPr>
        <p:spPr>
          <a:xfrm>
            <a:off x="827584" y="1541819"/>
            <a:ext cx="32370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СОЗДАНИЕ МАШИННО-ТЕХНОЛОГИЧЕСКИХ КОМПАНИЙ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7" name="Text Placeholder 3"/>
          <p:cNvSpPr txBox="1">
            <a:spLocks/>
          </p:cNvSpPr>
          <p:nvPr/>
        </p:nvSpPr>
        <p:spPr>
          <a:xfrm>
            <a:off x="6655385" y="1747860"/>
            <a:ext cx="2204130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55A"/>
                </a:solidFill>
                <a:effectLst/>
                <a:uLnTx/>
                <a:uFillTx/>
                <a:latin typeface="Arial Narrow" pitchFamily="34" charset="0"/>
              </a:rPr>
              <a:t>ТЕХНИЧЕСКОЕ ОБНОВЛЕНИЕ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755A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89" name="Text Placeholder 3"/>
          <p:cNvSpPr txBox="1">
            <a:spLocks/>
          </p:cNvSpPr>
          <p:nvPr/>
        </p:nvSpPr>
        <p:spPr>
          <a:xfrm>
            <a:off x="4835312" y="1412776"/>
            <a:ext cx="852798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55A"/>
                </a:solidFill>
                <a:effectLst/>
                <a:uLnTx/>
                <a:uFillTx/>
                <a:latin typeface="Arial Narrow" pitchFamily="34" charset="0"/>
              </a:rPr>
              <a:t>8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55A"/>
                </a:solidFill>
                <a:effectLst/>
                <a:uLnTx/>
                <a:uFillTx/>
                <a:latin typeface="Arial Narrow" pitchFamily="34" charset="0"/>
              </a:rPr>
              <a:t>МТК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55A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94" name="Text Placeholder 3"/>
          <p:cNvSpPr txBox="1">
            <a:spLocks/>
          </p:cNvSpPr>
          <p:nvPr/>
        </p:nvSpPr>
        <p:spPr>
          <a:xfrm>
            <a:off x="6588251" y="2590892"/>
            <a:ext cx="2282676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РАЗВИТИЕ</a:t>
            </a:r>
            <a:r>
              <a:rPr kumimoji="0" lang="ru-RU" b="1" i="0" u="none" strike="noStrike" kern="1200" cap="none" spc="0" normalizeH="0" noProof="0" dirty="0" smtClean="0"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 ИНФРАСТРУКТУРЫ</a:t>
            </a:r>
            <a:endParaRPr kumimoji="0" lang="en-US" b="1" i="0" u="none" strike="noStrike" kern="1200" cap="none" spc="0" normalizeH="0" baseline="0" noProof="0" dirty="0" smtClean="0">
              <a:solidFill>
                <a:schemeClr val="accent2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96" name="Text Placeholder 3"/>
          <p:cNvSpPr txBox="1">
            <a:spLocks/>
          </p:cNvSpPr>
          <p:nvPr/>
        </p:nvSpPr>
        <p:spPr>
          <a:xfrm>
            <a:off x="4355976" y="2405914"/>
            <a:ext cx="1977144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90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ТЫС. ТОНН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02" name="Text Placeholder 3"/>
          <p:cNvSpPr txBox="1">
            <a:spLocks/>
          </p:cNvSpPr>
          <p:nvPr/>
        </p:nvSpPr>
        <p:spPr>
          <a:xfrm>
            <a:off x="6588224" y="3671010"/>
            <a:ext cx="2011769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itchFamily="34" charset="0"/>
              </a:rPr>
              <a:t>СФОРМИРОВАНИЕ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itchFamily="34" charset="0"/>
              </a:rPr>
              <a:t> МАРЖИ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04" name="Text Placeholder 3"/>
          <p:cNvSpPr txBox="1">
            <a:spLocks/>
          </p:cNvSpPr>
          <p:nvPr/>
        </p:nvSpPr>
        <p:spPr>
          <a:xfrm>
            <a:off x="4710759" y="3486034"/>
            <a:ext cx="1290418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itchFamily="34" charset="0"/>
              </a:rPr>
              <a:t>2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itchFamily="34" charset="0"/>
              </a:rPr>
              <a:t>4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itchFamily="34" charset="0"/>
              </a:rPr>
              <a:t>ЦЕХА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827584" y="2621938"/>
            <a:ext cx="3240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СТРОИТЕЛЬСТВО ЭЛЕВАТОРНЫХ МОЩНОСТЕЙ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27584" y="3630050"/>
            <a:ext cx="33810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ПОСТАВКА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ПЕРЕРАБАТЫВАЮЩИХ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ЦЕХОВ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7" name="Rectangle 114"/>
          <p:cNvSpPr/>
          <p:nvPr/>
        </p:nvSpPr>
        <p:spPr>
          <a:xfrm rot="10800000">
            <a:off x="0" y="4789095"/>
            <a:ext cx="1000364" cy="677493"/>
          </a:xfrm>
          <a:prstGeom prst="rect">
            <a:avLst/>
          </a:prstGeom>
          <a:solidFill>
            <a:srgbClr val="358D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5"/>
          <p:cNvGrpSpPr/>
          <p:nvPr/>
        </p:nvGrpSpPr>
        <p:grpSpPr>
          <a:xfrm>
            <a:off x="712342" y="4593737"/>
            <a:ext cx="3571626" cy="872857"/>
            <a:chOff x="712330" y="3868844"/>
            <a:chExt cx="3571626" cy="872857"/>
          </a:xfrm>
        </p:grpSpPr>
        <p:sp>
          <p:nvSpPr>
            <p:cNvPr id="209" name="Right Triangle 117"/>
            <p:cNvSpPr/>
            <p:nvPr/>
          </p:nvSpPr>
          <p:spPr>
            <a:xfrm rot="10800000">
              <a:off x="712330" y="4539550"/>
              <a:ext cx="288033" cy="202151"/>
            </a:xfrm>
            <a:prstGeom prst="rtTriangle">
              <a:avLst/>
            </a:prstGeom>
            <a:solidFill>
              <a:srgbClr val="2C778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54"/>
            <p:cNvGrpSpPr/>
            <p:nvPr/>
          </p:nvGrpSpPr>
          <p:grpSpPr>
            <a:xfrm rot="10800000">
              <a:off x="712331" y="3868844"/>
              <a:ext cx="3571625" cy="677494"/>
              <a:chOff x="3533505" y="2072213"/>
              <a:chExt cx="3571625" cy="1018001"/>
            </a:xfrm>
            <a:solidFill>
              <a:schemeClr val="accent6"/>
            </a:solidFill>
          </p:grpSpPr>
          <p:sp>
            <p:nvSpPr>
              <p:cNvPr id="211" name="Notched Right Arrow 118"/>
              <p:cNvSpPr/>
              <p:nvPr/>
            </p:nvSpPr>
            <p:spPr>
              <a:xfrm>
                <a:off x="3533505" y="2072215"/>
                <a:ext cx="2419485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119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4" name="Text Placeholder 3"/>
          <p:cNvSpPr txBox="1">
            <a:spLocks/>
          </p:cNvSpPr>
          <p:nvPr/>
        </p:nvSpPr>
        <p:spPr>
          <a:xfrm>
            <a:off x="6588224" y="4710750"/>
            <a:ext cx="2087110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itchFamily="34" charset="0"/>
              </a:rPr>
              <a:t>РАЗВИТИЕ ПРОИЗВОДСТВА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16" name="Text Placeholder 3"/>
          <p:cNvSpPr txBox="1">
            <a:spLocks/>
          </p:cNvSpPr>
          <p:nvPr/>
        </p:nvSpPr>
        <p:spPr>
          <a:xfrm>
            <a:off x="4569696" y="4525772"/>
            <a:ext cx="157254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accent5"/>
                </a:solidFill>
                <a:latin typeface="Arial Narrow" pitchFamily="34" charset="0"/>
              </a:rPr>
              <a:t>7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itchFamily="34" charset="0"/>
              </a:rPr>
              <a:t>МЛРД РУБ.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827584" y="4665745"/>
            <a:ext cx="30963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ПОСТАВКА ВОСТРЕБОВАННЫХ ПРЕДМЕТОВ ЛИЗИНГА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" name="Picture 4" descr="C:\Users\eyudin\Desktop\outline-tractor-clipart-free-clip-art-imag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07504" y="1829851"/>
            <a:ext cx="518538" cy="408348"/>
          </a:xfrm>
          <a:prstGeom prst="rect">
            <a:avLst/>
          </a:prstGeom>
          <a:noFill/>
        </p:spPr>
      </p:pic>
      <p:pic>
        <p:nvPicPr>
          <p:cNvPr id="52" name="Picture 8" descr="Картинки по запросу силос клипарт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 b="4525"/>
          <a:stretch>
            <a:fillRect/>
          </a:stretch>
        </p:blipFill>
        <p:spPr bwMode="auto">
          <a:xfrm>
            <a:off x="179512" y="2765954"/>
            <a:ext cx="434928" cy="576064"/>
          </a:xfrm>
          <a:prstGeom prst="rect">
            <a:avLst/>
          </a:prstGeom>
          <a:noFill/>
        </p:spPr>
      </p:pic>
      <p:sp>
        <p:nvSpPr>
          <p:cNvPr id="53" name="Freeform 110"/>
          <p:cNvSpPr>
            <a:spLocks noEditPoints="1"/>
          </p:cNvSpPr>
          <p:nvPr/>
        </p:nvSpPr>
        <p:spPr bwMode="auto">
          <a:xfrm>
            <a:off x="79949" y="4885318"/>
            <a:ext cx="540000" cy="504000"/>
          </a:xfrm>
          <a:custGeom>
            <a:avLst/>
            <a:gdLst>
              <a:gd name="T0" fmla="*/ 27371 w 58"/>
              <a:gd name="T1" fmla="*/ 34102 h 54"/>
              <a:gd name="T2" fmla="*/ 0 w 58"/>
              <a:gd name="T3" fmla="*/ 34102 h 54"/>
              <a:gd name="T4" fmla="*/ 0 w 58"/>
              <a:gd name="T5" fmla="*/ 17051 h 54"/>
              <a:gd name="T6" fmla="*/ 27371 w 58"/>
              <a:gd name="T7" fmla="*/ 17051 h 54"/>
              <a:gd name="T8" fmla="*/ 27371 w 58"/>
              <a:gd name="T9" fmla="*/ 34102 h 54"/>
              <a:gd name="T10" fmla="*/ 112904 w 58"/>
              <a:gd name="T11" fmla="*/ 102306 h 54"/>
              <a:gd name="T12" fmla="*/ 0 w 58"/>
              <a:gd name="T13" fmla="*/ 102306 h 54"/>
              <a:gd name="T14" fmla="*/ 0 w 58"/>
              <a:gd name="T15" fmla="*/ 85255 h 54"/>
              <a:gd name="T16" fmla="*/ 112904 w 58"/>
              <a:gd name="T17" fmla="*/ 85255 h 54"/>
              <a:gd name="T18" fmla="*/ 112904 w 58"/>
              <a:gd name="T19" fmla="*/ 102306 h 54"/>
              <a:gd name="T20" fmla="*/ 44477 w 58"/>
              <a:gd name="T21" fmla="*/ 167099 h 54"/>
              <a:gd name="T22" fmla="*/ 0 w 58"/>
              <a:gd name="T23" fmla="*/ 167099 h 54"/>
              <a:gd name="T24" fmla="*/ 0 w 58"/>
              <a:gd name="T25" fmla="*/ 150048 h 54"/>
              <a:gd name="T26" fmla="*/ 44477 w 58"/>
              <a:gd name="T27" fmla="*/ 150048 h 54"/>
              <a:gd name="T28" fmla="*/ 44477 w 58"/>
              <a:gd name="T29" fmla="*/ 167099 h 54"/>
              <a:gd name="T30" fmla="*/ 82112 w 58"/>
              <a:gd name="T31" fmla="*/ 10231 h 54"/>
              <a:gd name="T32" fmla="*/ 82112 w 58"/>
              <a:gd name="T33" fmla="*/ 44332 h 54"/>
              <a:gd name="T34" fmla="*/ 75270 w 58"/>
              <a:gd name="T35" fmla="*/ 51153 h 54"/>
              <a:gd name="T36" fmla="*/ 41056 w 58"/>
              <a:gd name="T37" fmla="*/ 51153 h 54"/>
              <a:gd name="T38" fmla="*/ 30792 w 58"/>
              <a:gd name="T39" fmla="*/ 44332 h 54"/>
              <a:gd name="T40" fmla="*/ 30792 w 58"/>
              <a:gd name="T41" fmla="*/ 10231 h 54"/>
              <a:gd name="T42" fmla="*/ 41056 w 58"/>
              <a:gd name="T43" fmla="*/ 0 h 54"/>
              <a:gd name="T44" fmla="*/ 75270 w 58"/>
              <a:gd name="T45" fmla="*/ 0 h 54"/>
              <a:gd name="T46" fmla="*/ 82112 w 58"/>
              <a:gd name="T47" fmla="*/ 10231 h 54"/>
              <a:gd name="T48" fmla="*/ 99219 w 58"/>
              <a:gd name="T49" fmla="*/ 143228 h 54"/>
              <a:gd name="T50" fmla="*/ 99219 w 58"/>
              <a:gd name="T51" fmla="*/ 173919 h 54"/>
              <a:gd name="T52" fmla="*/ 88955 w 58"/>
              <a:gd name="T53" fmla="*/ 184150 h 54"/>
              <a:gd name="T54" fmla="*/ 58163 w 58"/>
              <a:gd name="T55" fmla="*/ 184150 h 54"/>
              <a:gd name="T56" fmla="*/ 47899 w 58"/>
              <a:gd name="T57" fmla="*/ 173919 h 54"/>
              <a:gd name="T58" fmla="*/ 47899 w 58"/>
              <a:gd name="T59" fmla="*/ 143228 h 54"/>
              <a:gd name="T60" fmla="*/ 58163 w 58"/>
              <a:gd name="T61" fmla="*/ 132997 h 54"/>
              <a:gd name="T62" fmla="*/ 88955 w 58"/>
              <a:gd name="T63" fmla="*/ 132997 h 54"/>
              <a:gd name="T64" fmla="*/ 99219 w 58"/>
              <a:gd name="T65" fmla="*/ 143228 h 54"/>
              <a:gd name="T66" fmla="*/ 198438 w 58"/>
              <a:gd name="T67" fmla="*/ 34102 h 54"/>
              <a:gd name="T68" fmla="*/ 85534 w 58"/>
              <a:gd name="T69" fmla="*/ 34102 h 54"/>
              <a:gd name="T70" fmla="*/ 85534 w 58"/>
              <a:gd name="T71" fmla="*/ 17051 h 54"/>
              <a:gd name="T72" fmla="*/ 198438 w 58"/>
              <a:gd name="T73" fmla="*/ 17051 h 54"/>
              <a:gd name="T74" fmla="*/ 198438 w 58"/>
              <a:gd name="T75" fmla="*/ 34102 h 54"/>
              <a:gd name="T76" fmla="*/ 198438 w 58"/>
              <a:gd name="T77" fmla="*/ 167099 h 54"/>
              <a:gd name="T78" fmla="*/ 102640 w 58"/>
              <a:gd name="T79" fmla="*/ 167099 h 54"/>
              <a:gd name="T80" fmla="*/ 102640 w 58"/>
              <a:gd name="T81" fmla="*/ 150048 h 54"/>
              <a:gd name="T82" fmla="*/ 198438 w 58"/>
              <a:gd name="T83" fmla="*/ 150048 h 54"/>
              <a:gd name="T84" fmla="*/ 198438 w 58"/>
              <a:gd name="T85" fmla="*/ 167099 h 54"/>
              <a:gd name="T86" fmla="*/ 164225 w 58"/>
              <a:gd name="T87" fmla="*/ 75024 h 54"/>
              <a:gd name="T88" fmla="*/ 164225 w 58"/>
              <a:gd name="T89" fmla="*/ 109126 h 54"/>
              <a:gd name="T90" fmla="*/ 157382 w 58"/>
              <a:gd name="T91" fmla="*/ 115946 h 54"/>
              <a:gd name="T92" fmla="*/ 123168 w 58"/>
              <a:gd name="T93" fmla="*/ 115946 h 54"/>
              <a:gd name="T94" fmla="*/ 116326 w 58"/>
              <a:gd name="T95" fmla="*/ 109126 h 54"/>
              <a:gd name="T96" fmla="*/ 116326 w 58"/>
              <a:gd name="T97" fmla="*/ 75024 h 54"/>
              <a:gd name="T98" fmla="*/ 123168 w 58"/>
              <a:gd name="T99" fmla="*/ 68204 h 54"/>
              <a:gd name="T100" fmla="*/ 157382 w 58"/>
              <a:gd name="T101" fmla="*/ 68204 h 54"/>
              <a:gd name="T102" fmla="*/ 164225 w 58"/>
              <a:gd name="T103" fmla="*/ 75024 h 54"/>
              <a:gd name="T104" fmla="*/ 198438 w 58"/>
              <a:gd name="T105" fmla="*/ 102306 h 54"/>
              <a:gd name="T106" fmla="*/ 171067 w 58"/>
              <a:gd name="T107" fmla="*/ 102306 h 54"/>
              <a:gd name="T108" fmla="*/ 171067 w 58"/>
              <a:gd name="T109" fmla="*/ 85255 h 54"/>
              <a:gd name="T110" fmla="*/ 198438 w 58"/>
              <a:gd name="T111" fmla="*/ 85255 h 54"/>
              <a:gd name="T112" fmla="*/ 198438 w 58"/>
              <a:gd name="T113" fmla="*/ 102306 h 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4" name="Freeform 101"/>
          <p:cNvSpPr>
            <a:spLocks noEditPoints="1"/>
          </p:cNvSpPr>
          <p:nvPr/>
        </p:nvSpPr>
        <p:spPr bwMode="auto">
          <a:xfrm>
            <a:off x="107504" y="3871241"/>
            <a:ext cx="504056" cy="468000"/>
          </a:xfrm>
          <a:custGeom>
            <a:avLst/>
            <a:gdLst>
              <a:gd name="T0" fmla="*/ 133841 w 68"/>
              <a:gd name="T1" fmla="*/ 123371 h 63"/>
              <a:gd name="T2" fmla="*/ 140704 w 68"/>
              <a:gd name="T3" fmla="*/ 150787 h 63"/>
              <a:gd name="T4" fmla="*/ 120113 w 68"/>
              <a:gd name="T5" fmla="*/ 171349 h 63"/>
              <a:gd name="T6" fmla="*/ 92659 w 68"/>
              <a:gd name="T7" fmla="*/ 181630 h 63"/>
              <a:gd name="T8" fmla="*/ 61773 w 68"/>
              <a:gd name="T9" fmla="*/ 181630 h 63"/>
              <a:gd name="T10" fmla="*/ 37750 w 68"/>
              <a:gd name="T11" fmla="*/ 171349 h 63"/>
              <a:gd name="T12" fmla="*/ 13727 w 68"/>
              <a:gd name="T13" fmla="*/ 150787 h 63"/>
              <a:gd name="T14" fmla="*/ 20591 w 68"/>
              <a:gd name="T15" fmla="*/ 123371 h 63"/>
              <a:gd name="T16" fmla="*/ 0 w 68"/>
              <a:gd name="T17" fmla="*/ 95956 h 63"/>
              <a:gd name="T18" fmla="*/ 24023 w 68"/>
              <a:gd name="T19" fmla="*/ 78821 h 63"/>
              <a:gd name="T20" fmla="*/ 13727 w 68"/>
              <a:gd name="T21" fmla="*/ 61686 h 63"/>
              <a:gd name="T22" fmla="*/ 51477 w 68"/>
              <a:gd name="T23" fmla="*/ 54832 h 63"/>
              <a:gd name="T24" fmla="*/ 65204 w 68"/>
              <a:gd name="T25" fmla="*/ 27416 h 63"/>
              <a:gd name="T26" fmla="*/ 96091 w 68"/>
              <a:gd name="T27" fmla="*/ 51405 h 63"/>
              <a:gd name="T28" fmla="*/ 120113 w 68"/>
              <a:gd name="T29" fmla="*/ 41124 h 63"/>
              <a:gd name="T30" fmla="*/ 140704 w 68"/>
              <a:gd name="T31" fmla="*/ 65113 h 63"/>
              <a:gd name="T32" fmla="*/ 154431 w 68"/>
              <a:gd name="T33" fmla="*/ 92529 h 63"/>
              <a:gd name="T34" fmla="*/ 78932 w 68"/>
              <a:gd name="T35" fmla="*/ 75394 h 63"/>
              <a:gd name="T36" fmla="*/ 109818 w 68"/>
              <a:gd name="T37" fmla="*/ 106237 h 63"/>
              <a:gd name="T38" fmla="*/ 216204 w 68"/>
              <a:gd name="T39" fmla="*/ 54832 h 63"/>
              <a:gd name="T40" fmla="*/ 219636 w 68"/>
              <a:gd name="T41" fmla="*/ 82248 h 63"/>
              <a:gd name="T42" fmla="*/ 188749 w 68"/>
              <a:gd name="T43" fmla="*/ 75394 h 63"/>
              <a:gd name="T44" fmla="*/ 157863 w 68"/>
              <a:gd name="T45" fmla="*/ 82248 h 63"/>
              <a:gd name="T46" fmla="*/ 157863 w 68"/>
              <a:gd name="T47" fmla="*/ 54832 h 63"/>
              <a:gd name="T48" fmla="*/ 157863 w 68"/>
              <a:gd name="T49" fmla="*/ 30843 h 63"/>
              <a:gd name="T50" fmla="*/ 157863 w 68"/>
              <a:gd name="T51" fmla="*/ 6854 h 63"/>
              <a:gd name="T52" fmla="*/ 188749 w 68"/>
              <a:gd name="T53" fmla="*/ 13708 h 63"/>
              <a:gd name="T54" fmla="*/ 202477 w 68"/>
              <a:gd name="T55" fmla="*/ 0 h 63"/>
              <a:gd name="T56" fmla="*/ 212772 w 68"/>
              <a:gd name="T57" fmla="*/ 23989 h 63"/>
              <a:gd name="T58" fmla="*/ 233363 w 68"/>
              <a:gd name="T59" fmla="*/ 51405 h 63"/>
              <a:gd name="T60" fmla="*/ 212772 w 68"/>
              <a:gd name="T61" fmla="*/ 188484 h 63"/>
              <a:gd name="T62" fmla="*/ 202477 w 68"/>
              <a:gd name="T63" fmla="*/ 215900 h 63"/>
              <a:gd name="T64" fmla="*/ 185318 w 68"/>
              <a:gd name="T65" fmla="*/ 202192 h 63"/>
              <a:gd name="T66" fmla="*/ 154431 w 68"/>
              <a:gd name="T67" fmla="*/ 205619 h 63"/>
              <a:gd name="T68" fmla="*/ 140704 w 68"/>
              <a:gd name="T69" fmla="*/ 178203 h 63"/>
              <a:gd name="T70" fmla="*/ 161295 w 68"/>
              <a:gd name="T71" fmla="*/ 150787 h 63"/>
              <a:gd name="T72" fmla="*/ 171590 w 68"/>
              <a:gd name="T73" fmla="*/ 123371 h 63"/>
              <a:gd name="T74" fmla="*/ 192181 w 68"/>
              <a:gd name="T75" fmla="*/ 137079 h 63"/>
              <a:gd name="T76" fmla="*/ 219636 w 68"/>
              <a:gd name="T77" fmla="*/ 133652 h 63"/>
              <a:gd name="T78" fmla="*/ 216204 w 68"/>
              <a:gd name="T79" fmla="*/ 157641 h 63"/>
              <a:gd name="T80" fmla="*/ 188749 w 68"/>
              <a:gd name="T81" fmla="*/ 27416 h 63"/>
              <a:gd name="T82" fmla="*/ 202477 w 68"/>
              <a:gd name="T83" fmla="*/ 44551 h 63"/>
              <a:gd name="T84" fmla="*/ 171590 w 68"/>
              <a:gd name="T85" fmla="*/ 167922 h 63"/>
              <a:gd name="T86" fmla="*/ 188749 w 68"/>
              <a:gd name="T87" fmla="*/ 154214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28" y="5662522"/>
            <a:ext cx="9144000" cy="7591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МЕХАНИЗМ РЕАЛИЗАЦИИ ПРОГРАММЫ ПРЕДУСМАТРИВАЕТ ПОСТАВКУ СЕЛЬХОЗТЕХНИКИ И ОБОРУДОВАНИЯ ЧЕРЕЗ </a:t>
            </a:r>
            <a:b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АО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"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РОСАГРОЛИЗИНГ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"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ПРЕДЪЯВЛЯЮЩЕГО ОПРЕДЕЛЕННЫЕ ТРЕБОВАНИЯ К УРОВНЮ ЛОКАЛИЗАЦИИ РЕАЛИЗУЕМОЙ ТЕХНИКИ, ЧТО </a:t>
            </a:r>
            <a:r>
              <a:rPr lang="ru-RU" sz="1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ПОЗВОЛИТ ПОДДЕРЖАТЬ РОССИЙСКИХ СЕЛЬХОЗМАШИНОСТРОИТЕЛЕЙ И СТИМУЛИРОВАТЬ СПРОС НА ОТЕЧЕСТВЕННУЮ ПРОДУКЦИЮ СЕЛЬХОЗМАШИНОСТРОЕНИЯ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ЧТО ОСОБЕННО ВАЖНО В УСЛОВИЯХ НЕОБХОДИМОСТИ СКОРЕЙШЕГО ИМПОРТОЗАМЕЩЕНИЯ.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-9618" y="-10658"/>
            <a:ext cx="9153617" cy="406352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 algn="ctr">
              <a:lnSpc>
                <a:spcPts val="16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МЕРОПРИЯТИЯ АО "РОСАГРОЛИЗИНГ" ПО РАЗВИТИЮ СЕЛЬСКОХОЗЯЙСТВЕННОЙ КООПЕРАЦИИ</a:t>
            </a:r>
          </a:p>
        </p:txBody>
      </p:sp>
      <p:grpSp>
        <p:nvGrpSpPr>
          <p:cNvPr id="50" name="Группа 55"/>
          <p:cNvGrpSpPr/>
          <p:nvPr/>
        </p:nvGrpSpPr>
        <p:grpSpPr>
          <a:xfrm>
            <a:off x="107504" y="6432604"/>
            <a:ext cx="8964488" cy="425396"/>
            <a:chOff x="107504" y="6432604"/>
            <a:chExt cx="8964488" cy="425396"/>
          </a:xfrm>
        </p:grpSpPr>
        <p:grpSp>
          <p:nvGrpSpPr>
            <p:cNvPr id="55" name="Группа 149"/>
            <p:cNvGrpSpPr/>
            <p:nvPr/>
          </p:nvGrpSpPr>
          <p:grpSpPr>
            <a:xfrm>
              <a:off x="107504" y="6525344"/>
              <a:ext cx="8964488" cy="332656"/>
              <a:chOff x="107504" y="6525344"/>
              <a:chExt cx="8964488" cy="332656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107504" y="6525344"/>
                <a:ext cx="576064" cy="332656"/>
              </a:xfrm>
              <a:prstGeom prst="round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611560" y="6597352"/>
                <a:ext cx="8460432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19"/>
            <p:cNvGrpSpPr/>
            <p:nvPr/>
          </p:nvGrpSpPr>
          <p:grpSpPr>
            <a:xfrm>
              <a:off x="200244" y="6432604"/>
              <a:ext cx="396000" cy="396000"/>
              <a:chOff x="4932040" y="764704"/>
              <a:chExt cx="3132000" cy="3132000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4932040" y="764704"/>
                <a:ext cx="3132000" cy="31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05" t="14713"/>
              <a:stretch>
                <a:fillRect/>
              </a:stretch>
            </p:blipFill>
            <p:spPr bwMode="auto">
              <a:xfrm>
                <a:off x="5030682" y="869820"/>
                <a:ext cx="2922017" cy="292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62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schemeClr val="tx1">
                    <a:tint val="75000"/>
                  </a:schemeClr>
                </a:solidFill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7" grpId="0" animBg="1"/>
      <p:bldP spid="153" grpId="0" animBg="1"/>
      <p:bldP spid="189" grpId="0"/>
      <p:bldP spid="196" grpId="0"/>
      <p:bldP spid="204" grpId="0"/>
      <p:bldP spid="207" grpId="0" animBg="1"/>
      <p:bldP spid="2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825755" y="1108796"/>
            <a:ext cx="4290570" cy="5749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351" y="1050664"/>
            <a:ext cx="4644008" cy="578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9618" y="-10658"/>
            <a:ext cx="9153617" cy="406352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 algn="ctr">
              <a:lnSpc>
                <a:spcPts val="16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РЕАЛИЗУЕМЫЕ ПРОЕКТЫ АО "РОСАГРОЛИЗИНГ" ПО РАЗВИТИЮ СЕЛЬСКОХОЗЯЙСТВЕННОЙ КООПЕРАЦИИ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500" y="404333"/>
            <a:ext cx="9016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i="1" dirty="0"/>
              <a:t>НЕ ДОЖИДАЯСЬ ЦЕЛЕВОЙ ДОКАПИТАЛИЗАЦИИ ПРОГРАММЫ, </a:t>
            </a:r>
            <a:r>
              <a:rPr lang="ru-RU" sz="1200" b="1" i="1" dirty="0" smtClean="0"/>
              <a:t>АО </a:t>
            </a:r>
            <a:r>
              <a:rPr lang="ru-RU" sz="1200" b="1" i="1" dirty="0" smtClean="0">
                <a:latin typeface="Franklin Gothic Book" panose="020B0503020102020204" pitchFamily="34" charset="0"/>
              </a:rPr>
              <a:t>"</a:t>
            </a:r>
            <a:r>
              <a:rPr lang="ru-RU" sz="1200" b="1" i="1" dirty="0" smtClean="0"/>
              <a:t>РОСАГРОЛИЗИНГ</a:t>
            </a:r>
            <a:r>
              <a:rPr lang="ru-RU" sz="1200" b="1" i="1" dirty="0" smtClean="0">
                <a:latin typeface="Franklin Gothic Book" panose="020B0503020102020204" pitchFamily="34" charset="0"/>
              </a:rPr>
              <a:t>"</a:t>
            </a:r>
            <a:r>
              <a:rPr lang="ru-RU" sz="1200" b="1" i="1" dirty="0" smtClean="0"/>
              <a:t> УЖЕ </a:t>
            </a:r>
            <a:r>
              <a:rPr lang="ru-RU" sz="1200" b="1" i="1" dirty="0"/>
              <a:t>ПРИСТУПИЛО К ТЕХНИЧЕСКОМУ ОСНАЩЕНИЮ </a:t>
            </a:r>
            <a:r>
              <a:rPr lang="ru-RU" sz="1200" b="1" i="1" dirty="0" smtClean="0"/>
              <a:t>3 </a:t>
            </a:r>
            <a:r>
              <a:rPr lang="ru-RU" sz="1200" b="1" i="1" dirty="0"/>
              <a:t>МТК И РАСШИРЕНИЮ ПРОИЗВОДСТВЕННЫХ МОЩНОСТЕЙ ПО ПЕРЕРАБОТКЕ СЕЛЬСКОХОЗЯЙСТВЕННОЙ ПРОДУКЦИИ </a:t>
            </a:r>
            <a:br>
              <a:rPr lang="ru-RU" sz="1200" b="1" i="1" dirty="0"/>
            </a:br>
            <a:r>
              <a:rPr lang="ru-RU" sz="1200" b="1" i="1" dirty="0"/>
              <a:t>В 3 ХОЗЯЙСТВАХ.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500" y="1059758"/>
            <a:ext cx="4627859" cy="288032"/>
          </a:xfrm>
          <a:prstGeom prst="rect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МАШИННО-ТЕХНОЛОГИЧЕСКИЕ КОМПАНИИ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99519" y="1414962"/>
            <a:ext cx="4916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ООО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МТК АГРО СЕРВИС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(РЕСПУБЛИКА КРЫМ)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45" y="1779220"/>
            <a:ext cx="2117842" cy="150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0" y="1830715"/>
            <a:ext cx="2284083" cy="144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97" y="1748622"/>
            <a:ext cx="2253188" cy="153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25255" y="1059758"/>
            <a:ext cx="4332235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ПЕРЕРАБАТЫВАЮЩИЕ МОЩНОСТИ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7505" y="5013176"/>
            <a:ext cx="44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МТС "ЦЕНТРАЛЬНАЯ" (РЕСПУБЛИКА БАШКОРТОСТАН)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00" y="3306620"/>
            <a:ext cx="451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 "КАЛУЖСКАЯ МТС" (КАЛУЖСКАЯ ОБЛАСТЬ)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578310"/>
            <a:ext cx="1475655" cy="64633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Площадь обработки более </a:t>
            </a:r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4,6 </a:t>
            </a:r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5803" y="1443202"/>
            <a:ext cx="4916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СПС СПК "ЧАРЫШАГРОПРОДУКТ" (АЛТАЙСКИЙ КРАЙ)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" y="5347002"/>
            <a:ext cx="2256286" cy="137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87" y="5250938"/>
            <a:ext cx="1984409" cy="148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684381" y="6044118"/>
            <a:ext cx="1376747" cy="64633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Площадь обработки </a:t>
            </a:r>
            <a:endParaRPr lang="ru-RU" sz="1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~ 5 </a:t>
            </a:r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га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3745" y="3364445"/>
            <a:ext cx="4916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ООО "РИКОН" (АЛТАЙСКИЙ КРАЙ)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565" y="4922236"/>
            <a:ext cx="4916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СППССОК "РЕГИОН+"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(КАБАРДИНО-БАЛКАРСКАЯ РЕСПУБЛИКА)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Рисунок 26" descr="D:\Юртаев\Калуга ком 2013\SAM_13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5761" y="3518334"/>
            <a:ext cx="2067984" cy="136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D:\Юртаев\Калуга ком 2013\SAM_13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92" y="3588772"/>
            <a:ext cx="2332428" cy="12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1714146" y="4223832"/>
            <a:ext cx="1376747" cy="64633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Площадь обработки более 106 тыс. га</a:t>
            </a: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78" y="1668420"/>
            <a:ext cx="2573998" cy="171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7596336" y="2085385"/>
            <a:ext cx="1383082" cy="83099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Модульной молокоприемный пункт ММП-5000 (5 т</a:t>
            </a:r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90" y="3638944"/>
            <a:ext cx="2142898" cy="135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24" y="3832666"/>
            <a:ext cx="1553212" cy="103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7596335" y="3935032"/>
            <a:ext cx="1475655" cy="1071704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Оборудование для хранения </a:t>
            </a:r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переработки </a:t>
            </a: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молока </a:t>
            </a:r>
            <a:b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т</a:t>
            </a:r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55" y="5433479"/>
            <a:ext cx="1632377" cy="9883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111441" y="5517232"/>
            <a:ext cx="1972746" cy="68518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Модульный молочный цех </a:t>
            </a:r>
            <a:b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(2 000 л/смену) </a:t>
            </a:r>
            <a:br>
              <a:rPr lang="ru-RU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9" name="Группа 55"/>
          <p:cNvGrpSpPr/>
          <p:nvPr/>
        </p:nvGrpSpPr>
        <p:grpSpPr>
          <a:xfrm>
            <a:off x="107504" y="6432604"/>
            <a:ext cx="8935094" cy="425396"/>
            <a:chOff x="107504" y="6432604"/>
            <a:chExt cx="8935094" cy="425396"/>
          </a:xfrm>
        </p:grpSpPr>
        <p:grpSp>
          <p:nvGrpSpPr>
            <p:cNvPr id="40" name="Группа 149"/>
            <p:cNvGrpSpPr/>
            <p:nvPr/>
          </p:nvGrpSpPr>
          <p:grpSpPr>
            <a:xfrm>
              <a:off x="107504" y="6525344"/>
              <a:ext cx="8935094" cy="332656"/>
              <a:chOff x="107504" y="6525344"/>
              <a:chExt cx="8935094" cy="332656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107504" y="6525344"/>
                <a:ext cx="576064" cy="332656"/>
              </a:xfrm>
              <a:prstGeom prst="round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582166" y="6738760"/>
                <a:ext cx="8460432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19"/>
            <p:cNvGrpSpPr/>
            <p:nvPr/>
          </p:nvGrpSpPr>
          <p:grpSpPr>
            <a:xfrm>
              <a:off x="200244" y="6432604"/>
              <a:ext cx="396000" cy="396000"/>
              <a:chOff x="4932040" y="764704"/>
              <a:chExt cx="3132000" cy="3132000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4932040" y="764704"/>
                <a:ext cx="3132000" cy="31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2405" t="14713"/>
              <a:stretch>
                <a:fillRect/>
              </a:stretch>
            </p:blipFill>
            <p:spPr bwMode="auto">
              <a:xfrm>
                <a:off x="5030682" y="869820"/>
                <a:ext cx="2922017" cy="292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6" name="Номер слайда 6"/>
          <p:cNvSpPr txBox="1">
            <a:spLocks/>
          </p:cNvSpPr>
          <p:nvPr/>
        </p:nvSpPr>
        <p:spPr>
          <a:xfrm>
            <a:off x="8865450" y="6595240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</a:rPr>
              <a:t>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3" y="5960378"/>
            <a:ext cx="1940866" cy="7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1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5508104" y="4639836"/>
            <a:ext cx="3491880" cy="1821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EE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i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0" y="-27384"/>
            <a:ext cx="9136063" cy="317346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>
              <a:lnSpc>
                <a:spcPts val="14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РЕАЛИЗУЕМЫЕ АО "РОСАГРОЛИЗИНГ" СПЕЦПРОГРАММЫ ТЕХНИЧЕСКОЙ МОДЕРНИЗАЦИИ АПК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4655764" y="2727253"/>
            <a:ext cx="4427984" cy="147041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EE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i="1" dirty="0"/>
          </a:p>
        </p:txBody>
      </p:sp>
      <p:pic>
        <p:nvPicPr>
          <p:cNvPr id="2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022111"/>
            <a:ext cx="414649" cy="61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493" y="3221395"/>
            <a:ext cx="915747" cy="4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293403"/>
            <a:ext cx="1127223" cy="40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0" name="Прямоугольник 209"/>
          <p:cNvSpPr/>
          <p:nvPr/>
        </p:nvSpPr>
        <p:spPr>
          <a:xfrm>
            <a:off x="5591868" y="3624868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179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ТРАКТОРОВ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6732240" y="3596293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44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КОМБАЙНОВ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7806360" y="3580944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112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ПРОЧЕЙ ТЕХНИКИ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4583756" y="2738301"/>
            <a:ext cx="44999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i="1" dirty="0" smtClean="0"/>
              <a:t>ПОСТАВЛЕНО КОНТРАГЕНТАМ В 2014-2017 ГГ.</a:t>
            </a:r>
          </a:p>
          <a:p>
            <a:pPr algn="ctr">
              <a:lnSpc>
                <a:spcPts val="1300"/>
              </a:lnSpc>
            </a:pPr>
            <a:r>
              <a:rPr lang="ru-RU" sz="1100" b="1" i="1" dirty="0" smtClean="0">
                <a:solidFill>
                  <a:srgbClr val="00755A"/>
                </a:solidFill>
              </a:rPr>
              <a:t>365 ЕД. </a:t>
            </a:r>
            <a:r>
              <a:rPr lang="ru-RU" sz="1100" b="1" i="1" dirty="0" smtClean="0"/>
              <a:t>ТЕХНИКИ НА СУММУ 808 МЛН РУБ.</a:t>
            </a:r>
            <a:r>
              <a:rPr lang="ru-RU" sz="1000" b="1" i="1" dirty="0" smtClean="0"/>
              <a:t>, </a:t>
            </a:r>
            <a:r>
              <a:rPr lang="ru-RU" sz="1100" b="1" i="1" dirty="0" smtClean="0"/>
              <a:t>В Т.Ч.:</a:t>
            </a:r>
            <a:endParaRPr lang="ru-RU" sz="1100" b="1" i="1" dirty="0"/>
          </a:p>
        </p:txBody>
      </p:sp>
      <p:pic>
        <p:nvPicPr>
          <p:cNvPr id="31" name="Picture 2" descr="\\File_server\дркбису\Стратанализ\УСРиР\_ПРЕЗЕНТАЦИИ\_НОВЫЙ_КЛИПАРТ\КАМАЗ_зерновоз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4407" y="3275185"/>
            <a:ext cx="829162" cy="37825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4511748" y="3623257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30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АВТОТЕХНИКИ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328178"/>
            <a:ext cx="914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 smtClean="0">
                <a:solidFill>
                  <a:srgbClr val="00755A"/>
                </a:solidFill>
              </a:rPr>
              <a:t>УСЛОВИЯ ПО СПЕЦИАЛЬНЫМ ПРОГРАММАМ, РЕАЛИЗУЕМЫМ  АО "РОСАГРОЛИЗИНГ" 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/>
          </p:nvPr>
        </p:nvGraphicFramePr>
        <p:xfrm>
          <a:off x="0" y="575487"/>
          <a:ext cx="9144000" cy="1645920"/>
        </p:xfrm>
        <a:graphic>
          <a:graphicData uri="http://schemas.openxmlformats.org/drawingml/2006/table">
            <a:tbl>
              <a:tblPr/>
              <a:tblGrid>
                <a:gridCol w="3347864"/>
                <a:gridCol w="2160240"/>
                <a:gridCol w="2520280"/>
                <a:gridCol w="1115616"/>
              </a:tblGrid>
              <a:tr h="3520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EE00"/>
                          </a:solidFill>
                          <a:latin typeface="+mn-lt"/>
                          <a:ea typeface="+mn-ea"/>
                          <a:cs typeface="+mn-cs"/>
                        </a:rPr>
                        <a:t>Условие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EE00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обновления  парка сельскохозяйственной техники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EE00"/>
                          </a:solidFill>
                          <a:latin typeface="+mn-lt"/>
                          <a:ea typeface="+mn-ea"/>
                          <a:cs typeface="+mn-cs"/>
                        </a:rPr>
                        <a:t>Спецпрограмма для малых форм хозяйствования - членов АККОР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EE00"/>
                          </a:solidFill>
                          <a:latin typeface="+mn-lt"/>
                          <a:ea typeface="+mn-ea"/>
                          <a:cs typeface="+mn-cs"/>
                        </a:rPr>
                        <a:t>Молодой  фермер АККОР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5A"/>
                    </a:solidFill>
                  </a:tcPr>
                </a:tc>
              </a:tr>
              <a:tr h="176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Регионы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с высокой</a:t>
                      </a:r>
                      <a:r>
                        <a:rPr lang="ru-RU" sz="12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платежной дисциплиной</a:t>
                      </a:r>
                      <a:endParaRPr lang="ru-RU" sz="12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Положительная рекомендация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управления АПК региона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АККОР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</a:tr>
              <a:tr h="176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авансового платежа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Требование к гарантийному обеспечению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Отсрочка оплаты первого платежа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месяцев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Вознаграждение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"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Росагролизинг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 в год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</a:tr>
              <a:tr h="176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лизинга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5 до 10 лет (в зависимости от предельного срока использования сельхозтехники)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6624" y="2179220"/>
            <a:ext cx="914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 smtClean="0">
                <a:solidFill>
                  <a:srgbClr val="00755A"/>
                </a:solidFill>
              </a:rPr>
              <a:t>РЕЗУЛЬТАТЫ РЕАЛИЗАЦИИ АО "РОСАГРОЛИЗИНГ" СПЕЦИАЛЬНЫХ ПРОГРАММ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2008" y="2675378"/>
            <a:ext cx="4427984" cy="1512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EE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i="1" dirty="0"/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39239"/>
            <a:ext cx="4382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9115"/>
            <a:ext cx="99603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255263"/>
            <a:ext cx="1206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Прямоугольник 51"/>
          <p:cNvSpPr/>
          <p:nvPr/>
        </p:nvSpPr>
        <p:spPr>
          <a:xfrm>
            <a:off x="0" y="3654275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3 3</a:t>
            </a:r>
            <a:r>
              <a:rPr lang="ru-RU" sz="1400" b="1" dirty="0" smtClean="0">
                <a:solidFill>
                  <a:schemeClr val="tx1"/>
                </a:solidFill>
              </a:rPr>
              <a:t>91</a:t>
            </a:r>
            <a:r>
              <a:rPr lang="ru-RU" sz="1000" b="1" dirty="0" smtClean="0">
                <a:solidFill>
                  <a:schemeClr val="tx1"/>
                </a:solidFill>
              </a:rPr>
              <a:t> 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ТРАКТОРОВ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03648" y="3615303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</a:rPr>
              <a:t>907</a:t>
            </a:r>
            <a:r>
              <a:rPr lang="ru-RU" sz="1000" b="1" dirty="0" smtClean="0">
                <a:solidFill>
                  <a:schemeClr val="tx1"/>
                </a:solidFill>
              </a:rPr>
              <a:t> 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КОМБАЙНОВ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15816" y="3615303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1 1</a:t>
            </a:r>
            <a:r>
              <a:rPr lang="ru-RU" sz="1400" b="1" dirty="0" smtClean="0">
                <a:solidFill>
                  <a:schemeClr val="tx1"/>
                </a:solidFill>
              </a:rPr>
              <a:t>39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ПРОЧЕЙ ТЕХНИКИ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0" y="2796552"/>
            <a:ext cx="44999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i="1" dirty="0" smtClean="0"/>
              <a:t>ПОСТАВЛЕНО КОНТРАГЕНТАМ В 2012-2017 ГГ.</a:t>
            </a:r>
          </a:p>
          <a:p>
            <a:pPr algn="ctr">
              <a:lnSpc>
                <a:spcPts val="1300"/>
              </a:lnSpc>
            </a:pPr>
            <a:r>
              <a:rPr lang="ru-RU" sz="1100" b="1" i="1" dirty="0" smtClean="0">
                <a:solidFill>
                  <a:srgbClr val="00755A"/>
                </a:solidFill>
              </a:rPr>
              <a:t>6 437 ЕД. </a:t>
            </a:r>
            <a:r>
              <a:rPr lang="ru-RU" sz="1100" b="1" i="1" dirty="0" smtClean="0"/>
              <a:t>ТЕХНИКИ НА СУММУ 18,4 МЛРД РУБ</a:t>
            </a:r>
            <a:r>
              <a:rPr lang="ru-RU" sz="1000" b="1" i="1" dirty="0" smtClean="0"/>
              <a:t>., </a:t>
            </a:r>
            <a:r>
              <a:rPr lang="ru-RU" sz="1100" b="1" i="1" dirty="0" smtClean="0"/>
              <a:t>В </a:t>
            </a:r>
            <a:r>
              <a:rPr lang="ru-RU" sz="1100" b="1" i="1" dirty="0" smtClean="0"/>
              <a:t>Т.Ч.:</a:t>
            </a:r>
            <a:endParaRPr lang="ru-RU" sz="1100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779911" y="6611779"/>
            <a:ext cx="1752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i="1" dirty="0" smtClean="0"/>
              <a:t>по состоянию на 13.11.2017</a:t>
            </a:r>
            <a:endParaRPr lang="ru-RU" sz="1000" i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07504" y="4639840"/>
            <a:ext cx="5256584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EE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i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15008" y="4269966"/>
            <a:ext cx="8928992" cy="216024"/>
          </a:xfrm>
          <a:prstGeom prst="rect">
            <a:avLst/>
          </a:prstGeom>
          <a:solidFill>
            <a:srgbClr val="00755A"/>
          </a:solidFill>
        </p:spPr>
        <p:txBody>
          <a:bodyPr wrap="square" lIns="108000" tIns="0" bIns="0" anchor="ctr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FFEE00"/>
                </a:solidFill>
                <a:cs typeface="Arial" charset="0"/>
              </a:rPr>
              <a:t>СОВМЕСТНЫЕ АКЦИИ С ПРОИЗВОДИТЕЛЯМИ  СЕЛЬХОЗТЕХНИКИ  В 2017 Г.</a:t>
            </a:r>
            <a:endParaRPr lang="ru-RU" sz="1100" b="1" dirty="0">
              <a:solidFill>
                <a:srgbClr val="FFEE00"/>
              </a:solidFill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1798" y="5347955"/>
            <a:ext cx="1482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"</a:t>
            </a:r>
            <a:r>
              <a:rPr lang="ru-RU" sz="1600" b="1" dirty="0" smtClean="0">
                <a:solidFill>
                  <a:srgbClr val="00755A"/>
                </a:solidFill>
              </a:rPr>
              <a:t>200</a:t>
            </a:r>
            <a:r>
              <a:rPr lang="ru-RU" sz="1600" b="1" dirty="0">
                <a:solidFill>
                  <a:srgbClr val="00755A"/>
                </a:solidFill>
              </a:rPr>
              <a:t> </a:t>
            </a:r>
            <a:r>
              <a:rPr lang="ru-RU" sz="1400" i="1" dirty="0" err="1" smtClean="0"/>
              <a:t>Кировцев</a:t>
            </a:r>
            <a:r>
              <a:rPr lang="ru-RU" sz="1400" i="1" dirty="0" smtClean="0"/>
              <a:t>"</a:t>
            </a:r>
            <a:endParaRPr lang="ru-RU" sz="14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547664" y="5071888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55A"/>
                </a:solidFill>
              </a:rPr>
              <a:t>-10%</a:t>
            </a:r>
          </a:p>
          <a:p>
            <a:pPr algn="ctr"/>
            <a:r>
              <a:rPr lang="ru-RU" sz="1300" i="1" dirty="0" smtClean="0"/>
              <a:t>Скидка от цен 2016 г.</a:t>
            </a:r>
            <a:endParaRPr lang="ru-RU" sz="13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3510424" y="514389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55A"/>
                </a:solidFill>
              </a:rPr>
              <a:t>Март-Август 2017</a:t>
            </a:r>
          </a:p>
        </p:txBody>
      </p: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" y="4999880"/>
            <a:ext cx="7114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Прямоугольник 42"/>
          <p:cNvSpPr/>
          <p:nvPr/>
        </p:nvSpPr>
        <p:spPr>
          <a:xfrm>
            <a:off x="4642521" y="2438304"/>
            <a:ext cx="4453979" cy="312540"/>
          </a:xfrm>
          <a:prstGeom prst="rect">
            <a:avLst/>
          </a:prstGeom>
          <a:solidFill>
            <a:srgbClr val="00755A"/>
          </a:solidFill>
          <a:ln w="19050">
            <a:solidFill>
              <a:srgbClr val="00755A"/>
            </a:solidFill>
          </a:ln>
        </p:spPr>
        <p:txBody>
          <a:bodyPr wrap="square" lIns="108000" tIns="0" bIns="0" anchor="ctr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FFEE00"/>
                </a:solidFill>
                <a:cs typeface="Arial" charset="0"/>
              </a:rPr>
              <a:t>СПЕЦПРОГРАММА ДЛЯ МСП - ЧЛЕНОВ АККОР</a:t>
            </a:r>
            <a:endParaRPr lang="ru-RU" sz="1100" b="1" dirty="0">
              <a:solidFill>
                <a:srgbClr val="FFEE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671" y="2436512"/>
            <a:ext cx="4517454" cy="336788"/>
          </a:xfrm>
          <a:prstGeom prst="rect">
            <a:avLst/>
          </a:prstGeom>
          <a:solidFill>
            <a:srgbClr val="00755A"/>
          </a:solidFill>
        </p:spPr>
        <p:txBody>
          <a:bodyPr wrap="square" lIns="108000" tIns="0" bIns="0" anchor="ctr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FFEE00"/>
                </a:solidFill>
                <a:cs typeface="Arial" charset="0"/>
              </a:rPr>
              <a:t>ПРОГРАММА ОБНОВЛЕНИЯ</a:t>
            </a:r>
            <a:endParaRPr lang="ru-RU" sz="1100" b="1" dirty="0">
              <a:solidFill>
                <a:srgbClr val="FFEE00"/>
              </a:solidFill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5863976"/>
            <a:ext cx="1350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Franklin Gothic Book"/>
              </a:rPr>
              <a:t>"</a:t>
            </a:r>
            <a:r>
              <a:rPr lang="ru-RU" sz="1600" b="1" dirty="0" smtClean="0">
                <a:solidFill>
                  <a:srgbClr val="00755A"/>
                </a:solidFill>
              </a:rPr>
              <a:t>50</a:t>
            </a:r>
          </a:p>
          <a:p>
            <a:pPr algn="ctr"/>
            <a:r>
              <a:rPr lang="ru-RU" sz="1400" i="1" dirty="0" smtClean="0"/>
              <a:t>К-424"</a:t>
            </a:r>
            <a:endParaRPr lang="ru-RU" sz="14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502584" y="593598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55A"/>
                </a:solidFill>
              </a:rPr>
              <a:t>- 200 000 руб.</a:t>
            </a:r>
            <a:endParaRPr lang="ru-RU" sz="1600" b="1" dirty="0">
              <a:solidFill>
                <a:srgbClr val="00755A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91880" y="58639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55A"/>
                </a:solidFill>
              </a:rPr>
              <a:t>Сентябрь - Декабрь 2017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156176" y="4495820"/>
            <a:ext cx="2520280" cy="288032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755A"/>
                </a:solidFill>
              </a:rPr>
              <a:t>ПРОИЗВОДИТЕЛИ СЕЛЬХОЗТЕХНИКИ</a:t>
            </a:r>
            <a:endParaRPr lang="ru-RU" sz="1000" b="1" dirty="0">
              <a:solidFill>
                <a:srgbClr val="00755A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80112" y="4999876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00755A"/>
                </a:solidFill>
              </a:rPr>
              <a:t>ООО </a:t>
            </a:r>
            <a:r>
              <a:rPr lang="ru-RU" sz="1200" b="1" dirty="0" smtClean="0">
                <a:solidFill>
                  <a:srgbClr val="00755A"/>
                </a:solidFill>
                <a:latin typeface="Franklin Gothic Book"/>
              </a:rPr>
              <a:t>"</a:t>
            </a:r>
            <a:r>
              <a:rPr lang="ru-RU" sz="1200" b="1" dirty="0" smtClean="0">
                <a:solidFill>
                  <a:srgbClr val="00755A"/>
                </a:solidFill>
              </a:rPr>
              <a:t>БДМ-АГРО</a:t>
            </a:r>
            <a:r>
              <a:rPr lang="ru-RU" sz="1200" dirty="0" smtClean="0">
                <a:latin typeface="Franklin Gothic Book"/>
              </a:rPr>
              <a:t>"</a:t>
            </a:r>
            <a:r>
              <a:rPr lang="ru-RU" sz="1200" dirty="0" smtClean="0"/>
              <a:t> –  скидка 5-10% на технику;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00755A"/>
                </a:solidFill>
              </a:rPr>
              <a:t>ОАО </a:t>
            </a:r>
            <a:r>
              <a:rPr lang="ru-RU" sz="1200" b="1" dirty="0" smtClean="0">
                <a:solidFill>
                  <a:srgbClr val="00755A"/>
                </a:solidFill>
                <a:latin typeface="Franklin Gothic Book"/>
              </a:rPr>
              <a:t>"</a:t>
            </a:r>
            <a:r>
              <a:rPr lang="ru-RU" sz="1200" b="1" dirty="0" err="1" smtClean="0">
                <a:solidFill>
                  <a:srgbClr val="00755A"/>
                </a:solidFill>
              </a:rPr>
              <a:t>Миллеровосельмаш</a:t>
            </a:r>
            <a:r>
              <a:rPr lang="ru-RU" sz="1200" b="1" dirty="0" smtClean="0">
                <a:solidFill>
                  <a:srgbClr val="00755A"/>
                </a:solidFill>
                <a:latin typeface="Franklin Gothic Book"/>
              </a:rPr>
              <a:t>"</a:t>
            </a:r>
            <a:r>
              <a:rPr lang="ru-RU" sz="1200" b="1" dirty="0" smtClean="0">
                <a:solidFill>
                  <a:srgbClr val="00755A"/>
                </a:solidFill>
              </a:rPr>
              <a:t>  </a:t>
            </a:r>
            <a:r>
              <a:rPr lang="ru-RU" sz="1200" dirty="0" smtClean="0"/>
              <a:t>- скидка 10% на посевную и почвообрабатывающую технику;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00755A"/>
                </a:solidFill>
              </a:rPr>
              <a:t>АО </a:t>
            </a:r>
            <a:r>
              <a:rPr lang="ru-RU" sz="1200" b="1" dirty="0" smtClean="0">
                <a:solidFill>
                  <a:srgbClr val="00755A"/>
                </a:solidFill>
                <a:latin typeface="Franklin Gothic Book"/>
              </a:rPr>
              <a:t>"</a:t>
            </a:r>
            <a:r>
              <a:rPr lang="ru-RU" sz="1200" b="1" dirty="0" err="1" smtClean="0">
                <a:solidFill>
                  <a:srgbClr val="00755A"/>
                </a:solidFill>
              </a:rPr>
              <a:t>Евротехника</a:t>
            </a:r>
            <a:r>
              <a:rPr lang="ru-RU" sz="1200" b="1" dirty="0" smtClean="0">
                <a:solidFill>
                  <a:srgbClr val="00755A"/>
                </a:solidFill>
                <a:latin typeface="Franklin Gothic Book"/>
              </a:rPr>
              <a:t>"</a:t>
            </a:r>
            <a:r>
              <a:rPr lang="ru-RU" sz="1200" b="1" dirty="0" smtClean="0">
                <a:solidFill>
                  <a:srgbClr val="00755A"/>
                </a:solidFill>
              </a:rPr>
              <a:t> </a:t>
            </a:r>
            <a:r>
              <a:rPr lang="ru-RU" sz="1200" dirty="0" smtClean="0"/>
              <a:t>– скидка 5-10% от действующих цен на наиболее популярные модели опрыскивателей  и посевных комплексов.</a:t>
            </a:r>
            <a:endParaRPr lang="ru-RU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23528" y="463984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АКЦИИ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07704" y="478385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СКИДКА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91880" y="46398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 АКЦИИ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619672" y="4729872"/>
            <a:ext cx="0" cy="1728192"/>
          </a:xfrm>
          <a:prstGeom prst="line">
            <a:avLst/>
          </a:prstGeom>
          <a:ln w="28575">
            <a:solidFill>
              <a:srgbClr val="FFEE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347864" y="4708664"/>
            <a:ext cx="0" cy="1728192"/>
          </a:xfrm>
          <a:prstGeom prst="line">
            <a:avLst/>
          </a:prstGeom>
          <a:ln w="28575">
            <a:solidFill>
              <a:srgbClr val="FFEE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800" y="5699640"/>
            <a:ext cx="7069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1580808" y="4495824"/>
            <a:ext cx="1800200" cy="292388"/>
          </a:xfrm>
          <a:prstGeom prst="rect">
            <a:avLst/>
          </a:prstGeom>
          <a:solidFill>
            <a:srgbClr val="FFE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755A"/>
                </a:solidFill>
              </a:rPr>
              <a:t>АО </a:t>
            </a:r>
            <a:r>
              <a:rPr lang="ru-RU" sz="1300" b="1" dirty="0" smtClean="0">
                <a:solidFill>
                  <a:srgbClr val="00755A"/>
                </a:solidFill>
                <a:latin typeface="Franklin Gothic Book"/>
              </a:rPr>
              <a:t>"</a:t>
            </a:r>
            <a:r>
              <a:rPr lang="ru-RU" sz="1300" b="1" dirty="0" smtClean="0">
                <a:solidFill>
                  <a:srgbClr val="00755A"/>
                </a:solidFill>
              </a:rPr>
              <a:t>ПТЗ</a:t>
            </a:r>
            <a:r>
              <a:rPr lang="ru-RU" sz="1300" b="1" dirty="0" smtClean="0">
                <a:solidFill>
                  <a:srgbClr val="00755A"/>
                </a:solidFill>
                <a:latin typeface="Franklin Gothic Book"/>
              </a:rPr>
              <a:t>"</a:t>
            </a:r>
            <a:endParaRPr lang="ru-RU" sz="1300" b="1" dirty="0">
              <a:solidFill>
                <a:srgbClr val="00755A"/>
              </a:solidFill>
            </a:endParaRPr>
          </a:p>
        </p:txBody>
      </p:sp>
      <p:pic>
        <p:nvPicPr>
          <p:cNvPr id="78" name="Рисунок 77" descr="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2816" y="4505656"/>
            <a:ext cx="295275" cy="304800"/>
          </a:xfrm>
          <a:prstGeom prst="rect">
            <a:avLst/>
          </a:prstGeom>
        </p:spPr>
      </p:pic>
      <p:sp>
        <p:nvSpPr>
          <p:cNvPr id="49" name="Номер слайда 6"/>
          <p:cNvSpPr txBox="1">
            <a:spLocks/>
          </p:cNvSpPr>
          <p:nvPr/>
        </p:nvSpPr>
        <p:spPr>
          <a:xfrm>
            <a:off x="8743950" y="6492875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3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3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5" name="Группа 55"/>
          <p:cNvGrpSpPr/>
          <p:nvPr/>
        </p:nvGrpSpPr>
        <p:grpSpPr>
          <a:xfrm>
            <a:off x="107504" y="6432604"/>
            <a:ext cx="8964488" cy="425396"/>
            <a:chOff x="107504" y="6432604"/>
            <a:chExt cx="8964488" cy="425396"/>
          </a:xfrm>
        </p:grpSpPr>
        <p:grpSp>
          <p:nvGrpSpPr>
            <p:cNvPr id="66" name="Группа 149"/>
            <p:cNvGrpSpPr/>
            <p:nvPr/>
          </p:nvGrpSpPr>
          <p:grpSpPr>
            <a:xfrm>
              <a:off x="107504" y="6525344"/>
              <a:ext cx="8964488" cy="332656"/>
              <a:chOff x="107504" y="6525344"/>
              <a:chExt cx="8964488" cy="332656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107504" y="6525344"/>
                <a:ext cx="576064" cy="332656"/>
              </a:xfrm>
              <a:prstGeom prst="roundRect">
                <a:avLst/>
              </a:prstGeom>
              <a:solidFill>
                <a:srgbClr val="007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611560" y="6597352"/>
                <a:ext cx="8460432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19"/>
            <p:cNvGrpSpPr/>
            <p:nvPr/>
          </p:nvGrpSpPr>
          <p:grpSpPr>
            <a:xfrm>
              <a:off x="200244" y="6432604"/>
              <a:ext cx="396000" cy="396000"/>
              <a:chOff x="4932040" y="764704"/>
              <a:chExt cx="3132000" cy="3132000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4932040" y="764704"/>
                <a:ext cx="3132000" cy="31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2405" t="14713"/>
              <a:stretch>
                <a:fillRect/>
              </a:stretch>
            </p:blipFill>
            <p:spPr bwMode="auto">
              <a:xfrm>
                <a:off x="5030682" y="869820"/>
                <a:ext cx="2922017" cy="292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40438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>
              <a:lnSpc>
                <a:spcPts val="14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ПРОБЛЕМЫ И ПУТИ РЕШЕНИЯ 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107950" y="6386234"/>
            <a:ext cx="8964613" cy="471763"/>
            <a:chOff x="107950" y="6386234"/>
            <a:chExt cx="8964613" cy="471763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107950" y="6525344"/>
              <a:ext cx="576263" cy="332653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" name="Группа 48"/>
            <p:cNvGrpSpPr/>
            <p:nvPr/>
          </p:nvGrpSpPr>
          <p:grpSpPr>
            <a:xfrm>
              <a:off x="196604" y="6386234"/>
              <a:ext cx="8875959" cy="396000"/>
              <a:chOff x="196604" y="6386234"/>
              <a:chExt cx="8875959" cy="396000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 bwMode="auto">
              <a:xfrm>
                <a:off x="612775" y="6597647"/>
                <a:ext cx="8459788" cy="0"/>
              </a:xfrm>
              <a:prstGeom prst="line">
                <a:avLst/>
              </a:prstGeom>
              <a:ln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Группа 19"/>
              <p:cNvGrpSpPr/>
              <p:nvPr/>
            </p:nvGrpSpPr>
            <p:grpSpPr>
              <a:xfrm>
                <a:off x="196604" y="6386234"/>
                <a:ext cx="396000" cy="396000"/>
                <a:chOff x="4932040" y="764704"/>
                <a:chExt cx="3132000" cy="3132000"/>
              </a:xfrm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4932040" y="764704"/>
                  <a:ext cx="3132000" cy="31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405" t="14713"/>
                <a:stretch>
                  <a:fillRect/>
                </a:stretch>
              </p:blipFill>
              <p:spPr bwMode="auto">
                <a:xfrm>
                  <a:off x="5030682" y="869820"/>
                  <a:ext cx="2922017" cy="292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10" name="Номер слайда 6"/>
          <p:cNvSpPr txBox="1">
            <a:spLocks/>
          </p:cNvSpPr>
          <p:nvPr/>
        </p:nvSpPr>
        <p:spPr>
          <a:xfrm>
            <a:off x="8780462" y="6525346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688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8" indent="-180975" algn="ctr" fontAlgn="auto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ПЕРСПЕКТИВЫ РАЗВИТИЯ МСП И СЕЛЬСКОХОЗЯЙСТВЕННОЙ КООПЕРАЦИИ</a:t>
            </a:r>
            <a:endParaRPr lang="en-GB" sz="1400" b="1" dirty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8680"/>
            <a:ext cx="3347864" cy="400110"/>
          </a:xfrm>
          <a:prstGeom prst="rect">
            <a:avLst/>
          </a:prstGeom>
          <a:solidFill>
            <a:srgbClr val="00755A"/>
          </a:solidFill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200" b="1" dirty="0" smtClean="0">
                <a:solidFill>
                  <a:srgbClr val="FFEE00"/>
                </a:solidFill>
              </a:rPr>
              <a:t>ФАКТОРЫ, СДЕРЖИВАЮЩИЕ РАЗВИТИЕ СЕЛЬСКОХОЗЯЙСТВЕННОЙ КООПЕРАЦИИ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19302"/>
              </p:ext>
            </p:extLst>
          </p:nvPr>
        </p:nvGraphicFramePr>
        <p:xfrm>
          <a:off x="0" y="980726"/>
          <a:ext cx="3347864" cy="532409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47864"/>
              </a:tblGrid>
              <a:tr h="1331025"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ФИНАНСОВЫХ РЕСУРСОВ ДЛЯ МОДЕРНИЗАЦИИ УСТАРЕВШЕЙ ПРОИЗВОДСТВЕННОЙ ИНФРАСТРУКТУРЫ</a:t>
                      </a:r>
                      <a:endParaRPr lang="ru-RU" sz="12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331025"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СИЛЬНАЯ КОНКУРЕНЦИЯ И НАЛАЖЕННЫЕ ВОЗМОЖНОСТИ ПО РЕАЛИЗАЦИИ И ДИСТРИБУЦИИ СЕЛЬХОЗПРОДУКЦИИ СО СТОРОНЫ АГРОХОЛДИНГОВ</a:t>
                      </a:r>
                      <a:endParaRPr lang="ru-RU" sz="12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887348"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НЕХВАТКА КВАЛИФИЦИРОВАННЫХ КАДРОВ</a:t>
                      </a:r>
                      <a:endParaRPr lang="ru-RU" sz="12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774699"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НЕДОСТАТОЧНАЯ ИНФОРМИРОВАННОСТЬ СЕЛЬСКОГО НАСЕЛЕНИЯ И СЕЛЬХОЗТОВАПРОИЗВОДИТЕЛЕЙ О ПРЕИМУЩЕСТВАХ КООПЕРАЦИИ</a:t>
                      </a:r>
                      <a:endParaRPr lang="ru-RU" sz="12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995936" y="547014"/>
            <a:ext cx="5148064" cy="400110"/>
          </a:xfrm>
          <a:prstGeom prst="rect">
            <a:avLst/>
          </a:prstGeom>
          <a:solidFill>
            <a:srgbClr val="00755A"/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200" b="1" dirty="0" smtClean="0">
                <a:solidFill>
                  <a:srgbClr val="FFEE00"/>
                </a:solidFill>
              </a:rPr>
              <a:t>ПОДХОДЫ К РЕШЕНИЮ ПРОБЛЕМ</a:t>
            </a:r>
          </a:p>
          <a:p>
            <a:pPr lvl="0" algn="ctr">
              <a:lnSpc>
                <a:spcPts val="1200"/>
              </a:lnSpc>
            </a:pPr>
            <a:endParaRPr lang="ru-RU" sz="1200" b="1" dirty="0" smtClean="0">
              <a:solidFill>
                <a:srgbClr val="FFEE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1315116" y="3400335"/>
            <a:ext cx="4464496" cy="432048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56991"/>
              </p:ext>
            </p:extLst>
          </p:nvPr>
        </p:nvGraphicFramePr>
        <p:xfrm>
          <a:off x="3995936" y="980728"/>
          <a:ext cx="5148064" cy="541879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148064"/>
              </a:tblGrid>
              <a:tr h="1023632">
                <a:tc>
                  <a:txBody>
                    <a:bodyPr/>
                    <a:lstStyle/>
                    <a:p>
                      <a:pPr marL="80645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ЗАКОНОДАТЕЛЬНОЕ ПРИЗНАНИЕ ЗНАЧИМОЙ РОЛИ И МЕСТА МАЛОГО И СРЕДНЕГО ПРЕДПРИНИМАТЕЛЬСТВА, А ТАКЖЕ СЕЛЬСКИХ КООПЕРАТИВОВ В ЭКОНОМИКЕ И СОЦИАЛЬНОЙ СФЕРЕ СЕЛА</a:t>
                      </a:r>
                      <a:endParaRPr lang="ru-RU" sz="1200" b="1" i="0" kern="1200" dirty="0" smtClean="0">
                        <a:solidFill>
                          <a:srgbClr val="0075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225725">
                <a:tc>
                  <a:txBody>
                    <a:bodyPr/>
                    <a:lstStyle/>
                    <a:p>
                      <a:pPr marL="896938" marR="0" lvl="0" indent="8890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ПРИНЯТИЕ РЕГИОНАЛЬНЫХ ПРОГРАММ </a:t>
                      </a:r>
                      <a:b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ПО РАЗВИТИЮ СЕЛЬСКОХОЗЯЙСТВЕННОЙ КООПЕРАЦИИ</a:t>
                      </a:r>
                    </a:p>
                    <a:p>
                      <a:pPr marL="896938" marR="0" lvl="0" indent="8890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kern="1200" dirty="0" smtClean="0">
                        <a:solidFill>
                          <a:srgbClr val="0075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58648">
                <a:tc>
                  <a:txBody>
                    <a:bodyPr/>
                    <a:lstStyle/>
                    <a:p>
                      <a:pPr marL="896938" marR="0" lvl="0" indent="8890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ПРЕДУСМОТРЕТЬ ПРЕДОСТАВЛЕНИЕ СУБСИДИЙ </a:t>
                      </a:r>
                      <a:b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ПО ДОГОВОРАМ ФИНАНСОВОЙ АРЕНДЫ (ЛИЗИНГА) НА ПРИОБРЕТЕНИЕ СРЕДСТВ ПРОИЗВОДСТВА ДЛЯ АПК </a:t>
                      </a:r>
                      <a:b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1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(В ТОМ ЧИСЛЕ СУБСИДИРОВАНИЕ ПЕРВОНАЧАЛЬНОГО ВЗНОСА И ЛИЗИНГОВЫХ ПЛАТЕЖЕЙ)</a:t>
                      </a:r>
                      <a:endParaRPr lang="ru-RU" sz="1200" b="1" i="1" kern="1200" dirty="0" smtClean="0">
                        <a:solidFill>
                          <a:srgbClr val="0075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145769">
                <a:tc>
                  <a:txBody>
                    <a:bodyPr/>
                    <a:lstStyle/>
                    <a:p>
                      <a:pPr marL="7175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ДОКАПИТАЛИЗАЦИЯ</a:t>
                      </a:r>
                      <a:r>
                        <a:rPr lang="ru-RU" sz="1200" b="1" i="0" kern="1200" baseline="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 АО </a:t>
                      </a:r>
                      <a:r>
                        <a:rPr lang="ru-RU" sz="1200" b="1" i="0" kern="1200" baseline="0" dirty="0" smtClean="0">
                          <a:solidFill>
                            <a:srgbClr val="00755A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200" b="1" i="0" kern="1200" baseline="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РОСАГРОЛИЗИНГ</a:t>
                      </a:r>
                      <a:r>
                        <a:rPr lang="ru-RU" sz="1200" b="1" i="0" kern="1200" baseline="0" dirty="0" smtClean="0">
                          <a:solidFill>
                            <a:srgbClr val="00755A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"</a:t>
                      </a:r>
                      <a:endParaRPr lang="ru-RU" sz="1200" b="1" i="0" dirty="0" smtClean="0">
                        <a:solidFill>
                          <a:srgbClr val="00755A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065023">
                <a:tc>
                  <a:txBody>
                    <a:bodyPr/>
                    <a:lstStyle/>
                    <a:p>
                      <a:pPr marL="7175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 smtClean="0">
                          <a:solidFill>
                            <a:srgbClr val="00755A"/>
                          </a:solidFill>
                        </a:rPr>
                        <a:t>РАЗРАБОТКА И РЕАЛИЗАЦИЯ </a:t>
                      </a:r>
                      <a:r>
                        <a:rPr lang="ru-RU" sz="1200" b="1" i="0" baseline="0" dirty="0" smtClean="0">
                          <a:solidFill>
                            <a:srgbClr val="00755A"/>
                          </a:solidFill>
                          <a:latin typeface="Franklin Gothic Book" panose="020B0503020102020204" pitchFamily="34" charset="0"/>
                        </a:rPr>
                        <a:t>"</a:t>
                      </a:r>
                      <a:r>
                        <a:rPr lang="ru-RU" sz="1200" b="1" i="0" baseline="0" dirty="0" smtClean="0">
                          <a:solidFill>
                            <a:srgbClr val="00755A"/>
                          </a:solidFill>
                        </a:rPr>
                        <a:t>НОВЫХ ПРОДУКТОВ</a:t>
                      </a:r>
                      <a:r>
                        <a:rPr lang="ru-RU" sz="1200" b="1" i="0" baseline="0" dirty="0" smtClean="0">
                          <a:solidFill>
                            <a:srgbClr val="00755A"/>
                          </a:solidFill>
                          <a:latin typeface="Franklin Gothic Book" panose="020B0503020102020204" pitchFamily="34" charset="0"/>
                        </a:rPr>
                        <a:t>"</a:t>
                      </a:r>
                      <a:r>
                        <a:rPr lang="ru-RU" sz="1200" b="1" i="0" baseline="0" dirty="0" smtClean="0">
                          <a:solidFill>
                            <a:srgbClr val="00755A"/>
                          </a:solidFill>
                        </a:rPr>
                        <a:t>, НАПРАВЛЕННЫХ НА РАЗВИТИЕ КООПЕРАЦИИ</a:t>
                      </a:r>
                      <a:endParaRPr lang="ru-RU" sz="1200" b="1" i="0" dirty="0" smtClean="0">
                        <a:solidFill>
                          <a:srgbClr val="00755A"/>
                        </a:solidFill>
                      </a:endParaRPr>
                    </a:p>
                    <a:p>
                      <a:pPr marL="7175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 smtClean="0">
                        <a:solidFill>
                          <a:srgbClr val="00755A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1986" name="Picture 2" descr="\\File_server\дркбису\Стратанализ\УСРиР\_ПРЕЗЕНТАЦИИ\_НОВЫЙ_КЛИПАРТ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081" y="1067414"/>
            <a:ext cx="704710" cy="633394"/>
          </a:xfrm>
          <a:prstGeom prst="rect">
            <a:avLst/>
          </a:prstGeom>
          <a:noFill/>
        </p:spPr>
      </p:pic>
      <p:pic>
        <p:nvPicPr>
          <p:cNvPr id="41987" name="Picture 3" descr="\\File_server\дркбису\Стратанализ\УСРиР\_ПРЕЗЕНТАЦИИ\_НОВЫЙ_КЛИПАРТ\он-ланконсульта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3279" y="5452578"/>
            <a:ext cx="648072" cy="648073"/>
          </a:xfrm>
          <a:prstGeom prst="rect">
            <a:avLst/>
          </a:prstGeom>
          <a:noFill/>
        </p:spPr>
      </p:pic>
      <p:pic>
        <p:nvPicPr>
          <p:cNvPr id="41988" name="Picture 4" descr="\\File_server\дркбису\Стратанализ\УСРиР\_ПРЕЗЕНТАЦИИ\_НОВЫЙ_КЛИПАРТ\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7275" y="3351646"/>
            <a:ext cx="720080" cy="676959"/>
          </a:xfrm>
          <a:prstGeom prst="rect">
            <a:avLst/>
          </a:prstGeom>
          <a:noFill/>
        </p:spPr>
      </p:pic>
      <p:pic>
        <p:nvPicPr>
          <p:cNvPr id="41992" name="Picture 8" descr="\\File_server\дркбису\Стратанализ\УСРиР\_ПРЕЗЕНТАЦИИ\_НОВЫЙ_КЛИПАРТ\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7275" y="4271449"/>
            <a:ext cx="800088" cy="720080"/>
          </a:xfrm>
          <a:prstGeom prst="rect">
            <a:avLst/>
          </a:prstGeom>
          <a:noFill/>
        </p:spPr>
      </p:pic>
      <p:pic>
        <p:nvPicPr>
          <p:cNvPr id="41993" name="Picture 9" descr="\\File_server\дркбису\Стратанализ\УСРиР\_ПРЕЗЕНТАЦИИ\_НОВЫЙ_КЛИПАРТ\Желто-зеленый\Отгрузка.png"/>
          <p:cNvPicPr>
            <a:picLocks noChangeAspect="1" noChangeArrowheads="1"/>
          </p:cNvPicPr>
          <p:nvPr/>
        </p:nvPicPr>
        <p:blipFill>
          <a:blip r:embed="rId7" cstate="print"/>
          <a:srcRect r="13448"/>
          <a:stretch>
            <a:fillRect/>
          </a:stretch>
        </p:blipFill>
        <p:spPr bwMode="auto">
          <a:xfrm>
            <a:off x="3937257" y="2312129"/>
            <a:ext cx="1080123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1154</Words>
  <Application>Microsoft Office PowerPoint</Application>
  <PresentationFormat>Экран (4:3)</PresentationFormat>
  <Paragraphs>211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MS PGothic</vt:lpstr>
      <vt:lpstr>Arial</vt:lpstr>
      <vt:lpstr>Arial Narrow</vt:lpstr>
      <vt:lpstr>Calibri</vt:lpstr>
      <vt:lpstr>Franklin Gothic Book</vt:lpstr>
      <vt:lpstr>Lato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Юдин Евгений Александрович</dc:creator>
  <cp:lastModifiedBy>Раздолькина Татьяна Геннадьевна</cp:lastModifiedBy>
  <cp:revision>59</cp:revision>
  <cp:lastPrinted>2017-11-15T06:53:59Z</cp:lastPrinted>
  <dcterms:created xsi:type="dcterms:W3CDTF">2016-12-07T14:59:51Z</dcterms:created>
  <dcterms:modified xsi:type="dcterms:W3CDTF">2017-11-15T13:30:29Z</dcterms:modified>
</cp:coreProperties>
</file>