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5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8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4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4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FAC5-471D-4011-AE35-812EC9549F5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41E8-0936-4DE2-9E0C-B4FAF5DC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15000" t="-3000" r="1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51109"/>
            <a:ext cx="12192000" cy="1341921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 социальная эффективность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потребительского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сбытового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кооператива «Содействие»</a:t>
            </a:r>
          </a:p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					</a:t>
            </a:r>
          </a:p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</a:p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Докладчик: Исполнительный директор 									кооператива Петров Сергей Петрович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43338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Ульяновская область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образование «Цильнинский район»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2580" y="6371068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7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459707" y="1628066"/>
            <a:ext cx="4824987" cy="3487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   ведёт   свою деятельность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занятость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2565 человек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кооператива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обработка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83" y="1328666"/>
            <a:ext cx="6129579" cy="4086386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313816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7559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313816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показатели деятельности СПСК «Содействие»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48870" y="900855"/>
            <a:ext cx="10112189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26193"/>
              </p:ext>
            </p:extLst>
          </p:nvPr>
        </p:nvGraphicFramePr>
        <p:xfrm>
          <a:off x="710338" y="900855"/>
          <a:ext cx="10771324" cy="5718644"/>
        </p:xfrm>
        <a:graphic>
          <a:graphicData uri="http://schemas.openxmlformats.org/drawingml/2006/table">
            <a:tbl>
              <a:tblPr/>
              <a:tblGrid>
                <a:gridCol w="495946"/>
                <a:gridCol w="3549112"/>
                <a:gridCol w="1658318"/>
                <a:gridCol w="1477506"/>
                <a:gridCol w="1795221"/>
                <a:gridCol w="1795221"/>
              </a:tblGrid>
              <a:tr h="2816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п/п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Показатели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Годы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2016г. / </a:t>
                      </a:r>
                      <a:r>
                        <a:rPr lang="ru-RU" sz="1600" b="1" dirty="0">
                          <a:effectLst/>
                        </a:rPr>
                        <a:t>2008г</a:t>
                      </a:r>
                      <a:r>
                        <a:rPr lang="ru-RU" sz="1600" b="1" dirty="0" smtClean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</a:endParaRP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План на 2019г.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2008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2016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Количество членов кооператива, чел.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211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1130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в 5,3 раза</a:t>
                      </a:r>
                      <a:endParaRPr lang="ru-RU" sz="1800" b="1" dirty="0">
                        <a:effectLst/>
                      </a:endParaRP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1500</a:t>
                      </a:r>
                      <a:endParaRPr lang="ru-RU" sz="1800" b="1" dirty="0">
                        <a:effectLst/>
                      </a:endParaRP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1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Количество собранного молока у населения, тонн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675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5859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в 8,7 раз</a:t>
                      </a:r>
                      <a:endParaRPr lang="ru-RU" sz="1800" b="1" dirty="0">
                        <a:effectLst/>
                      </a:endParaRP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6100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8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Производство </a:t>
                      </a:r>
                      <a:r>
                        <a:rPr lang="ru-RU" sz="1600" b="1" dirty="0" smtClean="0">
                          <a:effectLst/>
                        </a:rPr>
                        <a:t>экструдированных кормов, </a:t>
                      </a:r>
                      <a:r>
                        <a:rPr lang="ru-RU" sz="1600" b="1" dirty="0">
                          <a:effectLst/>
                        </a:rPr>
                        <a:t>тонн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-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-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-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1620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8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Выручка от реализации, тыс. руб.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5737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108274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в 19 раз</a:t>
                      </a:r>
                      <a:endParaRPr lang="ru-RU" sz="1800" b="1" dirty="0">
                        <a:effectLst/>
                      </a:endParaRP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152420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94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Стоимость основных средств, тыс. руб.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100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1103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в</a:t>
                      </a:r>
                      <a:r>
                        <a:rPr lang="ru-RU" sz="1800" b="1" baseline="0" dirty="0" smtClean="0">
                          <a:effectLst/>
                        </a:rPr>
                        <a:t> 11 раз</a:t>
                      </a:r>
                      <a:endParaRPr lang="ru-RU" sz="1800" b="1" dirty="0">
                        <a:effectLst/>
                      </a:endParaRP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7003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8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Количество работников, чел.</a:t>
                      </a:r>
                    </a:p>
                  </a:txBody>
                  <a:tcPr marL="54392" marR="54392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5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11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в 2,2 раза</a:t>
                      </a:r>
                      <a:endParaRPr lang="ru-RU" sz="1800" b="1" dirty="0">
                        <a:effectLst/>
                      </a:endParaRP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17</a:t>
                      </a:r>
                    </a:p>
                  </a:txBody>
                  <a:tcPr marL="54392" marR="54392" marT="27196" marB="27196" anchor="ctr" anchorCtr="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313816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Государственной программе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сельского хозяйства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регулирование рынков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с.-х.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продукции, сырья и продовольствия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Ульяновской области" на 2014 - 2020 годы"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(Мероприятие: гранты кооперативам на укрепление материально-технической базы)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48870" y="900855"/>
            <a:ext cx="10112189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8870" y="2812353"/>
            <a:ext cx="33063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гранта: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монтаж оборудования для производства экструдированных кормов; приобретение специализированного автотранспорта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5" y="4636518"/>
            <a:ext cx="4276165" cy="1991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63" y="2121087"/>
            <a:ext cx="4276165" cy="26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34506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кооператива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134-ЗО от 27.09.2016 года «О мерах </a:t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поддержки с.-х. потребительских кооперативов и отдельных категорий граждан, ведущих личное подсобное хозяйство на территории Ульяновской области»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48870" y="900855"/>
            <a:ext cx="10112189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56571"/>
              </p:ext>
            </p:extLst>
          </p:nvPr>
        </p:nvGraphicFramePr>
        <p:xfrm>
          <a:off x="1039040" y="1449356"/>
          <a:ext cx="10112189" cy="2102247"/>
        </p:xfrm>
        <a:graphic>
          <a:graphicData uri="http://schemas.openxmlformats.org/drawingml/2006/table">
            <a:tbl>
              <a:tblPr firstRow="1" firstCol="1" bandRow="1"/>
              <a:tblGrid>
                <a:gridCol w="1693160"/>
                <a:gridCol w="2368019"/>
                <a:gridCol w="2435504"/>
                <a:gridCol w="1745947"/>
                <a:gridCol w="1869559"/>
              </a:tblGrid>
              <a:tr h="105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субсидий на закупку молока тыс.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поголовья крупного рогатого скота, приобретенного за счет субсидий, гол.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субсидий на приобретение поголовья крупного рогатого скота,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мини-ферм, построенных за счет средств гранта, 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гранта на строительство мини-ферм, тыс.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344,55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2" y="3722997"/>
            <a:ext cx="4515106" cy="30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313816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совещании под руководством Губернатора Ульяновской области принято решение об участии кооператива в работе постоянно действующей выставки-ярмарки «Симбирская деревенька»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9975"/>
          <a:stretch/>
        </p:blipFill>
        <p:spPr>
          <a:xfrm>
            <a:off x="887509" y="2256405"/>
            <a:ext cx="5013806" cy="40502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7572"/>
          <a:stretch/>
        </p:blipFill>
        <p:spPr>
          <a:xfrm>
            <a:off x="6468035" y="2256405"/>
            <a:ext cx="5026227" cy="40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10000" t="-2000" r="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51109"/>
            <a:ext cx="12192000" cy="134192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43338"/>
            <a:ext cx="12192000" cy="49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Ульяновская область Цильнинский район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8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254</Words>
  <Application>Microsoft Office PowerPoint</Application>
  <PresentationFormat>Широкоэкранный</PresentationFormat>
  <Paragraphs>76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Knyazeva</dc:creator>
  <cp:lastModifiedBy>Maria Knyazeva</cp:lastModifiedBy>
  <cp:revision>31</cp:revision>
  <dcterms:created xsi:type="dcterms:W3CDTF">2017-11-13T06:18:57Z</dcterms:created>
  <dcterms:modified xsi:type="dcterms:W3CDTF">2017-11-15T15:48:36Z</dcterms:modified>
</cp:coreProperties>
</file>