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72" r:id="rId10"/>
    <p:sldId id="266" r:id="rId11"/>
    <p:sldId id="270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000"/>
    <a:srgbClr val="FFCC99"/>
    <a:srgbClr val="009900"/>
    <a:srgbClr val="FF0000"/>
    <a:srgbClr val="006600"/>
    <a:srgbClr val="FFCC00"/>
    <a:srgbClr val="0066FF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2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265996867596189E-2"/>
          <c:y val="3.1291319417858579E-2"/>
          <c:w val="0.8182296058041616"/>
          <c:h val="0.887047720504173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ЛПХ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картофель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77.900000000000006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36-4545-A796-8C09554B0D1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КФХ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картофель</c:v>
                </c:pt>
              </c:strCache>
            </c:strRef>
          </c:cat>
          <c:val>
            <c:numRef>
              <c:f>Лист1!$B$3</c:f>
              <c:numCache>
                <c:formatCode>0</c:formatCode>
                <c:ptCount val="1"/>
                <c:pt idx="0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36-4545-A796-8C09554B0D16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СХО малые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картофель</c:v>
                </c:pt>
              </c:strCache>
            </c:strRef>
          </c:cat>
          <c:val>
            <c:numRef>
              <c:f>Лист1!$B$4</c:f>
              <c:numCache>
                <c:formatCode>0</c:formatCode>
                <c:ptCount val="1"/>
                <c:pt idx="0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36-4545-A796-8C09554B0D16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СХО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картофель</c:v>
                </c:pt>
              </c:strCache>
            </c:strRef>
          </c:cat>
          <c:val>
            <c:numRef>
              <c:f>Лист1!$B$5</c:f>
              <c:numCache>
                <c:formatCode>0</c:formatCode>
                <c:ptCount val="1"/>
                <c:pt idx="0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36-4545-A796-8C09554B0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696320"/>
        <c:axId val="143069184"/>
      </c:barChart>
      <c:catAx>
        <c:axId val="13269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069184"/>
        <c:crosses val="autoZero"/>
        <c:auto val="1"/>
        <c:lblAlgn val="ctr"/>
        <c:lblOffset val="100"/>
        <c:noMultiLvlLbl val="0"/>
      </c:catAx>
      <c:valAx>
        <c:axId val="14306918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3269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Лист1!$J$1</c:f>
              <c:strCache>
                <c:ptCount val="1"/>
                <c:pt idx="0">
                  <c:v>2006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Лист1!$I$2:$I$5</c:f>
              <c:strCache>
                <c:ptCount val="4"/>
                <c:pt idx="0">
                  <c:v>Крупный рогатый скот</c:v>
                </c:pt>
                <c:pt idx="1">
                  <c:v>Свиньи</c:v>
                </c:pt>
                <c:pt idx="2">
                  <c:v>Овцы и козы</c:v>
                </c:pt>
                <c:pt idx="3">
                  <c:v>Птица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Лист1!$K$1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Лист1!$I$2:$I$5</c:f>
              <c:strCache>
                <c:ptCount val="4"/>
                <c:pt idx="0">
                  <c:v>Крупный рогатый скот</c:v>
                </c:pt>
                <c:pt idx="1">
                  <c:v>Свиньи</c:v>
                </c:pt>
                <c:pt idx="2">
                  <c:v>Овцы и козы</c:v>
                </c:pt>
                <c:pt idx="3">
                  <c:v>Птица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13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946880"/>
        <c:axId val="141948800"/>
        <c:axId val="0"/>
      </c:bar3DChart>
      <c:catAx>
        <c:axId val="141946880"/>
        <c:scaling>
          <c:orientation val="minMax"/>
        </c:scaling>
        <c:delete val="1"/>
        <c:axPos val="b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 b="1" i="0" baseline="0" dirty="0" smtClean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2006 2016</a:t>
                </a:r>
                <a:endParaRPr lang="ru-RU" sz="90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 b="1" i="0" baseline="0" dirty="0" smtClean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2006  2016   </a:t>
                </a:r>
                <a:endParaRPr lang="ru-RU" sz="90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 b="1" i="0" baseline="0" dirty="0" smtClean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2006 2016  </a:t>
                </a:r>
                <a:endParaRPr lang="ru-RU" sz="90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 b="1" i="0" baseline="0" dirty="0" smtClean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2006 2016</a:t>
                </a:r>
                <a:endParaRPr lang="ru-RU" sz="90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 sz="900" dirty="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10862395833333337"/>
              <c:y val="0.8132222222222221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41948800"/>
        <c:crosses val="autoZero"/>
        <c:auto val="1"/>
        <c:lblAlgn val="ctr"/>
        <c:lblOffset val="100"/>
        <c:noMultiLvlLbl val="0"/>
      </c:catAx>
      <c:valAx>
        <c:axId val="141948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94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2.64583333333333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687500000000007E-2"/>
                  <c:y val="-9.23931125610594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04861111111112E-2"/>
                  <c:y val="-5.0396825396825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3263888888888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Крупный рогатый скот</c:v>
                </c:pt>
                <c:pt idx="1">
                  <c:v>Свиньи</c:v>
                </c:pt>
                <c:pt idx="2">
                  <c:v>Овцы и козы</c:v>
                </c:pt>
                <c:pt idx="3">
                  <c:v>Птица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587</c:v>
                </c:pt>
                <c:pt idx="1">
                  <c:v>956</c:v>
                </c:pt>
                <c:pt idx="2">
                  <c:v>1470</c:v>
                </c:pt>
                <c:pt idx="3">
                  <c:v>160963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Lbls>
            <c:dLbl>
              <c:idx val="2"/>
              <c:layout>
                <c:manualLayout>
                  <c:x val="3.0868055555555558E-2"/>
                  <c:y val="-5.0396825396826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Крупный рогатый скот</c:v>
                </c:pt>
                <c:pt idx="1">
                  <c:v>Свиньи</c:v>
                </c:pt>
                <c:pt idx="2">
                  <c:v>Овцы и козы</c:v>
                </c:pt>
                <c:pt idx="3">
                  <c:v>Птица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785</c:v>
                </c:pt>
                <c:pt idx="1">
                  <c:v>10597</c:v>
                </c:pt>
                <c:pt idx="2">
                  <c:v>1577</c:v>
                </c:pt>
                <c:pt idx="3">
                  <c:v>323188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2460800"/>
        <c:axId val="142471168"/>
        <c:axId val="0"/>
      </c:bar3DChart>
      <c:catAx>
        <c:axId val="142460800"/>
        <c:scaling>
          <c:orientation val="minMax"/>
        </c:scaling>
        <c:delete val="1"/>
        <c:axPos val="b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2006 2016</a:t>
                </a: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2006  2016   </a:t>
                </a: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2006 2016  </a:t>
                </a: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2006 2016</a:t>
                </a:r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12861666666666666"/>
              <c:y val="0.817439682539682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42471168"/>
        <c:crosses val="autoZero"/>
        <c:auto val="1"/>
        <c:lblAlgn val="ctr"/>
        <c:lblOffset val="100"/>
        <c:noMultiLvlLbl val="0"/>
      </c:catAx>
      <c:valAx>
        <c:axId val="142471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46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+mn-lt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13434448111272E-2"/>
          <c:y val="2.9351674663264646E-2"/>
          <c:w val="0.9471771909135106"/>
          <c:h val="0.831928571008361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сельхозсырья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Картофель</c:v>
                </c:pt>
                <c:pt idx="1">
                  <c:v>Овощи откр грунта</c:v>
                </c:pt>
                <c:pt idx="2">
                  <c:v>Овощи закр грунта</c:v>
                </c:pt>
                <c:pt idx="3">
                  <c:v>Рыба</c:v>
                </c:pt>
                <c:pt idx="4">
                  <c:v>Молоко</c:v>
                </c:pt>
                <c:pt idx="5">
                  <c:v>Говядина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</c:v>
                </c:pt>
                <c:pt idx="1">
                  <c:v>39.5</c:v>
                </c:pt>
                <c:pt idx="2">
                  <c:v>63.2</c:v>
                </c:pt>
                <c:pt idx="3">
                  <c:v>22.9</c:v>
                </c:pt>
                <c:pt idx="4">
                  <c:v>41.8</c:v>
                </c:pt>
                <c:pt idx="5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B8-4A4C-87BF-D2FBE0D94E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Вклад переработчика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B8-4A4C-87BF-D2FBE0D94EB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7B8-4A4C-87BF-D2FBE0D94EB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B8-4A4C-87BF-D2FBE0D94EB9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Картофель</c:v>
                </c:pt>
                <c:pt idx="1">
                  <c:v>Овощи откр грунта</c:v>
                </c:pt>
                <c:pt idx="2">
                  <c:v>Овощи закр грунта</c:v>
                </c:pt>
                <c:pt idx="3">
                  <c:v>Рыба</c:v>
                </c:pt>
                <c:pt idx="4">
                  <c:v>Молоко</c:v>
                </c:pt>
                <c:pt idx="5">
                  <c:v>Говядина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28.9</c:v>
                </c:pt>
                <c:pt idx="4">
                  <c:v>38.1</c:v>
                </c:pt>
                <c:pt idx="5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B8-4A4C-87BF-D2FBE0D94E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Вклад сферы обращения (опт + розница)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Картофель</c:v>
                </c:pt>
                <c:pt idx="1">
                  <c:v>Овощи откр грунта</c:v>
                </c:pt>
                <c:pt idx="2">
                  <c:v>Овощи закр грунта</c:v>
                </c:pt>
                <c:pt idx="3">
                  <c:v>Рыба</c:v>
                </c:pt>
                <c:pt idx="4">
                  <c:v>Молоко</c:v>
                </c:pt>
                <c:pt idx="5">
                  <c:v>Говядина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54</c:v>
                </c:pt>
                <c:pt idx="1">
                  <c:v>60.5</c:v>
                </c:pt>
                <c:pt idx="2">
                  <c:v>36.800000000000004</c:v>
                </c:pt>
                <c:pt idx="3">
                  <c:v>48.20000000000001</c:v>
                </c:pt>
                <c:pt idx="4">
                  <c:v>20.100000000000001</c:v>
                </c:pt>
                <c:pt idx="5">
                  <c:v>20.5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7B8-4A4C-87BF-D2FBE0D94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066304"/>
        <c:axId val="148067840"/>
      </c:barChart>
      <c:catAx>
        <c:axId val="148066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48067840"/>
        <c:crosses val="autoZero"/>
        <c:auto val="1"/>
        <c:lblAlgn val="ctr"/>
        <c:lblOffset val="100"/>
        <c:noMultiLvlLbl val="0"/>
      </c:catAx>
      <c:valAx>
        <c:axId val="14806784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806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125984251968549E-2"/>
          <c:y val="0.93358033282319863"/>
          <c:w val="0.98887401574803169"/>
          <c:h val="5.04096628150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МСП </a:t>
            </a:r>
          </a:p>
          <a:p>
            <a:pPr>
              <a:defRPr sz="1600"/>
            </a:pPr>
            <a:r>
              <a:rPr lang="ru-RU" sz="1600"/>
              <a:t>С/х кооперативы</a:t>
            </a:r>
          </a:p>
        </c:rich>
      </c:tx>
      <c:layout>
        <c:manualLayout>
          <c:xMode val="edge"/>
          <c:yMode val="edge"/>
          <c:x val="0.3271924217114453"/>
          <c:y val="0.1635544108177720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255872587131182"/>
          <c:y val="0.27309221595972116"/>
          <c:w val="0.32284728383383704"/>
          <c:h val="0.565172168109725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МСП С/х кооперативы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6A-43D4-8D92-08D14D8FCC42}"/>
              </c:ext>
            </c:extLst>
          </c:dPt>
          <c:dPt>
            <c:idx val="1"/>
            <c:bubble3D val="0"/>
            <c:explosion val="4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6A-43D4-8D92-08D14D8FCC42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B1-4A11-A44B-0C0E2EB99C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СПК</c:v>
                </c:pt>
                <c:pt idx="1">
                  <c:v>СПоК</c:v>
                </c:pt>
                <c:pt idx="2">
                  <c:v>Прочие кооперативы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4509</c:v>
                </c:pt>
                <c:pt idx="1">
                  <c:v>4016</c:v>
                </c:pt>
                <c:pt idx="2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6A-43D4-8D92-08D14D8FC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25938265037914"/>
          <c:y val="0.80672611215319634"/>
          <c:w val="0.53643355906309753"/>
          <c:h val="8.012766558326073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МСП </a:t>
            </a:r>
          </a:p>
          <a:p>
            <a:pPr>
              <a:defRPr sz="1600"/>
            </a:pPr>
            <a:r>
              <a:rPr lang="ru-RU" sz="1600"/>
              <a:t>С/х кооперативы</a:t>
            </a:r>
          </a:p>
        </c:rich>
      </c:tx>
      <c:layout>
        <c:manualLayout>
          <c:xMode val="edge"/>
          <c:yMode val="edge"/>
          <c:x val="0.3271924217114453"/>
          <c:y val="0.1635544108177720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255872587131182"/>
          <c:y val="0.27309221595972116"/>
          <c:w val="0.32284728383383704"/>
          <c:h val="0.5651721681097255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25938265037914"/>
          <c:y val="0.80672611215319634"/>
          <c:w val="0.53643355906309753"/>
          <c:h val="8.012766558326073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99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кредитных</c:v>
                </c:pt>
                <c:pt idx="1">
                  <c:v>перерабатывающих</c:v>
                </c:pt>
                <c:pt idx="2">
                  <c:v>снабженческо-сбытовых</c:v>
                </c:pt>
                <c:pt idx="3">
                  <c:v>обслуживающих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1335</c:v>
                </c:pt>
                <c:pt idx="1">
                  <c:v>1059</c:v>
                </c:pt>
                <c:pt idx="2">
                  <c:v>2840</c:v>
                </c:pt>
                <c:pt idx="3">
                  <c:v>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C0-463D-8B3E-A9E2A132E3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С/х кооперативы</a:t>
            </a:r>
          </a:p>
        </c:rich>
      </c:tx>
      <c:layout>
        <c:manualLayout>
          <c:xMode val="edge"/>
          <c:yMode val="edge"/>
          <c:x val="0.29315640874018722"/>
          <c:y val="6.211733172140080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501384420838226"/>
          <c:y val="0.14790806731770875"/>
          <c:w val="0.47802214350510858"/>
          <c:h val="0.74969486350416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С/х кооперативы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4B0-47ED-9F91-F779250025BB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B0-47ED-9F91-F779250025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СПК</c:v>
                </c:pt>
                <c:pt idx="1">
                  <c:v>СПоК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8405</c:v>
                </c:pt>
                <c:pt idx="1">
                  <c:v>5389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B0-47ED-9F91-F77925002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339966"/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93A-4BD8-94C0-ECB613C8CC2D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3A-4BD8-94C0-ECB613C8CC2D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3A-4BD8-94C0-ECB613C8C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2075">
          <a:noFill/>
        </a:ln>
      </c:spPr>
    </c:plotArea>
    <c:plotVisOnly val="1"/>
    <c:dispBlanksAs val="zero"/>
    <c:showDLblsOverMax val="0"/>
  </c:chart>
  <c:txPr>
    <a:bodyPr/>
    <a:lstStyle/>
    <a:p>
      <a:pPr>
        <a:defRPr sz="1564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C37-409A-8789-C1F3BCC471C1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37-409A-8789-C1F3BCC471C1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37-409A-8789-C1F3BCC47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2605">
          <a:noFill/>
        </a:ln>
      </c:spPr>
    </c:plotArea>
    <c:plotVisOnly val="1"/>
    <c:dispBlanksAs val="zero"/>
    <c:showDLblsOverMax val="0"/>
  </c:chart>
  <c:txPr>
    <a:bodyPr/>
    <a:lstStyle/>
    <a:p>
      <a:pPr>
        <a:defRPr sz="1602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D53-4D79-A0B9-F545544D31B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53-4D79-A0B9-F545544D31B4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53-4D79-A0B9-F545544D3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4291">
          <a:noFill/>
        </a:ln>
      </c:spPr>
    </c:plotArea>
    <c:plotVisOnly val="1"/>
    <c:dispBlanksAs val="zero"/>
    <c:showDLblsOverMax val="0"/>
  </c:chart>
  <c:txPr>
    <a:bodyPr/>
    <a:lstStyle/>
    <a:p>
      <a:pPr>
        <a:defRPr sz="172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ЛПХ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овощи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66.5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8D-4775-90CB-31621AD55E9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КФХ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овощи</c:v>
                </c:pt>
              </c:strCache>
            </c:strRef>
          </c:cat>
          <c:val>
            <c:numRef>
              <c:f>Лист1!$B$3</c:f>
              <c:numCache>
                <c:formatCode>0</c:formatCode>
                <c:ptCount val="1"/>
                <c:pt idx="0">
                  <c:v>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8D-4775-90CB-31621AD55E9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СХО малые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овощи</c:v>
                </c:pt>
              </c:strCache>
            </c:strRef>
          </c:cat>
          <c:val>
            <c:numRef>
              <c:f>Лист1!$B$4</c:f>
              <c:numCache>
                <c:formatCode>0</c:formatCode>
                <c:ptCount val="1"/>
                <c:pt idx="0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8D-4775-90CB-31621AD55E92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СХО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овощи</c:v>
                </c:pt>
              </c:strCache>
            </c:strRef>
          </c:cat>
          <c:val>
            <c:numRef>
              <c:f>Лист1!$B$5</c:f>
              <c:numCache>
                <c:formatCode>0</c:formatCode>
                <c:ptCount val="1"/>
                <c:pt idx="0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8D-4775-90CB-31621AD55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732736"/>
        <c:axId val="145734272"/>
      </c:barChart>
      <c:catAx>
        <c:axId val="1457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734272"/>
        <c:crosses val="autoZero"/>
        <c:auto val="1"/>
        <c:lblAlgn val="ctr"/>
        <c:lblOffset val="100"/>
        <c:noMultiLvlLbl val="0"/>
      </c:catAx>
      <c:valAx>
        <c:axId val="14573427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457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9900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Лист1!$A$2:$A$6</c:f>
              <c:strCache>
                <c:ptCount val="5"/>
                <c:pt idx="0">
                  <c:v>молоко</c:v>
                </c:pt>
                <c:pt idx="1">
                  <c:v>мясо</c:v>
                </c:pt>
                <c:pt idx="2">
                  <c:v>картофель, овощи</c:v>
                </c:pt>
                <c:pt idx="3">
                  <c:v>дикоросы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30.2</c:v>
                </c:pt>
                <c:pt idx="1">
                  <c:v>41.3</c:v>
                </c:pt>
                <c:pt idx="2">
                  <c:v>22.5</c:v>
                </c:pt>
                <c:pt idx="3">
                  <c:v>1.7</c:v>
                </c:pt>
                <c:pt idx="4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ЛПХ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зерновые и зернобобовые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A7-4DC1-A2F3-57DAD04D530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КФХ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зерновые и зернобобовые</c:v>
                </c:pt>
              </c:strCache>
            </c:strRef>
          </c:cat>
          <c:val>
            <c:numRef>
              <c:f>Лист1!$B$3</c:f>
              <c:numCache>
                <c:formatCode>0</c:formatCode>
                <c:ptCount val="1"/>
                <c:pt idx="0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A7-4DC1-A2F3-57DAD04D530A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СХО малые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зерновые и зернобобовые</c:v>
                </c:pt>
              </c:strCache>
            </c:strRef>
          </c:cat>
          <c:val>
            <c:numRef>
              <c:f>Лист1!$B$4</c:f>
              <c:numCache>
                <c:formatCode>0</c:formatCode>
                <c:ptCount val="1"/>
                <c:pt idx="0">
                  <c:v>27.1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A7-4DC1-A2F3-57DAD04D530A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СХО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зерновые и зернобобовые</c:v>
                </c:pt>
              </c:strCache>
            </c:strRef>
          </c:cat>
          <c:val>
            <c:numRef>
              <c:f>Лист1!$B$5</c:f>
              <c:numCache>
                <c:formatCode>0</c:formatCode>
                <c:ptCount val="1"/>
                <c:pt idx="0">
                  <c:v>44.3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A7-4DC1-A2F3-57DAD04D5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848576"/>
        <c:axId val="141850112"/>
      </c:barChart>
      <c:catAx>
        <c:axId val="1418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850112"/>
        <c:crosses val="autoZero"/>
        <c:auto val="1"/>
        <c:lblAlgn val="ctr"/>
        <c:lblOffset val="100"/>
        <c:noMultiLvlLbl val="0"/>
      </c:catAx>
      <c:valAx>
        <c:axId val="14185011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4184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ЛПХ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молоко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9D-45D4-A07D-F8866DA8AB3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КФХ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молоко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9D-45D4-A07D-F8866DA8AB3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СХО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молоко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9D-45D4-A07D-F8866DA8A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357440"/>
        <c:axId val="143358976"/>
      </c:barChart>
      <c:catAx>
        <c:axId val="1433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358976"/>
        <c:crosses val="autoZero"/>
        <c:auto val="1"/>
        <c:lblAlgn val="ctr"/>
        <c:lblOffset val="100"/>
        <c:noMultiLvlLbl val="0"/>
      </c:catAx>
      <c:valAx>
        <c:axId val="143358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4335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ЛПХ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D4-42CF-9F76-564F7052C5B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КФХ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D4-42CF-9F76-564F7052C5B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СХО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52.8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D4-42CF-9F76-564F7052C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736192"/>
        <c:axId val="143758464"/>
      </c:barChart>
      <c:catAx>
        <c:axId val="14373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58464"/>
        <c:crosses val="autoZero"/>
        <c:auto val="1"/>
        <c:lblAlgn val="ctr"/>
        <c:lblOffset val="100"/>
        <c:noMultiLvlLbl val="0"/>
      </c:catAx>
      <c:valAx>
        <c:axId val="14375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36192"/>
        <c:crosses val="autoZero"/>
        <c:crossBetween val="between"/>
      </c:valAx>
      <c:spPr>
        <a:noFill/>
        <a:ln>
          <a:noFill/>
        </a:ln>
        <a:effectLst>
          <a:glow rad="25400">
            <a:schemeClr val="accent6">
              <a:alpha val="41000"/>
            </a:schemeClr>
          </a:glow>
          <a:outerShdw dir="3840000" sx="1000" sy="1000" algn="ctr" rotWithShape="0">
            <a:srgbClr val="000000">
              <a:alpha val="99000"/>
            </a:srgbClr>
          </a:outerShdw>
        </a:effectLst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с.х. организации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ED-469C-8214-6AA72DAC23A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7602296010011527E-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ED-469C-8214-6AA72DAC2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Лист1!$B$3:$C$3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6829</c:v>
                </c:pt>
                <c:pt idx="1">
                  <c:v>8083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1ED-469C-8214-6AA72DAC2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96416"/>
        <c:axId val="109216512"/>
      </c:barChart>
      <c:catAx>
        <c:axId val="10919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216512"/>
        <c:crosses val="autoZero"/>
        <c:auto val="1"/>
        <c:lblAlgn val="ctr"/>
        <c:lblOffset val="100"/>
        <c:noMultiLvlLbl val="0"/>
      </c:catAx>
      <c:valAx>
        <c:axId val="1092165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09196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КФХ и ИП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44444444444495E-2"/>
                  <c:y val="1.0274176075268081E-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09D-421B-A93F-4833601308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Лист1!$B$7:$C$7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Лист1!$B$8:$C$8</c:f>
              <c:numCache>
                <c:formatCode>General</c:formatCode>
                <c:ptCount val="2"/>
                <c:pt idx="0">
                  <c:v>103</c:v>
                </c:pt>
                <c:pt idx="1">
                  <c:v>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9D-421B-A93F-483360130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59616"/>
        <c:axId val="132561152"/>
      </c:barChart>
      <c:catAx>
        <c:axId val="13255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561152"/>
        <c:crosses val="autoZero"/>
        <c:auto val="1"/>
        <c:lblAlgn val="ctr"/>
        <c:lblOffset val="100"/>
        <c:noMultiLvlLbl val="0"/>
      </c:catAx>
      <c:valAx>
        <c:axId val="1325611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3255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71013746531436"/>
          <c:y val="5.8596123018023437E-2"/>
          <c:w val="0.81579872087572769"/>
          <c:h val="0.76527920821924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Лист1!$A$12</c:f>
              <c:strCache>
                <c:ptCount val="1"/>
                <c:pt idx="0">
                  <c:v>ЛПХ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Lbls>
            <c:dLbl>
              <c:idx val="0"/>
              <c:layout>
                <c:manualLayout>
                  <c:x val="8.3727854147396964E-3"/>
                  <c:y val="2.0997392685963449E-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BD-4445-AD2E-6FAB321DA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236712488437973E-2"/>
                  <c:y val="2.7996100204432904E-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7BD-4445-AD2E-6FAB321DA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Лист1!$B$11:$C$11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Лист1!$B$12:$C$12</c:f>
              <c:numCache>
                <c:formatCode>General</c:formatCode>
                <c:ptCount val="2"/>
                <c:pt idx="0">
                  <c:v>0.51</c:v>
                </c:pt>
                <c:pt idx="1">
                  <c:v>0.69000000000000061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BD-4445-AD2E-6FAB321DA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329920"/>
        <c:axId val="139331456"/>
      </c:barChart>
      <c:catAx>
        <c:axId val="13932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331456"/>
        <c:crosses val="autoZero"/>
        <c:auto val="1"/>
        <c:lblAlgn val="ctr"/>
        <c:lblOffset val="100"/>
        <c:noMultiLvlLbl val="0"/>
      </c:catAx>
      <c:valAx>
        <c:axId val="1393314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39329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Лист1!$F$1</c:f>
              <c:strCache>
                <c:ptCount val="1"/>
                <c:pt idx="0">
                  <c:v>2006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Лист1!$E$2:$E$5</c:f>
              <c:strCache>
                <c:ptCount val="4"/>
                <c:pt idx="0">
                  <c:v>Крупный рогатый скот</c:v>
                </c:pt>
                <c:pt idx="1">
                  <c:v>Свиньи</c:v>
                </c:pt>
                <c:pt idx="2">
                  <c:v>Овцы и козы</c:v>
                </c:pt>
                <c:pt idx="3">
                  <c:v>Птица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28</c:v>
                </c:pt>
                <c:pt idx="1">
                  <c:v>33</c:v>
                </c:pt>
                <c:pt idx="2">
                  <c:v>292</c:v>
                </c:pt>
                <c:pt idx="3">
                  <c:v>156</c:v>
                </c:pt>
              </c:numCache>
            </c:numRef>
          </c:val>
        </c:ser>
        <c:ser>
          <c:idx val="1"/>
          <c:order val="1"/>
          <c:tx>
            <c:strRef>
              <c:f>Лист1!$G$1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bg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>
                    <a:lumMod val="50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Лист1!$E$2:$E$5</c:f>
              <c:strCache>
                <c:ptCount val="4"/>
                <c:pt idx="0">
                  <c:v>Крупный рогатый скот</c:v>
                </c:pt>
                <c:pt idx="1">
                  <c:v>Свиньи</c:v>
                </c:pt>
                <c:pt idx="2">
                  <c:v>Овцы и козы</c:v>
                </c:pt>
                <c:pt idx="3">
                  <c:v>Птица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62</c:v>
                </c:pt>
                <c:pt idx="1">
                  <c:v>61</c:v>
                </c:pt>
                <c:pt idx="2">
                  <c:v>461</c:v>
                </c:pt>
                <c:pt idx="3">
                  <c:v>976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895552"/>
        <c:axId val="141901824"/>
        <c:axId val="0"/>
      </c:bar3DChart>
      <c:catAx>
        <c:axId val="141895552"/>
        <c:scaling>
          <c:orientation val="minMax"/>
        </c:scaling>
        <c:delete val="1"/>
        <c:axPos val="b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 b="1" i="0" baseline="0" dirty="0" smtClean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2006 2016</a:t>
                </a:r>
                <a:endParaRPr lang="ru-RU" sz="90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 b="1" i="0" baseline="0" dirty="0" smtClean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2006  2016   </a:t>
                </a:r>
                <a:endParaRPr lang="ru-RU" sz="90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 b="1" i="0" baseline="0" dirty="0" smtClean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2006 2016  </a:t>
                </a:r>
                <a:endParaRPr lang="ru-RU" sz="90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9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 b="1" i="0" baseline="0" dirty="0" smtClean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2006 2016</a:t>
                </a:r>
                <a:endParaRPr lang="ru-RU" sz="90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 sz="900" dirty="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11520520833333336"/>
              <c:y val="0.808182539682539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41901824"/>
        <c:crosses val="autoZero"/>
        <c:auto val="1"/>
        <c:lblAlgn val="ctr"/>
        <c:lblOffset val="100"/>
        <c:noMultiLvlLbl val="0"/>
      </c:catAx>
      <c:valAx>
        <c:axId val="141901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89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A3540-E596-4912-824F-209BF256B9B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160A-2ACF-44B8-AD58-EE855CBBA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2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160A-2ACF-44B8-AD58-EE855CBBAA1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6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48D2-BAD7-456F-8F84-A229A9ACEF9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1C1F-6340-4FE1-AF6B-B0C57A431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jpeg"/><Relationship Id="rId7" Type="http://schemas.openxmlformats.org/officeDocument/2006/relationships/chart" Target="../charts/chart4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11" Type="http://schemas.openxmlformats.org/officeDocument/2006/relationships/image" Target="../media/image5.jpeg"/><Relationship Id="rId5" Type="http://schemas.openxmlformats.org/officeDocument/2006/relationships/chart" Target="../charts/chart2.xml"/><Relationship Id="rId10" Type="http://schemas.openxmlformats.org/officeDocument/2006/relationships/image" Target="../media/image4.jpeg"/><Relationship Id="rId4" Type="http://schemas.openxmlformats.org/officeDocument/2006/relationships/chart" Target="../charts/chart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chart" Target="../charts/chart13.xml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11" Type="http://schemas.openxmlformats.org/officeDocument/2006/relationships/image" Target="../media/image13.jpeg"/><Relationship Id="rId5" Type="http://schemas.openxmlformats.org/officeDocument/2006/relationships/chart" Target="../charts/chart17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 а —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9277"/>
            <a:ext cx="8715404" cy="61204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339" y="2924944"/>
            <a:ext cx="61436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Государственная поддержка развития сельскохозяйственной кооперации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589240"/>
            <a:ext cx="709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Директор Департамента </a:t>
            </a:r>
          </a:p>
          <a:p>
            <a:pPr lvl="8">
              <a:defRPr/>
            </a:pP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развития сельских территорий </a:t>
            </a:r>
          </a:p>
          <a:p>
            <a:pPr lvl="8">
              <a:defRPr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В.П. </a:t>
            </a:r>
            <a:r>
              <a:rPr lang="ru-RU" sz="1600" b="1" i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Свеженец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11560" y="430143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ЗАПУСК ПЕРВОЙ ОЧЕРЕДИ СТРИТЕЛЬСТВА ОБЪЕКТОВ ОРЦ ПОЗВОЛЯЕТ СФОРМИРОВАТЬ ЕДИНУЮ СИСТЕМУ ДВИЖЕНИЯ ПОТОКОВ ПРОДУКЦИИ ЧЕРЕЗ ВСЮ ТЕРРИТОРИЮ СТРАНЫ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0" y="799378"/>
            <a:ext cx="7362328" cy="3510957"/>
          </a:xfrm>
          <a:prstGeom prst="rect">
            <a:avLst/>
          </a:prstGeom>
        </p:spPr>
      </p:pic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683568" y="139450"/>
            <a:ext cx="7704856" cy="576000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ВЗАИМОДЕЙСТВИЯ МАЛЫХ ФОРМ ХОЗЯЙСТВОВАНИЯ С ОРЦ ЧЕРЕЗ СИСТЕМУ КООПЕРАЦИИ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827584" y="4767535"/>
            <a:ext cx="7488832" cy="1037729"/>
            <a:chOff x="1115616" y="5373216"/>
            <a:chExt cx="7488832" cy="1037729"/>
          </a:xfrm>
        </p:grpSpPr>
        <p:sp>
          <p:nvSpPr>
            <p:cNvPr id="24" name="Овал 23"/>
            <p:cNvSpPr/>
            <p:nvPr/>
          </p:nvSpPr>
          <p:spPr>
            <a:xfrm>
              <a:off x="1115616" y="5589240"/>
              <a:ext cx="720080" cy="72008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КФХ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867530" y="5589240"/>
              <a:ext cx="720080" cy="72008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ЛПХ</a:t>
              </a: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27784" y="5603233"/>
              <a:ext cx="720080" cy="72008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СХО</a:t>
              </a:r>
            </a:p>
          </p:txBody>
        </p:sp>
        <p:sp>
          <p:nvSpPr>
            <p:cNvPr id="27" name="Овал 26"/>
            <p:cNvSpPr/>
            <p:nvPr/>
          </p:nvSpPr>
          <p:spPr>
            <a:xfrm>
              <a:off x="4716016" y="5445224"/>
              <a:ext cx="937904" cy="8946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СПоК</a:t>
              </a:r>
            </a:p>
          </p:txBody>
        </p:sp>
        <p:sp>
          <p:nvSpPr>
            <p:cNvPr id="28" name="Овал 27"/>
            <p:cNvSpPr/>
            <p:nvPr/>
          </p:nvSpPr>
          <p:spPr>
            <a:xfrm>
              <a:off x="7596336" y="5373216"/>
              <a:ext cx="1008112" cy="100409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ОРЦ</a:t>
              </a:r>
            </a:p>
          </p:txBody>
        </p:sp>
        <p:sp>
          <p:nvSpPr>
            <p:cNvPr id="29" name="Пятиугольник 28"/>
            <p:cNvSpPr/>
            <p:nvPr/>
          </p:nvSpPr>
          <p:spPr>
            <a:xfrm>
              <a:off x="3491880" y="5603234"/>
              <a:ext cx="1080120" cy="360040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0" name="Пятиугольник 29"/>
            <p:cNvSpPr/>
            <p:nvPr/>
          </p:nvSpPr>
          <p:spPr>
            <a:xfrm>
              <a:off x="5796136" y="5589241"/>
              <a:ext cx="1656184" cy="374034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ятиугольник 30"/>
            <p:cNvSpPr/>
            <p:nvPr/>
          </p:nvSpPr>
          <p:spPr>
            <a:xfrm rot="10800000">
              <a:off x="3450530" y="6010380"/>
              <a:ext cx="1080120" cy="360040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35896" y="594928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+mn-lt"/>
                </a:rPr>
                <a:t>- </a:t>
              </a:r>
              <a:r>
                <a:rPr lang="ru-RU" sz="800" b="1" dirty="0" err="1">
                  <a:latin typeface="+mn-lt"/>
                </a:rPr>
                <a:t>гарантиро</a:t>
              </a:r>
              <a:r>
                <a:rPr lang="ru-RU" sz="800" b="1" dirty="0">
                  <a:latin typeface="+mn-lt"/>
                </a:rPr>
                <a:t>-ванный сбыт;</a:t>
              </a:r>
            </a:p>
            <a:p>
              <a:pPr algn="ctr"/>
              <a:r>
                <a:rPr lang="ru-RU" sz="800" b="1" dirty="0">
                  <a:latin typeface="+mn-lt"/>
                </a:rPr>
                <a:t>- снабжение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50530" y="5610726"/>
              <a:ext cx="97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+mn-lt"/>
                </a:rPr>
                <a:t>- консолидация товарных партий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96136" y="5603234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+mn-lt"/>
                </a:rPr>
                <a:t>- задание по производству;</a:t>
              </a:r>
            </a:p>
            <a:p>
              <a:pPr algn="ctr"/>
              <a:r>
                <a:rPr lang="ru-RU" sz="800" b="1" dirty="0">
                  <a:latin typeface="+mn-lt"/>
                </a:rPr>
                <a:t>- авансирование</a:t>
              </a:r>
            </a:p>
          </p:txBody>
        </p:sp>
        <p:sp>
          <p:nvSpPr>
            <p:cNvPr id="35" name="Пятиугольник 34"/>
            <p:cNvSpPr/>
            <p:nvPr/>
          </p:nvSpPr>
          <p:spPr>
            <a:xfrm rot="10800000">
              <a:off x="5796136" y="6014086"/>
              <a:ext cx="1656184" cy="360040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40152" y="6093876"/>
              <a:ext cx="15121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+mn-lt"/>
                </a:rPr>
                <a:t>- инициатор создания СПоК</a:t>
              </a: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6084168" y="1193072"/>
            <a:ext cx="2376264" cy="1728192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1. ОРЦ «Прохладное» Кабардино-Балкарская Республика</a:t>
            </a: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2. ОРЦ «</a:t>
            </a: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</a:rPr>
              <a:t>Радумля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» Московская область</a:t>
            </a:r>
          </a:p>
          <a:p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3. ОРЦ «</a:t>
            </a: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</a:rPr>
              <a:t>Селятино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» Московская область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084168" y="787574"/>
            <a:ext cx="2376264" cy="354743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ОРЦ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поддержкой МСХ РФ)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460892" y="5886446"/>
            <a:ext cx="5783516" cy="580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требований к минимальной мощности позволит создавать </a:t>
            </a:r>
            <a:r>
              <a:rPr lang="ru-RU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кооперативные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ОРЦ	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088088" y="5692184"/>
            <a:ext cx="60067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spc="50" dirty="0">
                <a:ln w="11430">
                  <a:solidFill>
                    <a:srgbClr val="F14124">
                      <a:lumMod val="75000"/>
                    </a:srgb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604448" y="6289575"/>
            <a:ext cx="2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69020"/>
          </a:xfrm>
          <a:prstGeom prst="rect">
            <a:avLst/>
          </a:prstGeom>
        </p:spPr>
      </p:pic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683568" y="139450"/>
            <a:ext cx="7704856" cy="576000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ПРИОРИТЕТНЫЙ ПРОЕКТ «ЭКСПОРТ ПРОДУКЦИИ АПК»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52946" y="6138761"/>
            <a:ext cx="2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3568" y="836712"/>
            <a:ext cx="3007895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</a:rPr>
              <a:t>Сроки проекта: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       </a:t>
            </a:r>
            <a:r>
              <a:rPr lang="ru-RU" sz="2800" b="1" dirty="0" smtClean="0">
                <a:solidFill>
                  <a:srgbClr val="003300"/>
                </a:solidFill>
              </a:rPr>
              <a:t>2017-2020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9552" y="4078594"/>
            <a:ext cx="3439943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3366"/>
                </a:solidFill>
              </a:rPr>
              <a:t>KPI</a:t>
            </a:r>
            <a:r>
              <a:rPr lang="ru-RU" sz="1600" dirty="0" smtClean="0">
                <a:solidFill>
                  <a:srgbClr val="003366"/>
                </a:solidFill>
              </a:rPr>
              <a:t>:</a:t>
            </a:r>
          </a:p>
          <a:p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КОНЦЕПЦИИ ЭКСПОТНЫХ КООПЕРАТИВОВ И ИНСТРУМЕНТОВ ИХ ПОДДЕРЖКИ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 r="12397" b="11462"/>
          <a:stretch/>
        </p:blipFill>
        <p:spPr bwMode="auto">
          <a:xfrm>
            <a:off x="793475" y="1699086"/>
            <a:ext cx="2788079" cy="211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5616" y="3530407"/>
            <a:ext cx="948213" cy="3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9" r="31607" b="2397"/>
          <a:stretch/>
        </p:blipFill>
        <p:spPr>
          <a:xfrm>
            <a:off x="3855086" y="3818096"/>
            <a:ext cx="4533339" cy="254482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3779912" y="836712"/>
            <a:ext cx="4608511" cy="266429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Компенсация </a:t>
            </a: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</a:t>
            </a:r>
            <a:r>
              <a:rPr lang="ru-RU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 </a:t>
            </a:r>
            <a:r>
              <a:rPr lang="ru-RU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</a:p>
          <a:p>
            <a:r>
              <a:rPr lang="ru-RU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транспортировку </a:t>
            </a:r>
            <a:r>
              <a:rPr lang="ru-RU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продукции АПК </a:t>
            </a:r>
          </a:p>
          <a:p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2017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100 млн рублей </a:t>
            </a:r>
          </a:p>
          <a:p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3"/>
            <a:r>
              <a:rPr lang="ru-RU" sz="950" i="1" dirty="0" smtClean="0">
                <a:solidFill>
                  <a:schemeClr val="accent1">
                    <a:lumMod val="50000"/>
                  </a:schemeClr>
                </a:solidFill>
              </a:rPr>
              <a:t>(постановление </a:t>
            </a:r>
            <a:r>
              <a:rPr lang="ru-RU" sz="950" i="1" dirty="0">
                <a:solidFill>
                  <a:schemeClr val="accent1">
                    <a:lumMod val="50000"/>
                  </a:schemeClr>
                </a:solidFill>
              </a:rPr>
              <a:t>Правительства Российской Федерации от 15 сентября 2017 г. № 1104 «О предоставлении субсидий из федерального бюджета российским организациям на компенсацию части затрат на транспортировку сельскохозяйственной и продовольственной продукции наземным, в том числе железнодорожным, транспортом</a:t>
            </a:r>
            <a:r>
              <a:rPr lang="ru-RU" sz="950" i="1" dirty="0" smtClean="0">
                <a:solidFill>
                  <a:schemeClr val="accent1">
                    <a:lumMod val="50000"/>
                  </a:schemeClr>
                </a:solidFill>
              </a:rPr>
              <a:t>»)</a:t>
            </a:r>
            <a:endParaRPr lang="ru-RU" sz="95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2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69020"/>
          </a:xfrm>
          <a:prstGeom prst="rect">
            <a:avLst/>
          </a:prstGeom>
        </p:spPr>
      </p:pic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683568" y="139450"/>
            <a:ext cx="7704856" cy="576000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ПРИОРИТЕТНЫЙ ПРОЕКТ «МАЛЫЙ БИЗНЕС И ПОДДЕРЖКА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ИНДИВИДУАЛЬНОЙ ПРЕДПРИНИМАТЕЛЬСКОЙ ИНИЦИАТИВЫ»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80938" y="6138761"/>
            <a:ext cx="41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3568" y="836712"/>
            <a:ext cx="3007895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</a:rPr>
              <a:t>Сроки проекта: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       </a:t>
            </a:r>
            <a:r>
              <a:rPr lang="ru-RU" sz="2800" b="1" dirty="0" smtClean="0">
                <a:solidFill>
                  <a:srgbClr val="003300"/>
                </a:solidFill>
              </a:rPr>
              <a:t>2017-2019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5616" y="3530407"/>
            <a:ext cx="948213" cy="3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t="3222" b="4590"/>
          <a:stretch/>
        </p:blipFill>
        <p:spPr bwMode="auto">
          <a:xfrm>
            <a:off x="682604" y="1628799"/>
            <a:ext cx="2915268" cy="24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29550" r="5495" b="5673"/>
          <a:stretch/>
        </p:blipFill>
        <p:spPr bwMode="auto">
          <a:xfrm>
            <a:off x="3491880" y="2718056"/>
            <a:ext cx="4813921" cy="25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39081" y="5264150"/>
            <a:ext cx="5249343" cy="11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году планируется внедрение программ комплексного развития кооперации в рамках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второй очереди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12 регионах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республики Алтай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, Башкортостан, Мордовия, Краснодарский край,  Белгородская, Воронежская, Иркутская, Новгородская, Саратовская, Свердловская, Тульская и Челябинская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области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0767" y="1124745"/>
            <a:ext cx="1467145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ФИНАСОВЫЕ</a:t>
            </a:r>
          </a:p>
          <a:p>
            <a:pPr algn="ctr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(региональные программы МСП и АПК, гарантии, поручительства, МФО, кредиты АО «МСП-БАНК»)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7912" y="1128699"/>
            <a:ext cx="1506335" cy="150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ОРГАНИЗАЦИОННАЯ И ИНФОРМАЦИОННАЯ</a:t>
            </a:r>
          </a:p>
          <a:p>
            <a:pPr algn="ctr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(система центров развития кооперации и консультационных центров, 54 аграрных ВУЗа, РАКО АПК, Аналитический центр Минсельхоза России)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97409" y="1124745"/>
            <a:ext cx="1346999" cy="1436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ПРОДВИЖЕНИЕ И МАРКЕТИНГ</a:t>
            </a:r>
          </a:p>
          <a:p>
            <a:pPr algn="ctr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(организация каналов сбыта, электронные торговые площадки, с/х кооперативные рынки и торговые сети)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836711"/>
            <a:ext cx="1605329" cy="28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ПОДДЕРЖКИ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9552" y="4078594"/>
            <a:ext cx="3439943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3366"/>
                </a:solidFill>
              </a:rPr>
              <a:t>KPI</a:t>
            </a:r>
            <a:r>
              <a:rPr lang="ru-RU" sz="1600" dirty="0" smtClean="0">
                <a:solidFill>
                  <a:srgbClr val="003366"/>
                </a:solidFill>
              </a:rPr>
              <a:t>:</a:t>
            </a:r>
          </a:p>
          <a:p>
            <a:r>
              <a:rPr lang="ru-RU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РЕГИОНА,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РЕАЛИЗУЮЩИХ ПРОГРАММЫ РАЗВИТИЯ СЕЛЬСКОХОЗЯЙСТВЕННОЙ КООПЕРАЦИИ </a:t>
            </a:r>
          </a:p>
        </p:txBody>
      </p:sp>
    </p:spTree>
    <p:extLst>
      <p:ext uri="{BB962C8B-B14F-4D97-AF65-F5344CB8AC3E}">
        <p14:creationId xmlns:p14="http://schemas.microsoft.com/office/powerpoint/2010/main" val="1096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2" t="15973" r="19166" b="28274"/>
          <a:stretch/>
        </p:blipFill>
        <p:spPr bwMode="auto">
          <a:xfrm>
            <a:off x="3634568" y="3768545"/>
            <a:ext cx="4681847" cy="27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684214" y="6473764"/>
            <a:ext cx="372867" cy="44144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1600">
              <a:solidFill>
                <a:srgbClr val="000099"/>
              </a:solidFill>
            </a:endParaRP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251347" y="136744"/>
            <a:ext cx="8208590" cy="617537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ОБЕСПЕЧЕНИЕ РАЗВИТИЯ КООПЕРАЦИИ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(ЛУЧШИЕ ПРАКТИКИ РЕГИОНОВ-ГРАНТОПОЛУЧАТЕЛЕЙ 2015-2017 ГГ.)</a:t>
            </a:r>
          </a:p>
        </p:txBody>
      </p:sp>
      <p:pic>
        <p:nvPicPr>
          <p:cNvPr id="38" name="Picture 2" descr="http://mcx.ru/v7_Spacer_1x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8" t="43902" r="17454" b="29483"/>
          <a:stretch/>
        </p:blipFill>
        <p:spPr bwMode="auto">
          <a:xfrm>
            <a:off x="251347" y="884798"/>
            <a:ext cx="5233363" cy="175701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857825"/>
              </p:ext>
            </p:extLst>
          </p:nvPr>
        </p:nvGraphicFramePr>
        <p:xfrm>
          <a:off x="232767" y="3858810"/>
          <a:ext cx="3187105" cy="146245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869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8513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100" dirty="0"/>
                        <a:t>Количество бизнес-планов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НФ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СЖФ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СПоК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Животноводство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7846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Птицеводство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17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Растениеводство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/>
                        <a:t>22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х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Рыбоводство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61" marB="45661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323528" y="3060377"/>
            <a:ext cx="2838075" cy="6687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156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БИЗНЕС-ПЛАНОВ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23928" y="2990497"/>
            <a:ext cx="411432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Интерактивная карта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размещения кооперативов с учетом видов деятельности кооперативов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2" t="71923" r="51241" b="6543"/>
          <a:stretch/>
        </p:blipFill>
        <p:spPr bwMode="auto">
          <a:xfrm>
            <a:off x="6655069" y="5564820"/>
            <a:ext cx="1516004" cy="83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8597147" y="6309320"/>
            <a:ext cx="348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0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802300"/>
            <a:ext cx="35398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«ПОДДЕРЖКА ФЕРМЕРСКИХ ХОЗЯЙСТВ И СЕЛЬСКОХОЗЯЙСТВЕННЫХ КООПЕРАТИВОВ» </a:t>
            </a:r>
          </a:p>
          <a:p>
            <a:pPr algn="ctr">
              <a:defRPr/>
            </a:pPr>
            <a:r>
              <a:rPr lang="ru-RU" sz="1600" b="1" dirty="0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МИНСЕЛЬХОЗА РОССИИ </a:t>
            </a:r>
          </a:p>
          <a:p>
            <a:pPr algn="ctr">
              <a:defRPr/>
            </a:pPr>
            <a:r>
              <a:rPr lang="en-US" sz="1600" b="1" u="sng" dirty="0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 BP.MCX.RU</a:t>
            </a:r>
            <a:endParaRPr lang="ru-RU" sz="1600" b="1" u="sng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3"/>
          <p:cNvSpPr>
            <a:spLocks noChangeArrowheads="1"/>
          </p:cNvSpPr>
          <p:nvPr/>
        </p:nvSpPr>
        <p:spPr bwMode="auto">
          <a:xfrm>
            <a:off x="755576" y="188640"/>
            <a:ext cx="7632848" cy="642033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ЗАКОНОДАТЕЛЬСТВА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СЕЛЬСКОХОЗЯЙСТВЕННОЙ КООПЕРАЦИИ </a:t>
            </a:r>
          </a:p>
        </p:txBody>
      </p:sp>
      <p:pic>
        <p:nvPicPr>
          <p:cNvPr id="42" name="Picture 4" descr="https://fs00.infourok.ru/images/doc/250/255481/3/hello_html_663872a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11560" y="908720"/>
            <a:ext cx="3542746" cy="17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010290" y="946899"/>
            <a:ext cx="4306126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Минсельхоза России 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24 августа 2016 г. № 88-р</a:t>
            </a:r>
          </a:p>
          <a:p>
            <a:pPr algn="ctr"/>
            <a:endParaRPr lang="ru-RU" sz="10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ОБРАЗОВАНИИ РАБОЧЕЙ ГРУППЫ ПО ВОПРОСАМ СОВЕРШЕНСТВОВАНИЯ ЗАКОНОДАТЕЛЬСТВА РОССИЙСКОЙ ФЕДЕРАЦИИ О СЕЛЬСКОХОЗЯЙСТВЕННОЙ КООПЕРАЦИИ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576" y="2762925"/>
            <a:ext cx="76328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группы: </a:t>
            </a:r>
          </a:p>
          <a:p>
            <a:endParaRPr lang="ru-RU" sz="7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Минсельхоз России, АККОР, ССКК, ФССПК СРО «</a:t>
            </a: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Россоюз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«Чаянов», РСО «Агроконтроль», представители научных организаций, представители исполнительной власти субъектов РФ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611557" y="3645024"/>
            <a:ext cx="7776868" cy="2160240"/>
            <a:chOff x="865771" y="3879052"/>
            <a:chExt cx="7917899" cy="2160240"/>
          </a:xfrm>
        </p:grpSpPr>
        <p:sp>
          <p:nvSpPr>
            <p:cNvPr id="46" name="Пятиугольник 45"/>
            <p:cNvSpPr/>
            <p:nvPr/>
          </p:nvSpPr>
          <p:spPr>
            <a:xfrm flipH="1">
              <a:off x="865771" y="4183882"/>
              <a:ext cx="2272730" cy="1567377"/>
            </a:xfrm>
            <a:prstGeom prst="homePlate">
              <a:avLst>
                <a:gd name="adj" fmla="val 21523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Предложения по совершенствованию Федерального закона </a:t>
              </a:r>
              <a:b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193-ФЗ </a:t>
              </a:r>
              <a:b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 сельскохозяйственной кооперации»</a:t>
              </a:r>
            </a:p>
          </p:txBody>
        </p:sp>
        <p:sp>
          <p:nvSpPr>
            <p:cNvPr id="50" name="Равнобедренный треугольник 49"/>
            <p:cNvSpPr/>
            <p:nvPr/>
          </p:nvSpPr>
          <p:spPr>
            <a:xfrm rot="5400000">
              <a:off x="2453987" y="4920117"/>
              <a:ext cx="1588973" cy="73314"/>
            </a:xfrm>
            <a:prstGeom prst="triangl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358446" y="3879052"/>
              <a:ext cx="5425224" cy="21602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36000" bIns="0" rtlCol="0" anchor="ctr"/>
            <a:lstStyle/>
            <a:p>
              <a:pPr>
                <a:spcBef>
                  <a:spcPts val="600"/>
                </a:spcBef>
              </a:pPr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установления особенностей правового регулирования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деятельности </a:t>
              </a:r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кооперативов </a:t>
              </a:r>
              <a:r>
                <a:rPr lang="ru-RU" sz="11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</a:t>
              </a:r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численностью более 100 членов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>
                <a:spcBef>
                  <a:spcPts val="600"/>
                </a:spcBef>
              </a:pPr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определение максимального размера субсидиарной ответственности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членов кооперативов (не</a:t>
              </a:r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более двукратной суммы пая);</a:t>
              </a:r>
            </a:p>
            <a:p>
              <a:pPr>
                <a:spcBef>
                  <a:spcPts val="600"/>
                </a:spcBef>
              </a:pPr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установления возможности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привлечения членов кооперативов к </a:t>
              </a:r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разделу неделимого фонда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кооператива;</a:t>
              </a:r>
            </a:p>
            <a:p>
              <a:pPr>
                <a:spcBef>
                  <a:spcPts val="600"/>
                </a:spcBef>
              </a:pPr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усовершенствован порядок внесения членских взносов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целях финансирования деятельности кооперативов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без увеличения паевого фонда;</a:t>
              </a:r>
            </a:p>
            <a:p>
              <a:pPr>
                <a:spcBef>
                  <a:spcPts val="600"/>
                </a:spcBef>
              </a:pP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введение </a:t>
              </a:r>
              <a:r>
                <a:rPr lang="ru-RU" sz="11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ответственности ревизионных союзов 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неисполнение или ненадлежащее исполнение обязанностей</a:t>
              </a: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483636" y="5877272"/>
            <a:ext cx="5904788" cy="50405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Законопроект в настоящее время проходит </a:t>
            </a:r>
            <a:r>
              <a:rPr lang="ru-RU" sz="12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повторное согласование </a:t>
            </a:r>
            <a:br>
              <a:rPr lang="ru-RU" sz="12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заинтересованными </a:t>
            </a: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ФОИВами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460432" y="6309320"/>
            <a:ext cx="369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1676" y="3573016"/>
            <a:ext cx="61436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874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Диаграмма 54">
            <a:extLst>
              <a:ext uri="{FF2B5EF4-FFF2-40B4-BE49-F238E27FC236}">
                <a16:creationId xmlns="" xmlns:a16="http://schemas.microsoft.com/office/drawing/2014/main" id="{1CEBCDDE-1C54-41A9-B9FD-049F98CA7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975777"/>
              </p:ext>
            </p:extLst>
          </p:nvPr>
        </p:nvGraphicFramePr>
        <p:xfrm>
          <a:off x="6419548" y="1340768"/>
          <a:ext cx="1260000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7" name="Диаграмма 56">
            <a:extLst>
              <a:ext uri="{FF2B5EF4-FFF2-40B4-BE49-F238E27FC236}">
                <a16:creationId xmlns="" xmlns:a16="http://schemas.microsoft.com/office/drawing/2014/main" id="{069F8C0C-8C20-4C32-B358-A0A6E776F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558267"/>
              </p:ext>
            </p:extLst>
          </p:nvPr>
        </p:nvGraphicFramePr>
        <p:xfrm>
          <a:off x="7236424" y="1362265"/>
          <a:ext cx="1260000" cy="509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" name="Диаграмма 53">
            <a:extLst>
              <a:ext uri="{FF2B5EF4-FFF2-40B4-BE49-F238E27FC236}">
                <a16:creationId xmlns="" xmlns:a16="http://schemas.microsoft.com/office/drawing/2014/main" id="{9D98ABAA-C88C-4189-A127-80D7FDDFA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11872"/>
              </p:ext>
            </p:extLst>
          </p:nvPr>
        </p:nvGraphicFramePr>
        <p:xfrm>
          <a:off x="5553522" y="1366216"/>
          <a:ext cx="1260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Диаграмма 52">
            <a:extLst>
              <a:ext uri="{FF2B5EF4-FFF2-40B4-BE49-F238E27FC236}">
                <a16:creationId xmlns="" xmlns:a16="http://schemas.microsoft.com/office/drawing/2014/main" id="{684F8FF4-1E24-48B5-84B7-F8CD9DB2E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076756"/>
              </p:ext>
            </p:extLst>
          </p:nvPr>
        </p:nvGraphicFramePr>
        <p:xfrm>
          <a:off x="4683421" y="1381732"/>
          <a:ext cx="1260000" cy="509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2" name="Диаграмма 51">
            <a:extLst>
              <a:ext uri="{FF2B5EF4-FFF2-40B4-BE49-F238E27FC236}">
                <a16:creationId xmlns="" xmlns:a16="http://schemas.microsoft.com/office/drawing/2014/main" id="{713E73E4-B989-4041-A1E0-C4B3E4D11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018203"/>
              </p:ext>
            </p:extLst>
          </p:nvPr>
        </p:nvGraphicFramePr>
        <p:xfrm>
          <a:off x="2530287" y="1389171"/>
          <a:ext cx="2160000" cy="509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30" name="Picture 6" descr="http://vashbiznesplan.ru/wp-content/uploads/2016/08/kak-oformit-LPH-i-chto-jeto-dae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t="45075" r="5759" b="4155"/>
          <a:stretch/>
        </p:blipFill>
        <p:spPr bwMode="auto">
          <a:xfrm>
            <a:off x="67966" y="4507099"/>
            <a:ext cx="2396351" cy="147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mhtxy.com/wp-content/uploads/2017/04/Poultry-Farming-In-Maharashtra-Project-Report-15-with-Poultry-Farming-In-Maharashtra-Project-Repor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8"/>
          <a:stretch/>
        </p:blipFill>
        <p:spPr bwMode="auto">
          <a:xfrm>
            <a:off x="69214" y="2996952"/>
            <a:ext cx="2353917" cy="14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ztv.zp.ua/wp-content/uploads/2016/10/urozhay-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3" b="17605"/>
          <a:stretch/>
        </p:blipFill>
        <p:spPr bwMode="auto">
          <a:xfrm>
            <a:off x="60281" y="1772816"/>
            <a:ext cx="2362850" cy="117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17"/>
          <p:cNvSpPr>
            <a:spLocks noChangeArrowheads="1"/>
          </p:cNvSpPr>
          <p:nvPr/>
        </p:nvSpPr>
        <p:spPr bwMode="auto">
          <a:xfrm>
            <a:off x="684214" y="6473764"/>
            <a:ext cx="372867" cy="44144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160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465" y="3706707"/>
            <a:ext cx="1593395" cy="738664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175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тыс. ед.</a:t>
            </a:r>
          </a:p>
        </p:txBody>
      </p:sp>
      <p:sp>
        <p:nvSpPr>
          <p:cNvPr id="9" name="AutoShape 18" descr="Картинки по запросу росстат эмбл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ртинки по запросу росстат эмблем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32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4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36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8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0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2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4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Картинки по запросу МОЛОЧНЫЙ ЗАВОД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Картинки по запросу МОЛОЧНЫЙ ЗАВОД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7" y="942771"/>
            <a:ext cx="372867" cy="4368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7978" y="932941"/>
            <a:ext cx="1709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ВСХП-2016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8356" y="4526948"/>
            <a:ext cx="7092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ЛПХ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8956" y="5160691"/>
            <a:ext cx="1598697" cy="830997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23,5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млн. ед.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2,0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млн товарных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38955" y="2132136"/>
            <a:ext cx="1584176" cy="800219"/>
          </a:xfrm>
          <a:prstGeom prst="rect">
            <a:avLst/>
          </a:prstGeom>
          <a:solidFill>
            <a:schemeClr val="bg2">
              <a:lumMod val="50000"/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36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тыс. ед.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17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тыс. ед. микро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1406" y="1785926"/>
            <a:ext cx="67005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0072" y="1073237"/>
            <a:ext cx="3050275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600" b="1">
                <a:solidFill>
                  <a:srgbClr val="1F497D">
                    <a:lumMod val="50000"/>
                  </a:srgbClr>
                </a:solidFill>
                <a:latin typeface="+mn-lt"/>
              </a:defRPr>
            </a:lvl1pPr>
          </a:lstStyle>
          <a:p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том числе по отдельным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видам продукции</a:t>
            </a:r>
          </a:p>
          <a:p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68915CE2-12B5-48AA-B686-121EE37FEE43}"/>
              </a:ext>
            </a:extLst>
          </p:cNvPr>
          <p:cNvGrpSpPr/>
          <p:nvPr/>
        </p:nvGrpSpPr>
        <p:grpSpPr>
          <a:xfrm>
            <a:off x="5004048" y="1914415"/>
            <a:ext cx="706261" cy="307777"/>
            <a:chOff x="5165063" y="1914415"/>
            <a:chExt cx="706261" cy="307777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F8A895CA-85D0-4DD0-B708-81E509311429}"/>
                </a:ext>
              </a:extLst>
            </p:cNvPr>
            <p:cNvSpPr/>
            <p:nvPr/>
          </p:nvSpPr>
          <p:spPr>
            <a:xfrm>
              <a:off x="5165063" y="2044831"/>
              <a:ext cx="129072" cy="10948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C71D99DF-CC7A-413A-88D9-AD20875DE882}"/>
                </a:ext>
              </a:extLst>
            </p:cNvPr>
            <p:cNvSpPr txBox="1"/>
            <p:nvPr/>
          </p:nvSpPr>
          <p:spPr>
            <a:xfrm>
              <a:off x="5279478" y="1914415"/>
              <a:ext cx="591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СХО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3F604129-3E9B-4678-998F-1C9B7CF27FF2}"/>
              </a:ext>
            </a:extLst>
          </p:cNvPr>
          <p:cNvGrpSpPr/>
          <p:nvPr/>
        </p:nvGrpSpPr>
        <p:grpSpPr>
          <a:xfrm>
            <a:off x="5762280" y="1914415"/>
            <a:ext cx="1292944" cy="307777"/>
            <a:chOff x="5165063" y="1938980"/>
            <a:chExt cx="1353288" cy="307777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31A790FC-B88A-428A-947E-525A7C4690C7}"/>
                </a:ext>
              </a:extLst>
            </p:cNvPr>
            <p:cNvSpPr/>
            <p:nvPr/>
          </p:nvSpPr>
          <p:spPr>
            <a:xfrm>
              <a:off x="5165063" y="2044831"/>
              <a:ext cx="129072" cy="109485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AE51A539-312F-4AD7-98EB-2FB702064C19}"/>
                </a:ext>
              </a:extLst>
            </p:cNvPr>
            <p:cNvSpPr txBox="1"/>
            <p:nvPr/>
          </p:nvSpPr>
          <p:spPr>
            <a:xfrm>
              <a:off x="5252033" y="1938980"/>
              <a:ext cx="12663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СХО малые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07124593-736E-42E8-8E3F-A8ABF8BB941F}"/>
              </a:ext>
            </a:extLst>
          </p:cNvPr>
          <p:cNvGrpSpPr/>
          <p:nvPr/>
        </p:nvGrpSpPr>
        <p:grpSpPr>
          <a:xfrm>
            <a:off x="7107195" y="1914415"/>
            <a:ext cx="672056" cy="307777"/>
            <a:chOff x="5165063" y="1923379"/>
            <a:chExt cx="672056" cy="307777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6EB46630-FF62-4188-B989-68944FE79FDF}"/>
                </a:ext>
              </a:extLst>
            </p:cNvPr>
            <p:cNvSpPr/>
            <p:nvPr/>
          </p:nvSpPr>
          <p:spPr>
            <a:xfrm>
              <a:off x="5165063" y="2044831"/>
              <a:ext cx="129072" cy="1094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3B79037-6317-4AF8-84CB-96BC1574E774}"/>
                </a:ext>
              </a:extLst>
            </p:cNvPr>
            <p:cNvSpPr txBox="1"/>
            <p:nvPr/>
          </p:nvSpPr>
          <p:spPr>
            <a:xfrm>
              <a:off x="5245273" y="1923379"/>
              <a:ext cx="591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КФХ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71F38EFC-E689-4F43-86DB-2BEC500F5D75}"/>
              </a:ext>
            </a:extLst>
          </p:cNvPr>
          <p:cNvGrpSpPr/>
          <p:nvPr/>
        </p:nvGrpSpPr>
        <p:grpSpPr>
          <a:xfrm>
            <a:off x="7831223" y="1914415"/>
            <a:ext cx="710331" cy="307777"/>
            <a:chOff x="5165063" y="1922995"/>
            <a:chExt cx="710331" cy="307777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BC8875B7-976C-44AC-A7BD-AEB9B09971D3}"/>
                </a:ext>
              </a:extLst>
            </p:cNvPr>
            <p:cNvSpPr/>
            <p:nvPr/>
          </p:nvSpPr>
          <p:spPr>
            <a:xfrm>
              <a:off x="5165063" y="2044831"/>
              <a:ext cx="129072" cy="109485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A9D9BF30-A248-4727-8E50-2E62ACFBDE11}"/>
                </a:ext>
              </a:extLst>
            </p:cNvPr>
            <p:cNvSpPr txBox="1"/>
            <p:nvPr/>
          </p:nvSpPr>
          <p:spPr>
            <a:xfrm>
              <a:off x="5283548" y="1922995"/>
              <a:ext cx="591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ЛПХ</a:t>
              </a:r>
            </a:p>
          </p:txBody>
        </p:sp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142860" y="138292"/>
            <a:ext cx="8286792" cy="576064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СОЦИАЛЬНО-ЭКОНОМИЧЕСКАЯ БАЗА РАЗВИТИЯ СЕЛЬСКОХОХЗЯЙСТВЕННОЙ КООПЕРАЦИИ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авая фигурная скобка 57">
            <a:extLst>
              <a:ext uri="{FF2B5EF4-FFF2-40B4-BE49-F238E27FC236}">
                <a16:creationId xmlns="" xmlns:a16="http://schemas.microsoft.com/office/drawing/2014/main" id="{7C15E53D-D8B8-4FA7-B83B-44EF114562B3}"/>
              </a:ext>
            </a:extLst>
          </p:cNvPr>
          <p:cNvSpPr/>
          <p:nvPr/>
        </p:nvSpPr>
        <p:spPr>
          <a:xfrm>
            <a:off x="5518065" y="4284425"/>
            <a:ext cx="134055" cy="1671483"/>
          </a:xfrm>
          <a:prstGeom prst="rightBrace">
            <a:avLst>
              <a:gd name="adj1" fmla="val 147530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Правая фигурная скобка 58">
            <a:extLst>
              <a:ext uri="{FF2B5EF4-FFF2-40B4-BE49-F238E27FC236}">
                <a16:creationId xmlns="" xmlns:a16="http://schemas.microsoft.com/office/drawing/2014/main" id="{A7E0F25B-78FC-42C2-880A-CFACD33C0515}"/>
              </a:ext>
            </a:extLst>
          </p:cNvPr>
          <p:cNvSpPr/>
          <p:nvPr/>
        </p:nvSpPr>
        <p:spPr>
          <a:xfrm>
            <a:off x="6402655" y="4023425"/>
            <a:ext cx="151061" cy="2048918"/>
          </a:xfrm>
          <a:prstGeom prst="rightBrace">
            <a:avLst>
              <a:gd name="adj1" fmla="val 157735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Правая фигурная скобка 59">
            <a:extLst>
              <a:ext uri="{FF2B5EF4-FFF2-40B4-BE49-F238E27FC236}">
                <a16:creationId xmlns="" xmlns:a16="http://schemas.microsoft.com/office/drawing/2014/main" id="{E88106DD-B105-45B1-8847-60C9B8CAEB74}"/>
              </a:ext>
            </a:extLst>
          </p:cNvPr>
          <p:cNvSpPr/>
          <p:nvPr/>
        </p:nvSpPr>
        <p:spPr>
          <a:xfrm>
            <a:off x="7224637" y="2678051"/>
            <a:ext cx="155675" cy="3191118"/>
          </a:xfrm>
          <a:prstGeom prst="rightBrace">
            <a:avLst>
              <a:gd name="adj1" fmla="val 18247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Правая фигурная скобка 60">
            <a:extLst>
              <a:ext uri="{FF2B5EF4-FFF2-40B4-BE49-F238E27FC236}">
                <a16:creationId xmlns="" xmlns:a16="http://schemas.microsoft.com/office/drawing/2014/main" id="{5135F98A-59E0-4511-B962-CC91FC1B612A}"/>
              </a:ext>
            </a:extLst>
          </p:cNvPr>
          <p:cNvSpPr/>
          <p:nvPr/>
        </p:nvSpPr>
        <p:spPr>
          <a:xfrm>
            <a:off x="8084084" y="2885748"/>
            <a:ext cx="160324" cy="2983421"/>
          </a:xfrm>
          <a:prstGeom prst="rightBrace">
            <a:avLst>
              <a:gd name="adj1" fmla="val 209899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EC6BB59-B10E-45D3-B015-5F5F0C0EDF97}"/>
              </a:ext>
            </a:extLst>
          </p:cNvPr>
          <p:cNvSpPr txBox="1"/>
          <p:nvPr/>
        </p:nvSpPr>
        <p:spPr>
          <a:xfrm>
            <a:off x="5580112" y="4989361"/>
            <a:ext cx="567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0378BEC-5E70-4D5E-B215-A9DAF24D5EFA}"/>
              </a:ext>
            </a:extLst>
          </p:cNvPr>
          <p:cNvSpPr txBox="1"/>
          <p:nvPr/>
        </p:nvSpPr>
        <p:spPr>
          <a:xfrm>
            <a:off x="6478185" y="4917079"/>
            <a:ext cx="567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1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C2A6489D-C57F-4FB5-9BB7-F7CA1F4D0EF1}"/>
              </a:ext>
            </a:extLst>
          </p:cNvPr>
          <p:cNvSpPr txBox="1"/>
          <p:nvPr/>
        </p:nvSpPr>
        <p:spPr>
          <a:xfrm>
            <a:off x="7317271" y="4160794"/>
            <a:ext cx="567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ru-RU" sz="1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22DCBC3E-6D17-4778-ACAD-6F2B784C48D3}"/>
              </a:ext>
            </a:extLst>
          </p:cNvPr>
          <p:cNvSpPr txBox="1"/>
          <p:nvPr/>
        </p:nvSpPr>
        <p:spPr>
          <a:xfrm>
            <a:off x="8212887" y="4246653"/>
            <a:ext cx="567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ru-RU" sz="11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67489" y="6309320"/>
            <a:ext cx="2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8423" y="3017070"/>
            <a:ext cx="14350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К(Ф)Х и ИП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7653" y="1196752"/>
            <a:ext cx="1630291" cy="9972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595728" y="1073237"/>
            <a:ext cx="2336312" cy="830997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Структура производства продукции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сельского хозяйства,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714348" y="138292"/>
            <a:ext cx="7643866" cy="576064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ДЕЯТЕЛЬНОСТИ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17"/>
          <p:cNvSpPr>
            <a:spLocks noChangeArrowheads="1"/>
          </p:cNvSpPr>
          <p:nvPr/>
        </p:nvSpPr>
        <p:spPr bwMode="auto">
          <a:xfrm>
            <a:off x="684214" y="6473764"/>
            <a:ext cx="372867" cy="44144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1600">
              <a:solidFill>
                <a:srgbClr val="000099"/>
              </a:solidFill>
            </a:endParaRPr>
          </a:p>
        </p:txBody>
      </p:sp>
      <p:sp>
        <p:nvSpPr>
          <p:cNvPr id="5" name="AutoShape 18" descr="Картинки по запросу росстат эмбл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0" descr="Картинки по запросу росстат эмблем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2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34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6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8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0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2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4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8" descr="Картинки по запросу МОЛОЧНЫЙ ЗАВОД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Картинки по запросу МОЛОЧНЫЙ ЗАВОД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034" y="571480"/>
            <a:ext cx="14076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ВСХП-2016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94181" y="785794"/>
            <a:ext cx="5155638" cy="48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Общая площадь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с.х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угодий </a:t>
            </a:r>
          </a:p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среднем на одну организацию (хозяйство)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13546"/>
              </p:ext>
            </p:extLst>
          </p:nvPr>
        </p:nvGraphicFramePr>
        <p:xfrm>
          <a:off x="1520841" y="1353264"/>
          <a:ext cx="1831976" cy="183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98703"/>
              </p:ext>
            </p:extLst>
          </p:nvPr>
        </p:nvGraphicFramePr>
        <p:xfrm>
          <a:off x="4025541" y="1404293"/>
          <a:ext cx="1428750" cy="1800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211960" y="1268760"/>
            <a:ext cx="913583" cy="276999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КФХ и ИП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80858" y="1268760"/>
            <a:ext cx="508281" cy="276999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СХО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483910"/>
              </p:ext>
            </p:extLst>
          </p:nvPr>
        </p:nvGraphicFramePr>
        <p:xfrm>
          <a:off x="6127015" y="1320452"/>
          <a:ext cx="1516819" cy="182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687748" y="1268760"/>
            <a:ext cx="536547" cy="276999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ЛПХ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72330" y="928670"/>
            <a:ext cx="875058" cy="304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tx1"/>
                </a:solidFill>
              </a:rPr>
              <a:t>гектар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70647" y="3307771"/>
            <a:ext cx="7511832" cy="121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Поголовье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с.х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животных </a:t>
            </a:r>
          </a:p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среднем на одну организацию (хозяйство)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605106" y="1807572"/>
            <a:ext cx="1077674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2,4 раза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1934802" y="1665688"/>
            <a:ext cx="677740" cy="4990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939350" y="1570416"/>
            <a:ext cx="1077674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1,4 раза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533246" y="1731496"/>
            <a:ext cx="1077674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+ 18%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95481" y="6289575"/>
            <a:ext cx="2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4246568" y="1686701"/>
            <a:ext cx="677740" cy="4990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546555" y="1635458"/>
            <a:ext cx="677740" cy="4990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704867"/>
              </p:ext>
            </p:extLst>
          </p:nvPr>
        </p:nvGraphicFramePr>
        <p:xfrm>
          <a:off x="3004568" y="3783422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266727"/>
              </p:ext>
            </p:extLst>
          </p:nvPr>
        </p:nvGraphicFramePr>
        <p:xfrm>
          <a:off x="5613600" y="3783422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258645"/>
              </p:ext>
            </p:extLst>
          </p:nvPr>
        </p:nvGraphicFramePr>
        <p:xfrm>
          <a:off x="395536" y="3783422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4081427" y="3785734"/>
            <a:ext cx="913583" cy="276999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КФХ и ИП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543439" y="3785734"/>
            <a:ext cx="508281" cy="276999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СХО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557215" y="3785734"/>
            <a:ext cx="536547" cy="276999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ЛПХ 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697035" y="5413780"/>
            <a:ext cx="372940" cy="103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1306635" y="5397807"/>
            <a:ext cx="372940" cy="103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1900732" y="5346081"/>
            <a:ext cx="372940" cy="103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2424450" y="4389553"/>
            <a:ext cx="372940" cy="103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3347864" y="5345582"/>
            <a:ext cx="372940" cy="103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3957473" y="5302840"/>
            <a:ext cx="372940" cy="103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4496310" y="4633783"/>
            <a:ext cx="372940" cy="103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022294" y="4369932"/>
            <a:ext cx="372940" cy="103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5939350" y="5197756"/>
            <a:ext cx="372940" cy="103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534530" y="5197756"/>
            <a:ext cx="372940" cy="103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080973" y="4810630"/>
            <a:ext cx="372940" cy="103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7570368" y="4180930"/>
            <a:ext cx="372940" cy="103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21739" y="5206245"/>
            <a:ext cx="700636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34%</a:t>
            </a:r>
            <a:endParaRPr lang="ru-RU" sz="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176857" y="5170475"/>
            <a:ext cx="700636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11 раз</a:t>
            </a:r>
            <a:endParaRPr lang="ru-RU" sz="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721765" y="5125717"/>
            <a:ext cx="700636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+ 7%</a:t>
            </a:r>
            <a:endParaRPr lang="ru-RU" sz="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051720" y="4234062"/>
            <a:ext cx="700636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раза</a:t>
            </a:r>
            <a:endParaRPr lang="ru-RU" sz="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100758" y="5127101"/>
            <a:ext cx="700636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раза</a:t>
            </a:r>
            <a:endParaRPr lang="ru-RU" sz="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94598" y="4174337"/>
            <a:ext cx="700636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6,3 раза</a:t>
            </a:r>
            <a:endParaRPr lang="ru-RU" sz="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727348" y="5112851"/>
            <a:ext cx="700636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+ 85%</a:t>
            </a:r>
            <a:endParaRPr lang="ru-RU" sz="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35120" y="4455527"/>
            <a:ext cx="700636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+ 58%</a:t>
            </a:r>
            <a:endParaRPr lang="ru-RU" sz="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722774" y="5003654"/>
            <a:ext cx="700636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+ 66%</a:t>
            </a:r>
            <a:endParaRPr lang="ru-RU" sz="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60578" y="5016994"/>
            <a:ext cx="700636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+ 33%</a:t>
            </a:r>
            <a:endParaRPr lang="ru-RU" sz="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25488" y="4642353"/>
            <a:ext cx="700636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+ 86%</a:t>
            </a:r>
            <a:endParaRPr lang="ru-RU" sz="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267443" y="4023345"/>
            <a:ext cx="700636" cy="22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+ 18%</a:t>
            </a:r>
            <a:endParaRPr lang="ru-RU" sz="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Группа 73">
            <a:extLst>
              <a:ext uri="{FF2B5EF4-FFF2-40B4-BE49-F238E27FC236}">
                <a16:creationId xmlns="" xmlns:a16="http://schemas.microsoft.com/office/drawing/2014/main" id="{68915CE2-12B5-48AA-B686-121EE37FEE43}"/>
              </a:ext>
            </a:extLst>
          </p:cNvPr>
          <p:cNvGrpSpPr/>
          <p:nvPr/>
        </p:nvGrpSpPr>
        <p:grpSpPr>
          <a:xfrm>
            <a:off x="2987824" y="6165304"/>
            <a:ext cx="1593429" cy="230832"/>
            <a:chOff x="5165063" y="1968752"/>
            <a:chExt cx="633072" cy="230832"/>
          </a:xfrm>
        </p:grpSpPr>
        <p:sp>
          <p:nvSpPr>
            <p:cNvPr id="75" name="Прямоугольник 74">
              <a:extLst>
                <a:ext uri="{FF2B5EF4-FFF2-40B4-BE49-F238E27FC236}">
                  <a16:creationId xmlns="" xmlns:a16="http://schemas.microsoft.com/office/drawing/2014/main" id="{F8A895CA-85D0-4DD0-B708-81E509311429}"/>
                </a:ext>
              </a:extLst>
            </p:cNvPr>
            <p:cNvSpPr/>
            <p:nvPr/>
          </p:nvSpPr>
          <p:spPr>
            <a:xfrm>
              <a:off x="5165063" y="2044832"/>
              <a:ext cx="46692" cy="1004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C71D99DF-CC7A-413A-88D9-AD20875DE882}"/>
                </a:ext>
              </a:extLst>
            </p:cNvPr>
            <p:cNvSpPr txBox="1"/>
            <p:nvPr/>
          </p:nvSpPr>
          <p:spPr>
            <a:xfrm>
              <a:off x="5206289" y="1968752"/>
              <a:ext cx="5918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Крупный рогатый скот</a:t>
              </a: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="" xmlns:a16="http://schemas.microsoft.com/office/drawing/2014/main" id="{3F604129-3E9B-4678-998F-1C9B7CF27FF2}"/>
              </a:ext>
            </a:extLst>
          </p:cNvPr>
          <p:cNvGrpSpPr/>
          <p:nvPr/>
        </p:nvGrpSpPr>
        <p:grpSpPr>
          <a:xfrm>
            <a:off x="4631348" y="6165304"/>
            <a:ext cx="1308804" cy="230832"/>
            <a:chOff x="5165063" y="1978829"/>
            <a:chExt cx="1369888" cy="230832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="" xmlns:a16="http://schemas.microsoft.com/office/drawing/2014/main" id="{31A790FC-B88A-428A-947E-525A7C4690C7}"/>
                </a:ext>
              </a:extLst>
            </p:cNvPr>
            <p:cNvSpPr/>
            <p:nvPr/>
          </p:nvSpPr>
          <p:spPr>
            <a:xfrm>
              <a:off x="5165063" y="2044831"/>
              <a:ext cx="129072" cy="10948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AE51A539-312F-4AD7-98EB-2FB702064C19}"/>
                </a:ext>
              </a:extLst>
            </p:cNvPr>
            <p:cNvSpPr txBox="1"/>
            <p:nvPr/>
          </p:nvSpPr>
          <p:spPr>
            <a:xfrm>
              <a:off x="5268633" y="1978829"/>
              <a:ext cx="12663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Свиньи</a:t>
              </a: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="" xmlns:a16="http://schemas.microsoft.com/office/drawing/2014/main" id="{07124593-736E-42E8-8E3F-A8ABF8BB941F}"/>
              </a:ext>
            </a:extLst>
          </p:cNvPr>
          <p:cNvGrpSpPr/>
          <p:nvPr/>
        </p:nvGrpSpPr>
        <p:grpSpPr>
          <a:xfrm>
            <a:off x="5364088" y="6150496"/>
            <a:ext cx="1255453" cy="230832"/>
            <a:chOff x="5165063" y="1960450"/>
            <a:chExt cx="1255453" cy="230832"/>
          </a:xfrm>
        </p:grpSpPr>
        <p:sp>
          <p:nvSpPr>
            <p:cNvPr id="81" name="Прямоугольник 80">
              <a:extLst>
                <a:ext uri="{FF2B5EF4-FFF2-40B4-BE49-F238E27FC236}">
                  <a16:creationId xmlns="" xmlns:a16="http://schemas.microsoft.com/office/drawing/2014/main" id="{6EB46630-FF62-4188-B989-68944FE79FDF}"/>
                </a:ext>
              </a:extLst>
            </p:cNvPr>
            <p:cNvSpPr/>
            <p:nvPr/>
          </p:nvSpPr>
          <p:spPr>
            <a:xfrm>
              <a:off x="5165063" y="2044831"/>
              <a:ext cx="129072" cy="10948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03B79037-6317-4AF8-84CB-96BC1574E774}"/>
                </a:ext>
              </a:extLst>
            </p:cNvPr>
            <p:cNvSpPr txBox="1"/>
            <p:nvPr/>
          </p:nvSpPr>
          <p:spPr>
            <a:xfrm>
              <a:off x="5290874" y="1960450"/>
              <a:ext cx="11296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Овцы и козы</a:t>
              </a: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="" xmlns:a16="http://schemas.microsoft.com/office/drawing/2014/main" id="{71F38EFC-E689-4F43-86DB-2BEC500F5D75}"/>
              </a:ext>
            </a:extLst>
          </p:cNvPr>
          <p:cNvGrpSpPr/>
          <p:nvPr/>
        </p:nvGrpSpPr>
        <p:grpSpPr>
          <a:xfrm>
            <a:off x="6477312" y="6165304"/>
            <a:ext cx="698989" cy="230832"/>
            <a:chOff x="5165063" y="1965108"/>
            <a:chExt cx="698989" cy="230832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="" xmlns:a16="http://schemas.microsoft.com/office/drawing/2014/main" id="{BC8875B7-976C-44AC-A7BD-AEB9B09971D3}"/>
                </a:ext>
              </a:extLst>
            </p:cNvPr>
            <p:cNvSpPr/>
            <p:nvPr/>
          </p:nvSpPr>
          <p:spPr>
            <a:xfrm>
              <a:off x="5165063" y="2044831"/>
              <a:ext cx="129072" cy="109485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bevelT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A9D9BF30-A248-4727-8E50-2E62ACFBDE11}"/>
                </a:ext>
              </a:extLst>
            </p:cNvPr>
            <p:cNvSpPr txBox="1"/>
            <p:nvPr/>
          </p:nvSpPr>
          <p:spPr>
            <a:xfrm>
              <a:off x="5272206" y="1965108"/>
              <a:ext cx="5918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Птица</a:t>
              </a: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7"/>
          <p:cNvSpPr>
            <a:spLocks noChangeArrowheads="1"/>
          </p:cNvSpPr>
          <p:nvPr/>
        </p:nvSpPr>
        <p:spPr bwMode="auto">
          <a:xfrm>
            <a:off x="684214" y="6473764"/>
            <a:ext cx="372867" cy="44144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1600">
              <a:solidFill>
                <a:srgbClr val="000099"/>
              </a:solidFill>
            </a:endParaRPr>
          </a:p>
        </p:txBody>
      </p:sp>
      <p:sp>
        <p:nvSpPr>
          <p:cNvPr id="9" name="AutoShape 18" descr="Картинки по запросу росстат эмбл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ртинки по запросу росстат эмблем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32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4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36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8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0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2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4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Картинки по запросу МОЛОЧНЫЙ ЗАВОД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Картинки по запросу МОЛОЧНЫЙ ЗАВОД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142860" y="138292"/>
            <a:ext cx="8317572" cy="576064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РОЗНИЧНОЙ ЦЕНЫ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ОТДЕЛЬНЫЕ КАТЕГОРИИ ПРОДУКТОВ В РОССИИ*, %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302763" y="5844406"/>
            <a:ext cx="6215106" cy="524788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108000" rIns="108000" bIns="108000" anchor="ctr"/>
          <a:lstStyle/>
          <a:p>
            <a:pPr marL="361950" algn="ctr">
              <a:spcBef>
                <a:spcPct val="20000"/>
              </a:spcBef>
              <a:defRPr/>
            </a:pP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розничной цене продукции вклад сферы обращения достигает доли в 60%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468484" y="6369194"/>
            <a:ext cx="2889334" cy="203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- по данным Росстата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74201" y="5715016"/>
            <a:ext cx="911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57779" y="4514409"/>
            <a:ext cx="1596584" cy="343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-32110" y="3786190"/>
            <a:ext cx="1596584" cy="343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открытого грунта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-32110" y="3143248"/>
            <a:ext cx="1596584" cy="343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Тепличные овощи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-71470" y="2500306"/>
            <a:ext cx="1596584" cy="343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 живая, свежая и охлажденная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-9647" y="1714488"/>
            <a:ext cx="1596584" cy="508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питьевое цельное пастеризованное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-57779" y="1186033"/>
            <a:ext cx="1596584" cy="343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Говядина</a:t>
            </a:r>
          </a:p>
        </p:txBody>
      </p: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692228068"/>
              </p:ext>
            </p:extLst>
          </p:nvPr>
        </p:nvGraphicFramePr>
        <p:xfrm>
          <a:off x="1443546" y="859100"/>
          <a:ext cx="7200420" cy="478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667489" y="6309320"/>
            <a:ext cx="2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>
            <a:extLst>
              <a:ext uri="{FF2B5EF4-FFF2-40B4-BE49-F238E27FC236}">
                <a16:creationId xmlns="" xmlns:a16="http://schemas.microsoft.com/office/drawing/2014/main" id="{B2F54FBE-51FE-4316-A441-7509902CF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894805"/>
              </p:ext>
            </p:extLst>
          </p:nvPr>
        </p:nvGraphicFramePr>
        <p:xfrm>
          <a:off x="4507003" y="1642243"/>
          <a:ext cx="514353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812FF62-F3FC-46A9-B9AE-379EFE7FEEA8}"/>
              </a:ext>
            </a:extLst>
          </p:cNvPr>
          <p:cNvSpPr txBox="1"/>
          <p:nvPr/>
        </p:nvSpPr>
        <p:spPr>
          <a:xfrm>
            <a:off x="1115616" y="3284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+mn-lt"/>
              </a:rPr>
              <a:t>14 894</a:t>
            </a:r>
            <a:endParaRPr lang="ru-RU" sz="1800" b="1" i="1" dirty="0">
              <a:latin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9DE75E7-6A54-4B04-A600-194667CFC3CD}"/>
              </a:ext>
            </a:extLst>
          </p:cNvPr>
          <p:cNvSpPr txBox="1"/>
          <p:nvPr/>
        </p:nvSpPr>
        <p:spPr>
          <a:xfrm>
            <a:off x="6764860" y="3419708"/>
            <a:ext cx="104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8 626</a:t>
            </a:r>
            <a:endParaRPr lang="ru-RU" sz="18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="" xmlns:a16="http://schemas.microsoft.com/office/drawing/2014/main" id="{B2F54FBE-51FE-4316-A441-7509902CF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148076"/>
              </p:ext>
            </p:extLst>
          </p:nvPr>
        </p:nvGraphicFramePr>
        <p:xfrm>
          <a:off x="-1259412" y="2614400"/>
          <a:ext cx="514353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775201630"/>
              </p:ext>
            </p:extLst>
          </p:nvPr>
        </p:nvGraphicFramePr>
        <p:xfrm>
          <a:off x="2714612" y="2285992"/>
          <a:ext cx="3238942" cy="344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>
            <a:extLst>
              <a:ext uri="{FF2B5EF4-FFF2-40B4-BE49-F238E27FC236}">
                <a16:creationId xmlns="" xmlns:a16="http://schemas.microsoft.com/office/drawing/2014/main" id="{808C6984-72B5-4EBE-B026-9EB72E96B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001507"/>
              </p:ext>
            </p:extLst>
          </p:nvPr>
        </p:nvGraphicFramePr>
        <p:xfrm>
          <a:off x="-252536" y="2199935"/>
          <a:ext cx="3632508" cy="251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8E3D40AF-B28D-4B0F-BB66-E50E6CC46160}"/>
              </a:ext>
            </a:extLst>
          </p:cNvPr>
          <p:cNvSpPr/>
          <p:nvPr/>
        </p:nvSpPr>
        <p:spPr>
          <a:xfrm>
            <a:off x="2931498" y="5474039"/>
            <a:ext cx="2736304" cy="1195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ок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  <a:r>
              <a:rPr lang="ru-RU" sz="4000" b="1" dirty="0">
                <a:solidFill>
                  <a:srgbClr val="0070C0"/>
                </a:solidFill>
              </a:rPr>
              <a:t>400 </a:t>
            </a:r>
            <a:r>
              <a:rPr lang="ru-RU" sz="1800" b="1" dirty="0" err="1">
                <a:solidFill>
                  <a:srgbClr val="0070C0"/>
                </a:solidFill>
              </a:rPr>
              <a:t>тыс</a:t>
            </a:r>
            <a:endParaRPr lang="ru-RU" sz="1100" b="1" i="1" dirty="0">
              <a:solidFill>
                <a:srgbClr val="0070C0"/>
              </a:solidFill>
            </a:endParaRPr>
          </a:p>
          <a:p>
            <a:pPr algn="ctr"/>
            <a:r>
              <a:rPr lang="ru-RU" sz="1800" b="1" i="1" dirty="0">
                <a:solidFill>
                  <a:srgbClr val="0070C0"/>
                </a:solidFill>
              </a:rPr>
              <a:t>членов СПоК</a:t>
            </a: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857224" y="127875"/>
            <a:ext cx="7500990" cy="531692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СЕЛЬСКОХОЗЯЙСТВЕННОЙ КООПЕРАЦИИ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0" y="1467987"/>
            <a:ext cx="432048" cy="50614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64892" y="1467987"/>
            <a:ext cx="12963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Росстат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01.01.2017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54BAAAE-BF5E-4AD2-BD13-E5BE6FC416A4}"/>
              </a:ext>
            </a:extLst>
          </p:cNvPr>
          <p:cNvSpPr txBox="1"/>
          <p:nvPr/>
        </p:nvSpPr>
        <p:spPr>
          <a:xfrm>
            <a:off x="6474175" y="1467987"/>
            <a:ext cx="20526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>
                <a:latin typeface="+mn-lt"/>
              </a:rPr>
              <a:t>ФНС</a:t>
            </a:r>
            <a:r>
              <a:rPr lang="ru-RU" sz="1600" b="1" i="1" dirty="0">
                <a:latin typeface="+mn-lt"/>
              </a:rPr>
              <a:t> </a:t>
            </a:r>
          </a:p>
          <a:p>
            <a:r>
              <a:rPr lang="ru-RU" sz="1600" b="1" i="1" dirty="0">
                <a:latin typeface="+mn-lt"/>
              </a:rPr>
              <a:t>Единый реестр МСП</a:t>
            </a:r>
          </a:p>
        </p:txBody>
      </p:sp>
      <p:pic>
        <p:nvPicPr>
          <p:cNvPr id="46" name="Picture 2" descr="https://oren.ru/wp-content/uploads/2016/02/original.jpg">
            <a:extLst>
              <a:ext uri="{FF2B5EF4-FFF2-40B4-BE49-F238E27FC236}">
                <a16:creationId xmlns="" xmlns:a16="http://schemas.microsoft.com/office/drawing/2014/main" id="{56416385-AA84-4E33-8A30-D2B77FCC0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4" r="18536"/>
          <a:stretch/>
        </p:blipFill>
        <p:spPr bwMode="auto">
          <a:xfrm>
            <a:off x="5924471" y="1467987"/>
            <a:ext cx="576064" cy="58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102674" y="1283546"/>
            <a:ext cx="242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 данным ведомственной отчетности на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01.10.2017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8E3D40AF-B28D-4B0F-BB66-E50E6CC46160}"/>
              </a:ext>
            </a:extLst>
          </p:cNvPr>
          <p:cNvSpPr/>
          <p:nvPr/>
        </p:nvSpPr>
        <p:spPr>
          <a:xfrm>
            <a:off x="3102147" y="1866456"/>
            <a:ext cx="2565655" cy="536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6 130 </a:t>
            </a:r>
            <a:r>
              <a:rPr lang="ru-RU" sz="1800" b="1" dirty="0">
                <a:solidFill>
                  <a:srgbClr val="FF0000"/>
                </a:solidFill>
              </a:rPr>
              <a:t>СПоК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95481" y="6289575"/>
            <a:ext cx="2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931498" y="1052736"/>
            <a:ext cx="5626" cy="523683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96136" y="1052736"/>
            <a:ext cx="0" cy="523683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86116" y="2500306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896</a:t>
            </a:r>
            <a:endParaRPr lang="ru-RU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7752" y="2571744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1335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3240" y="407194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2840</a:t>
            </a:r>
            <a:endParaRPr lang="ru-RU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942" y="385762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1059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2" descr="http://otvet.imgsmail.ru/download/37047340_93d971229b06f8028a4cb9cd96f61976_8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22" y="2605341"/>
            <a:ext cx="4754011" cy="35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370493" y="176859"/>
            <a:ext cx="8089940" cy="505531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СОЦИАЛЬНОГО ЛИФТА ПРИ ОКАЗАНИИ ГРАНТОВОЙ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МАЛЫМ ФОРМАМ ХОЗЯЙСТВОВАНИЯ</a:t>
            </a:r>
          </a:p>
        </p:txBody>
      </p:sp>
      <p:grpSp>
        <p:nvGrpSpPr>
          <p:cNvPr id="57" name="Группа 18"/>
          <p:cNvGrpSpPr>
            <a:grpSpLocks/>
          </p:cNvGrpSpPr>
          <p:nvPr/>
        </p:nvGrpSpPr>
        <p:grpSpPr bwMode="auto">
          <a:xfrm>
            <a:off x="648072" y="4684923"/>
            <a:ext cx="4221570" cy="1624397"/>
            <a:chOff x="1782345" y="1023119"/>
            <a:chExt cx="5087960" cy="1769549"/>
          </a:xfrm>
        </p:grpSpPr>
        <p:graphicFrame>
          <p:nvGraphicFramePr>
            <p:cNvPr id="58" name="Диаграмма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1972220"/>
                </p:ext>
              </p:extLst>
            </p:nvPr>
          </p:nvGraphicFramePr>
          <p:xfrm>
            <a:off x="1782345" y="1240058"/>
            <a:ext cx="1474854" cy="1552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9" name="TextBox 24"/>
            <p:cNvSpPr txBox="1">
              <a:spLocks noChangeArrowheads="1"/>
            </p:cNvSpPr>
            <p:nvPr/>
          </p:nvSpPr>
          <p:spPr bwMode="auto">
            <a:xfrm>
              <a:off x="1791505" y="1023119"/>
              <a:ext cx="2349668" cy="50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на поддержку начинающего фермера</a:t>
              </a:r>
            </a:p>
          </p:txBody>
        </p:sp>
        <p:sp>
          <p:nvSpPr>
            <p:cNvPr id="60" name="TextBox 26"/>
            <p:cNvSpPr txBox="1">
              <a:spLocks noChangeArrowheads="1"/>
            </p:cNvSpPr>
            <p:nvPr/>
          </p:nvSpPr>
          <p:spPr bwMode="auto">
            <a:xfrm>
              <a:off x="3167843" y="2026295"/>
              <a:ext cx="1234465" cy="28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90% - грант</a:t>
              </a:r>
            </a:p>
          </p:txBody>
        </p:sp>
        <p:sp>
          <p:nvSpPr>
            <p:cNvPr id="61" name="TextBox 27"/>
            <p:cNvSpPr txBox="1">
              <a:spLocks noChangeArrowheads="1"/>
            </p:cNvSpPr>
            <p:nvPr/>
          </p:nvSpPr>
          <p:spPr bwMode="auto">
            <a:xfrm>
              <a:off x="3131837" y="1484784"/>
              <a:ext cx="1728193" cy="46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10% - собственные средства фермера</a:t>
              </a:r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>
              <a:off x="2411136" y="1628345"/>
              <a:ext cx="756810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>
              <a:off x="2447410" y="2133496"/>
              <a:ext cx="756810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равая фигурная скобка 63"/>
            <p:cNvSpPr/>
            <p:nvPr/>
          </p:nvSpPr>
          <p:spPr>
            <a:xfrm>
              <a:off x="4643644" y="1412306"/>
              <a:ext cx="206103" cy="1153267"/>
            </a:xfrm>
            <a:prstGeom prst="rightBrac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5" name="TextBox 31"/>
            <p:cNvSpPr txBox="1">
              <a:spLocks noChangeArrowheads="1"/>
            </p:cNvSpPr>
            <p:nvPr/>
          </p:nvSpPr>
          <p:spPr bwMode="auto">
            <a:xfrm>
              <a:off x="4602283" y="1616031"/>
              <a:ext cx="2268022" cy="80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1,5 – 3,0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  <a:p>
              <a:pPr algn="ctr" eaLnBrk="1" hangingPunct="1"/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млн. руб.</a:t>
              </a:r>
            </a:p>
          </p:txBody>
        </p:sp>
      </p:grpSp>
      <p:grpSp>
        <p:nvGrpSpPr>
          <p:cNvPr id="66" name="Группа 33"/>
          <p:cNvGrpSpPr>
            <a:grpSpLocks/>
          </p:cNvGrpSpPr>
          <p:nvPr/>
        </p:nvGrpSpPr>
        <p:grpSpPr bwMode="auto">
          <a:xfrm>
            <a:off x="2146321" y="3357021"/>
            <a:ext cx="4513911" cy="1594836"/>
            <a:chOff x="1784047" y="1023119"/>
            <a:chExt cx="5168913" cy="1769549"/>
          </a:xfrm>
        </p:grpSpPr>
        <p:graphicFrame>
          <p:nvGraphicFramePr>
            <p:cNvPr id="67" name="Диаграмма 4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46133164"/>
                </p:ext>
              </p:extLst>
            </p:nvPr>
          </p:nvGraphicFramePr>
          <p:xfrm>
            <a:off x="1784047" y="1240058"/>
            <a:ext cx="1471453" cy="1552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8" name="TextBox 43"/>
            <p:cNvSpPr txBox="1">
              <a:spLocks noChangeArrowheads="1"/>
            </p:cNvSpPr>
            <p:nvPr/>
          </p:nvSpPr>
          <p:spPr bwMode="auto">
            <a:xfrm>
              <a:off x="1895785" y="1023119"/>
              <a:ext cx="3168297" cy="51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на развитие семейной животноводческой фермы</a:t>
              </a:r>
            </a:p>
          </p:txBody>
        </p:sp>
        <p:sp>
          <p:nvSpPr>
            <p:cNvPr id="69" name="TextBox 45"/>
            <p:cNvSpPr txBox="1">
              <a:spLocks noChangeArrowheads="1"/>
            </p:cNvSpPr>
            <p:nvPr/>
          </p:nvSpPr>
          <p:spPr bwMode="auto">
            <a:xfrm>
              <a:off x="3167844" y="2026295"/>
              <a:ext cx="1080120" cy="29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60% - грант</a:t>
              </a:r>
            </a:p>
          </p:txBody>
        </p:sp>
        <p:sp>
          <p:nvSpPr>
            <p:cNvPr id="70" name="TextBox 46"/>
            <p:cNvSpPr txBox="1">
              <a:spLocks noChangeArrowheads="1"/>
            </p:cNvSpPr>
            <p:nvPr/>
          </p:nvSpPr>
          <p:spPr bwMode="auto">
            <a:xfrm>
              <a:off x="3131837" y="1484784"/>
              <a:ext cx="1728193" cy="47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40% - собственные средства фермера</a:t>
              </a:r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>
              <a:off x="2411722" y="1629374"/>
              <a:ext cx="757338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>
              <a:off x="2448626" y="2132471"/>
              <a:ext cx="755733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Правая фигурная скобка 72"/>
            <p:cNvSpPr/>
            <p:nvPr/>
          </p:nvSpPr>
          <p:spPr>
            <a:xfrm>
              <a:off x="4645228" y="1411948"/>
              <a:ext cx="205380" cy="115220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4" name="TextBox 51"/>
            <p:cNvSpPr txBox="1">
              <a:spLocks noChangeArrowheads="1"/>
            </p:cNvSpPr>
            <p:nvPr/>
          </p:nvSpPr>
          <p:spPr bwMode="auto">
            <a:xfrm>
              <a:off x="4792508" y="1641638"/>
              <a:ext cx="2160452" cy="81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21,6 - 30,0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  <a:p>
              <a:pPr algn="ctr" eaLnBrk="1" hangingPunct="1"/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млн. руб.</a:t>
              </a:r>
            </a:p>
          </p:txBody>
        </p:sp>
      </p:grpSp>
      <p:grpSp>
        <p:nvGrpSpPr>
          <p:cNvPr id="75" name="Группа 53"/>
          <p:cNvGrpSpPr>
            <a:grpSpLocks/>
          </p:cNvGrpSpPr>
          <p:nvPr/>
        </p:nvGrpSpPr>
        <p:grpSpPr bwMode="auto">
          <a:xfrm>
            <a:off x="3509313" y="1699586"/>
            <a:ext cx="3838701" cy="1910735"/>
            <a:chOff x="1502517" y="840342"/>
            <a:chExt cx="4365884" cy="1983272"/>
          </a:xfrm>
        </p:grpSpPr>
        <p:graphicFrame>
          <p:nvGraphicFramePr>
            <p:cNvPr id="76" name="Диаграмма 5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62417558"/>
                </p:ext>
              </p:extLst>
            </p:nvPr>
          </p:nvGraphicFramePr>
          <p:xfrm>
            <a:off x="1502517" y="1163625"/>
            <a:ext cx="1478182" cy="16599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77" name="TextBox 58"/>
            <p:cNvSpPr txBox="1">
              <a:spLocks noChangeArrowheads="1"/>
            </p:cNvSpPr>
            <p:nvPr/>
          </p:nvSpPr>
          <p:spPr bwMode="auto">
            <a:xfrm>
              <a:off x="1594715" y="840342"/>
              <a:ext cx="3535979" cy="670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на развитие материально-</a:t>
              </a:r>
              <a:b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технической базы </a:t>
              </a:r>
            </a:p>
            <a:p>
              <a:pPr algn="ctr" eaLnBrk="1" hangingPunct="1"/>
              <a:r>
                <a:rPr lang="ru-RU" sz="12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сельхозпотребкооператива</a:t>
              </a:r>
              <a:endPara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60"/>
            <p:cNvSpPr txBox="1">
              <a:spLocks noChangeArrowheads="1"/>
            </p:cNvSpPr>
            <p:nvPr/>
          </p:nvSpPr>
          <p:spPr bwMode="auto">
            <a:xfrm>
              <a:off x="2888723" y="2118156"/>
              <a:ext cx="1214092" cy="27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60% - грант</a:t>
              </a:r>
            </a:p>
          </p:txBody>
        </p:sp>
        <p:sp>
          <p:nvSpPr>
            <p:cNvPr id="79" name="TextBox 61"/>
            <p:cNvSpPr txBox="1">
              <a:spLocks noChangeArrowheads="1"/>
            </p:cNvSpPr>
            <p:nvPr/>
          </p:nvSpPr>
          <p:spPr bwMode="auto">
            <a:xfrm>
              <a:off x="2744245" y="1544414"/>
              <a:ext cx="1728193" cy="447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40% - собственные средства </a:t>
              </a:r>
              <a:r>
                <a:rPr lang="ru-RU" sz="1100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СПоК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  <a:latin typeface="Arial" charset="0"/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>
              <a:off x="2145726" y="1759750"/>
              <a:ext cx="756901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>
              <a:off x="2182203" y="2263122"/>
              <a:ext cx="756901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Правая фигурная скобка 81"/>
            <p:cNvSpPr/>
            <p:nvPr/>
          </p:nvSpPr>
          <p:spPr>
            <a:xfrm>
              <a:off x="4252281" y="1542204"/>
              <a:ext cx="206704" cy="1152833"/>
            </a:xfrm>
            <a:prstGeom prst="rightBrac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3" name="TextBox 65"/>
            <p:cNvSpPr txBox="1">
              <a:spLocks noChangeArrowheads="1"/>
            </p:cNvSpPr>
            <p:nvPr/>
          </p:nvSpPr>
          <p:spPr bwMode="auto">
            <a:xfrm>
              <a:off x="4349089" y="1719220"/>
              <a:ext cx="1519312" cy="7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до 70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 </a:t>
              </a:r>
            </a:p>
            <a:p>
              <a:pPr algn="ctr" eaLnBrk="1" hangingPunct="1"/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млн. руб.</a:t>
              </a:r>
            </a:p>
          </p:txBody>
        </p:sp>
      </p:grpSp>
      <p:sp>
        <p:nvSpPr>
          <p:cNvPr id="84" name="AutoShape 60" descr="https://img.myloview.ru/murals/hand-draw-sprouts-plants-seeding-400-19980848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AutoShape 65" descr="https://img.myloview.ru/murals/hand-draw-sprouts-plants-seeding-400-19980848.jpg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AutoShape 67" descr="https://img.myloview.ru/murals/hand-draw-sprouts-plants-seeding-400-19980848.jpg"/>
          <p:cNvSpPr>
            <a:spLocks noChangeAspect="1" noChangeArrowheads="1"/>
          </p:cNvSpPr>
          <p:nvPr/>
        </p:nvSpPr>
        <p:spPr bwMode="auto">
          <a:xfrm>
            <a:off x="424961" y="1603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4752528" y="730151"/>
            <a:ext cx="3467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экспортно-ориентированных </a:t>
            </a: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кооперативов</a:t>
            </a:r>
          </a:p>
        </p:txBody>
      </p:sp>
      <p:sp>
        <p:nvSpPr>
          <p:cNvPr id="89" name="TextBox 46"/>
          <p:cNvSpPr txBox="1">
            <a:spLocks noChangeArrowheads="1"/>
          </p:cNvSpPr>
          <p:nvPr/>
        </p:nvSpPr>
        <p:spPr bwMode="auto">
          <a:xfrm>
            <a:off x="4752528" y="1087982"/>
            <a:ext cx="3563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компенсация части затрат на транспортировку продукции АПК для реализации на внешние рынки</a:t>
            </a:r>
          </a:p>
          <a:p>
            <a:pPr algn="r" eaLnBrk="1" hangingPunct="1"/>
            <a:r>
              <a:rPr lang="ru-RU" sz="900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(постановление Правительства Российской Федерации от 15.09.2017 №1104)</a:t>
            </a:r>
          </a:p>
        </p:txBody>
      </p:sp>
      <p:pic>
        <p:nvPicPr>
          <p:cNvPr id="91" name="Picture 2" descr="Картинки по запросу cooperation icon">
            <a:extLst>
              <a:ext uri="{FF2B5EF4-FFF2-40B4-BE49-F238E27FC236}">
                <a16:creationId xmlns="" xmlns:a16="http://schemas.microsoft.com/office/drawing/2014/main" id="{1B5E3FF4-D05C-4070-A877-9B5F436E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49" y="1739253"/>
            <a:ext cx="980928" cy="7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Картинки по запросу cattle">
            <a:extLst>
              <a:ext uri="{FF2B5EF4-FFF2-40B4-BE49-F238E27FC236}">
                <a16:creationId xmlns="" xmlns:a16="http://schemas.microsoft.com/office/drawing/2014/main" id="{18B2D0FE-3E8C-4383-99AF-8ECC83CB2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12" y="2853539"/>
            <a:ext cx="1033169" cy="63653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59" descr="https://image.flaticon.com/icons/png/512/10/10613.png">
            <a:extLst>
              <a:ext uri="{FF2B5EF4-FFF2-40B4-BE49-F238E27FC236}">
                <a16:creationId xmlns="" xmlns:a16="http://schemas.microsoft.com/office/drawing/2014/main" id="{3DE4D531-8E43-4C23-84AB-BF8E6D5C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6" y="3814436"/>
            <a:ext cx="850092" cy="8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61" descr="https://www.pigprice.ru/upload/published/news/150a7997/fa3642fb/7c604e90/64cf55ee/news58510fadb96ee.jpg">
            <a:extLst>
              <a:ext uri="{FF2B5EF4-FFF2-40B4-BE49-F238E27FC236}">
                <a16:creationId xmlns="" xmlns:a16="http://schemas.microsoft.com/office/drawing/2014/main" id="{C28CF060-2AF8-4BFD-A381-49B931AB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58" y="764704"/>
            <a:ext cx="984018" cy="74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8667489" y="6309320"/>
            <a:ext cx="2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611560" y="88996"/>
            <a:ext cx="7776864" cy="531692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ГРАНТОВАЯ ПОДДЕРЖКА СЕЛЬСКОХОЗЯЙСТВЕННЫХ КООПЕРАТИВОВ В РФ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 ГОДАХ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708654" y="806251"/>
            <a:ext cx="7607762" cy="569661"/>
            <a:chOff x="122167" y="759908"/>
            <a:chExt cx="4279182" cy="40901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122167" y="759908"/>
              <a:ext cx="4279182" cy="4090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6000" tIns="0" rIns="36000" bIns="0" anchor="ctr">
              <a:noAutofit/>
            </a:bodyPr>
            <a:lstStyle/>
            <a:p>
              <a:pPr algn="ctr"/>
              <a:r>
                <a:rPr lang="ru-RU" sz="1400" b="1" i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Финансирование мероприятия в 2015-2016 гг.</a:t>
              </a:r>
            </a:p>
          </p:txBody>
        </p:sp>
        <p:pic>
          <p:nvPicPr>
            <p:cNvPr id="40" name="Рисунок 80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70" y="781738"/>
              <a:ext cx="336588" cy="365352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41" name="Группа 40"/>
          <p:cNvGrpSpPr/>
          <p:nvPr/>
        </p:nvGrpSpPr>
        <p:grpSpPr>
          <a:xfrm>
            <a:off x="755576" y="3367936"/>
            <a:ext cx="3528392" cy="349096"/>
            <a:chOff x="6663845" y="5382413"/>
            <a:chExt cx="4279182" cy="40901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2" name="Прямоугольник 41"/>
            <p:cNvSpPr/>
            <p:nvPr/>
          </p:nvSpPr>
          <p:spPr>
            <a:xfrm>
              <a:off x="6663845" y="5382413"/>
              <a:ext cx="4279182" cy="4090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6000" tIns="0" rIns="36000" bIns="0" anchor="ctr">
              <a:noAutofit/>
            </a:bodyPr>
            <a:lstStyle/>
            <a:p>
              <a:pPr algn="ctr"/>
              <a:r>
                <a:rPr lang="ru-RU" sz="1400" b="1" i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деятельности </a:t>
              </a:r>
              <a:r>
                <a:rPr lang="ru-RU" sz="1400" b="1" i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СПоК</a:t>
              </a:r>
              <a:endPara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Picture 2" descr="Картинки по запросу cooperation icon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459" y="5478152"/>
              <a:ext cx="370911" cy="289180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</p:grpSp>
      <p:sp>
        <p:nvSpPr>
          <p:cNvPr id="51" name="Прямоугольник 50"/>
          <p:cNvSpPr/>
          <p:nvPr/>
        </p:nvSpPr>
        <p:spPr>
          <a:xfrm>
            <a:off x="4579240" y="3926282"/>
            <a:ext cx="3809184" cy="2311030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модернизация, реконструкция  производственных объектов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ru-RU" sz="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и техника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ru-RU" sz="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Специализированный транспорт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ru-RU" sz="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взноса по договорам лизинга оборудования и технических средств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512535" y="3367936"/>
            <a:ext cx="3894409" cy="349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0" rIns="36000" bIns="0" anchor="ctr">
            <a:noAutofit/>
          </a:bodyPr>
          <a:lstStyle/>
          <a:p>
            <a:pPr algn="ctr"/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использования грантов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604448" y="6289575"/>
            <a:ext cx="2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01628" y="1484784"/>
            <a:ext cx="5940744" cy="1184940"/>
            <a:chOff x="1442714" y="1484784"/>
            <a:chExt cx="5940744" cy="1184940"/>
          </a:xfrm>
        </p:grpSpPr>
        <p:sp>
          <p:nvSpPr>
            <p:cNvPr id="2" name="TextBox 1"/>
            <p:cNvSpPr txBox="1"/>
            <p:nvPr/>
          </p:nvSpPr>
          <p:spPr>
            <a:xfrm>
              <a:off x="1442714" y="1484784"/>
              <a:ext cx="140109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0066FF"/>
                  </a:solidFill>
                  <a:latin typeface="Arial Black" panose="020B0A04020102020204" pitchFamily="34" charset="0"/>
                </a:rPr>
                <a:t>1300</a:t>
              </a:r>
            </a:p>
            <a:p>
              <a:pPr algn="ctr"/>
              <a:r>
                <a:rPr lang="ru-RU" dirty="0" smtClean="0">
                  <a:solidFill>
                    <a:srgbClr val="0066FF"/>
                  </a:solidFill>
                  <a:latin typeface="Arial Black" panose="020B0A04020102020204" pitchFamily="34" charset="0"/>
                </a:rPr>
                <a:t>млн. руб.</a:t>
              </a:r>
            </a:p>
            <a:p>
              <a:pPr algn="ctr"/>
              <a:r>
                <a:rPr lang="ru-RU" dirty="0" smtClean="0">
                  <a:latin typeface="Arial Black" panose="020B0A04020102020204" pitchFamily="34" charset="0"/>
                </a:rPr>
                <a:t>ФБ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71023" y="1484784"/>
              <a:ext cx="140109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0066FF"/>
                  </a:solidFill>
                  <a:latin typeface="Arial Black" panose="020B0A04020102020204" pitchFamily="34" charset="0"/>
                </a:rPr>
                <a:t>548</a:t>
              </a:r>
            </a:p>
            <a:p>
              <a:pPr algn="ctr"/>
              <a:r>
                <a:rPr lang="ru-RU" dirty="0" smtClean="0">
                  <a:solidFill>
                    <a:srgbClr val="0066FF"/>
                  </a:solidFill>
                  <a:latin typeface="Arial Black" panose="020B0A04020102020204" pitchFamily="34" charset="0"/>
                </a:rPr>
                <a:t>млн. руб.</a:t>
              </a:r>
            </a:p>
            <a:p>
              <a:pPr algn="ctr"/>
              <a:r>
                <a:rPr lang="ru-RU" dirty="0">
                  <a:latin typeface="Arial Black" panose="020B0A04020102020204" pitchFamily="34" charset="0"/>
                </a:rPr>
                <a:t>Р</a:t>
              </a:r>
              <a:r>
                <a:rPr lang="ru-RU" dirty="0" smtClean="0">
                  <a:latin typeface="Arial Black" panose="020B0A04020102020204" pitchFamily="34" charset="0"/>
                </a:rPr>
                <a:t>Б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99332" y="1484784"/>
              <a:ext cx="152845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0066FF"/>
                  </a:solidFill>
                  <a:latin typeface="Arial Black" panose="020B0A04020102020204" pitchFamily="34" charset="0"/>
                </a:rPr>
                <a:t>1300</a:t>
              </a:r>
            </a:p>
            <a:p>
              <a:pPr algn="ctr"/>
              <a:r>
                <a:rPr lang="ru-RU" dirty="0" smtClean="0">
                  <a:solidFill>
                    <a:srgbClr val="0066FF"/>
                  </a:solidFill>
                  <a:latin typeface="Arial Black" panose="020B0A04020102020204" pitchFamily="34" charset="0"/>
                </a:rPr>
                <a:t>млн. руб.</a:t>
              </a:r>
            </a:p>
            <a:p>
              <a:pPr algn="ctr"/>
              <a:r>
                <a:rPr lang="ru-RU" sz="1050" dirty="0" smtClean="0">
                  <a:latin typeface="Arial Black" panose="020B0A04020102020204" pitchFamily="34" charset="0"/>
                </a:rPr>
                <a:t>СРЕДСТВА</a:t>
              </a:r>
            </a:p>
            <a:p>
              <a:pPr algn="ctr"/>
              <a:r>
                <a:rPr lang="ru-RU" sz="1050" dirty="0" smtClean="0">
                  <a:latin typeface="Arial Black" panose="020B0A04020102020204" pitchFamily="34" charset="0"/>
                </a:rPr>
                <a:t>КООПЕРАТИВОВ</a:t>
              </a:r>
              <a:endParaRPr lang="ru-RU" sz="1050" dirty="0"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55002" y="1484784"/>
              <a:ext cx="152845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0066FF"/>
                  </a:solidFill>
                  <a:latin typeface="Arial Black" panose="020B0A04020102020204" pitchFamily="34" charset="0"/>
                </a:rPr>
                <a:t>7,3</a:t>
              </a:r>
            </a:p>
            <a:p>
              <a:pPr algn="ctr"/>
              <a:r>
                <a:rPr lang="ru-RU" dirty="0" smtClean="0">
                  <a:solidFill>
                    <a:srgbClr val="0066FF"/>
                  </a:solidFill>
                  <a:latin typeface="Arial Black" panose="020B0A04020102020204" pitchFamily="34" charset="0"/>
                </a:rPr>
                <a:t>млн. руб.</a:t>
              </a:r>
            </a:p>
            <a:p>
              <a:pPr algn="ctr"/>
              <a:r>
                <a:rPr lang="ru-RU" sz="1050" dirty="0" smtClean="0">
                  <a:latin typeface="Arial Black" panose="020B0A04020102020204" pitchFamily="34" charset="0"/>
                </a:rPr>
                <a:t>СРЕДНИЙ РАЗМЕР ГРАНТА</a:t>
              </a:r>
              <a:endParaRPr lang="ru-RU" sz="105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344844" y="2679303"/>
            <a:ext cx="6454312" cy="461665"/>
            <a:chOff x="879618" y="2679303"/>
            <a:chExt cx="6454312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879618" y="2679303"/>
              <a:ext cx="3699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252</a:t>
              </a:r>
              <a:r>
                <a:rPr lang="ru-RU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 ГРАНТОПОЛУЧАТЕЛЯ</a:t>
              </a:r>
              <a:endParaRPr lang="ru-RU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92080" y="2679303"/>
              <a:ext cx="2041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42</a:t>
              </a:r>
              <a:r>
                <a:rPr lang="ru-RU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 РЕГИОНА</a:t>
              </a:r>
              <a:endParaRPr lang="ru-RU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85454" y="3728556"/>
            <a:ext cx="3612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получателей грантовой поддержки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направлениям деятельности, 2016 г.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714348" y="4143381"/>
            <a:ext cx="3920925" cy="1928826"/>
            <a:chOff x="2014330" y="4437112"/>
            <a:chExt cx="4096317" cy="1931019"/>
          </a:xfrm>
        </p:grpSpPr>
        <p:graphicFrame>
          <p:nvGraphicFramePr>
            <p:cNvPr id="25" name="Диаграмма 24"/>
            <p:cNvGraphicFramePr/>
            <p:nvPr>
              <p:extLst>
                <p:ext uri="{D42A27DB-BD31-4B8C-83A1-F6EECF244321}">
                  <p14:modId xmlns:p14="http://schemas.microsoft.com/office/powerpoint/2010/main" val="1096965173"/>
                </p:ext>
              </p:extLst>
            </p:nvPr>
          </p:nvGraphicFramePr>
          <p:xfrm>
            <a:off x="2169655" y="4437112"/>
            <a:ext cx="3524774" cy="19310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26" name="Группа 5"/>
            <p:cNvGrpSpPr/>
            <p:nvPr/>
          </p:nvGrpSpPr>
          <p:grpSpPr>
            <a:xfrm>
              <a:off x="4911207" y="4506634"/>
              <a:ext cx="1014495" cy="576064"/>
              <a:chOff x="5052713" y="5877272"/>
              <a:chExt cx="1014495" cy="576064"/>
            </a:xfrm>
          </p:grpSpPr>
          <p:sp>
            <p:nvSpPr>
              <p:cNvPr id="46" name="TextBox 1"/>
              <p:cNvSpPr txBox="1"/>
              <p:nvPr/>
            </p:nvSpPr>
            <p:spPr>
              <a:xfrm>
                <a:off x="5208039" y="5877272"/>
                <a:ext cx="859169" cy="57606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30,2 %</a:t>
                </a:r>
              </a:p>
              <a:p>
                <a:r>
                  <a:rPr lang="ru-RU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молоко</a:t>
                </a:r>
                <a:endParaRPr lang="ru-RU" sz="1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052713" y="6025552"/>
                <a:ext cx="155326" cy="1397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27" name="Группа 30"/>
            <p:cNvGrpSpPr/>
            <p:nvPr/>
          </p:nvGrpSpPr>
          <p:grpSpPr>
            <a:xfrm>
              <a:off x="4892417" y="5757173"/>
              <a:ext cx="1218230" cy="576064"/>
              <a:chOff x="5052713" y="5877272"/>
              <a:chExt cx="1014494" cy="576064"/>
            </a:xfrm>
          </p:grpSpPr>
          <p:sp>
            <p:nvSpPr>
              <p:cNvPr id="44" name="TextBox 1"/>
              <p:cNvSpPr txBox="1"/>
              <p:nvPr/>
            </p:nvSpPr>
            <p:spPr>
              <a:xfrm>
                <a:off x="5208038" y="5877272"/>
                <a:ext cx="859169" cy="57606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600" b="1" dirty="0" smtClean="0">
                    <a:solidFill>
                      <a:srgbClr val="00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22,5 %</a:t>
                </a:r>
              </a:p>
              <a:p>
                <a:r>
                  <a:rPr lang="ru-RU" b="1" dirty="0" smtClean="0">
                    <a:solidFill>
                      <a:srgbClr val="00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картофель, овощи</a:t>
                </a:r>
                <a:endParaRPr lang="ru-RU" sz="11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5052713" y="6025552"/>
                <a:ext cx="144998" cy="13975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28" name="Группа 33"/>
            <p:cNvGrpSpPr/>
            <p:nvPr/>
          </p:nvGrpSpPr>
          <p:grpSpPr>
            <a:xfrm>
              <a:off x="4911207" y="5082698"/>
              <a:ext cx="1014495" cy="576064"/>
              <a:chOff x="5052713" y="5877272"/>
              <a:chExt cx="1014495" cy="576064"/>
            </a:xfrm>
          </p:grpSpPr>
          <p:sp>
            <p:nvSpPr>
              <p:cNvPr id="35" name="TextBox 1"/>
              <p:cNvSpPr txBox="1"/>
              <p:nvPr/>
            </p:nvSpPr>
            <p:spPr>
              <a:xfrm>
                <a:off x="5208039" y="5877272"/>
                <a:ext cx="859169" cy="57606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41,3 %</a:t>
                </a:r>
              </a:p>
              <a:p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мясо</a:t>
                </a:r>
                <a:endParaRPr lang="ru-RU" sz="11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5052713" y="6025552"/>
                <a:ext cx="155326" cy="13975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29" name="Группа 36"/>
            <p:cNvGrpSpPr/>
            <p:nvPr/>
          </p:nvGrpSpPr>
          <p:grpSpPr>
            <a:xfrm>
              <a:off x="2014330" y="4547769"/>
              <a:ext cx="1185510" cy="576064"/>
              <a:chOff x="5052713" y="5877272"/>
              <a:chExt cx="1185510" cy="576064"/>
            </a:xfrm>
          </p:grpSpPr>
          <p:sp>
            <p:nvSpPr>
              <p:cNvPr id="33" name="TextBox 1"/>
              <p:cNvSpPr txBox="1"/>
              <p:nvPr/>
            </p:nvSpPr>
            <p:spPr>
              <a:xfrm>
                <a:off x="5208038" y="5877272"/>
                <a:ext cx="1030185" cy="57606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600" b="1" dirty="0" smtClean="0">
                    <a:solidFill>
                      <a:srgbClr val="31489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1,7 %</a:t>
                </a:r>
              </a:p>
              <a:p>
                <a:r>
                  <a:rPr lang="ru-RU" b="1" dirty="0" smtClean="0">
                    <a:solidFill>
                      <a:srgbClr val="31489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дикоросы</a:t>
                </a:r>
                <a:endParaRPr lang="ru-RU" sz="1100" b="1" dirty="0">
                  <a:solidFill>
                    <a:srgbClr val="31489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5052713" y="6025552"/>
                <a:ext cx="155326" cy="139752"/>
              </a:xfrm>
              <a:prstGeom prst="rect">
                <a:avLst/>
              </a:prstGeom>
              <a:solidFill>
                <a:srgbClr val="3148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30" name="Группа 41"/>
            <p:cNvGrpSpPr/>
            <p:nvPr/>
          </p:nvGrpSpPr>
          <p:grpSpPr>
            <a:xfrm>
              <a:off x="2014330" y="5792067"/>
              <a:ext cx="1014495" cy="576064"/>
              <a:chOff x="5052713" y="5877272"/>
              <a:chExt cx="1014495" cy="576064"/>
            </a:xfrm>
          </p:grpSpPr>
          <p:sp>
            <p:nvSpPr>
              <p:cNvPr id="31" name="TextBox 1"/>
              <p:cNvSpPr txBox="1"/>
              <p:nvPr/>
            </p:nvSpPr>
            <p:spPr>
              <a:xfrm>
                <a:off x="5208039" y="5877272"/>
                <a:ext cx="859169" cy="57606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600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4,3 %</a:t>
                </a:r>
              </a:p>
              <a:p>
                <a:r>
                  <a:rPr lang="ru-RU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прочие</a:t>
                </a:r>
                <a:endParaRPr lang="ru-RU" sz="11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5052713" y="6025552"/>
                <a:ext cx="155326" cy="13975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73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Блок-схема: процесс 39"/>
          <p:cNvSpPr/>
          <p:nvPr/>
        </p:nvSpPr>
        <p:spPr>
          <a:xfrm>
            <a:off x="118901" y="5506324"/>
            <a:ext cx="1786336" cy="57606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освоено:</a:t>
            </a:r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122167" y="127875"/>
            <a:ext cx="8338265" cy="531692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ГРАНТОВАЯ ПОДДЕРЖКА СЕЛЬСКОХОЗЯЙСТВЕННЫХ КООПЕРАТИВОВ В РФ В 2017 ГОДУ</a:t>
            </a:r>
          </a:p>
        </p:txBody>
      </p:sp>
      <p:sp>
        <p:nvSpPr>
          <p:cNvPr id="43" name="Скругленный прямоугольник 52"/>
          <p:cNvSpPr/>
          <p:nvPr/>
        </p:nvSpPr>
        <p:spPr>
          <a:xfrm>
            <a:off x="767471" y="3573016"/>
            <a:ext cx="3511821" cy="492468"/>
          </a:xfrm>
          <a:prstGeom prst="rect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621 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РАБОЧИХ МЕСТ В СПОК - ГРАНТОПОЛУЧАТЕЛЯХ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395537" y="895829"/>
            <a:ext cx="3888432" cy="2855093"/>
            <a:chOff x="6230795" y="1700808"/>
            <a:chExt cx="4136603" cy="2855093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230795" y="1700808"/>
              <a:ext cx="4136603" cy="5998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ГРАНТОВАЯ ПОДДЕРЖКА КООПЕРАТИВОВ                                        2 МЛРД. РУБЛЕЙ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485403" y="2420888"/>
              <a:ext cx="3877021" cy="367189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ФЕДЕРАЛЬНЫЙ БЮДЖЕТ 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1,6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 </a:t>
              </a: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рублей</a:t>
              </a:r>
              <a:endPara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490378" y="2889814"/>
              <a:ext cx="3877020" cy="395170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РЕГИОНАЛЬНЫЕ БЮДЖЕТЫ 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0,4 </a:t>
              </a: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 </a:t>
              </a: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рублей</a:t>
              </a:r>
              <a:endPara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Скругленный прямоугольник 80"/>
            <p:cNvSpPr/>
            <p:nvPr/>
          </p:nvSpPr>
          <p:spPr>
            <a:xfrm>
              <a:off x="6485402" y="3356992"/>
              <a:ext cx="3877021" cy="446441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БОЛЕЕ 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ГРАНТОПОЛУЧАТЕЛЕЙ</a:t>
              </a:r>
            </a:p>
          </p:txBody>
        </p:sp>
        <p:cxnSp>
          <p:nvCxnSpPr>
            <p:cNvPr id="49" name="Прямая соединительная линия 48"/>
            <p:cNvCxnSpPr>
              <a:cxnSpLocks/>
            </p:cNvCxnSpPr>
            <p:nvPr/>
          </p:nvCxnSpPr>
          <p:spPr>
            <a:xfrm>
              <a:off x="6240017" y="2300676"/>
              <a:ext cx="0" cy="2255225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50" name="Прямая соединительная линия 49"/>
            <p:cNvCxnSpPr>
              <a:cxnSpLocks/>
            </p:cNvCxnSpPr>
            <p:nvPr/>
          </p:nvCxnSpPr>
          <p:spPr>
            <a:xfrm flipV="1">
              <a:off x="6240017" y="2594940"/>
              <a:ext cx="250361" cy="1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51" name="Прямая соединительная линия 50"/>
            <p:cNvCxnSpPr>
              <a:cxnSpLocks/>
            </p:cNvCxnSpPr>
            <p:nvPr/>
          </p:nvCxnSpPr>
          <p:spPr>
            <a:xfrm flipV="1">
              <a:off x="6235507" y="3061540"/>
              <a:ext cx="250361" cy="1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52" name="Прямая соединительная линия 51"/>
            <p:cNvCxnSpPr>
              <a:cxnSpLocks/>
            </p:cNvCxnSpPr>
            <p:nvPr/>
          </p:nvCxnSpPr>
          <p:spPr>
            <a:xfrm flipV="1">
              <a:off x="6235506" y="3565596"/>
              <a:ext cx="250361" cy="1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cxnSp>
        <p:nvCxnSpPr>
          <p:cNvPr id="53" name="Прямая соединительная линия 52"/>
          <p:cNvCxnSpPr>
            <a:cxnSpLocks/>
          </p:cNvCxnSpPr>
          <p:nvPr/>
        </p:nvCxnSpPr>
        <p:spPr>
          <a:xfrm>
            <a:off x="408203" y="3750922"/>
            <a:ext cx="343894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80"/>
          <p:cNvSpPr/>
          <p:nvPr/>
        </p:nvSpPr>
        <p:spPr>
          <a:xfrm>
            <a:off x="745263" y="3092367"/>
            <a:ext cx="3534029" cy="408641"/>
          </a:xfrm>
          <a:prstGeom prst="rect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 РФ</a:t>
            </a:r>
          </a:p>
        </p:txBody>
      </p:sp>
      <p:cxnSp>
        <p:nvCxnSpPr>
          <p:cNvPr id="56" name="Прямая соединительная линия 55"/>
          <p:cNvCxnSpPr>
            <a:cxnSpLocks/>
          </p:cNvCxnSpPr>
          <p:nvPr/>
        </p:nvCxnSpPr>
        <p:spPr>
          <a:xfrm>
            <a:off x="404458" y="3296686"/>
            <a:ext cx="340804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" name="Рисунок 80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486"/>
            <a:ext cx="429946" cy="46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Прямоугольник 94"/>
          <p:cNvSpPr/>
          <p:nvPr/>
        </p:nvSpPr>
        <p:spPr>
          <a:xfrm>
            <a:off x="4427984" y="895829"/>
            <a:ext cx="1850673" cy="599869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0" rIns="36000" bIns="0" anchor="ctr">
            <a:no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ОТБОРА КООПЕРАТИВА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4449518" y="1581135"/>
            <a:ext cx="1829139" cy="1042174"/>
          </a:xfrm>
          <a:prstGeom prst="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–                        не менее 40% средств кооператива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442499" y="2685511"/>
            <a:ext cx="1836158" cy="609279"/>
          </a:xfrm>
          <a:prstGeom prst="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членов-сельхозпроизводителей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4453909" y="3356992"/>
            <a:ext cx="1824748" cy="633034"/>
          </a:xfrm>
          <a:prstGeom prst="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 не менее 12 месяцев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-252536" y="4293096"/>
            <a:ext cx="6408712" cy="12132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10.11.2017 </a:t>
            </a:r>
          </a:p>
          <a:p>
            <a:pPr algn="ctr"/>
            <a:endParaRPr lang="ru-RU" sz="1200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конкурсные мероприятия  проведены в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 регионах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отобрано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135 сельхозкооперативов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3" name="Блок-схема: подготовка 7"/>
          <p:cNvSpPr/>
          <p:nvPr/>
        </p:nvSpPr>
        <p:spPr>
          <a:xfrm>
            <a:off x="5791178" y="4630499"/>
            <a:ext cx="2703234" cy="131886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8949"/>
              <a:gd name="connsiteY0" fmla="*/ 5000 h 10000"/>
              <a:gd name="connsiteX1" fmla="*/ 2000 w 8949"/>
              <a:gd name="connsiteY1" fmla="*/ 0 h 10000"/>
              <a:gd name="connsiteX2" fmla="*/ 8000 w 8949"/>
              <a:gd name="connsiteY2" fmla="*/ 0 h 10000"/>
              <a:gd name="connsiteX3" fmla="*/ 8949 w 8949"/>
              <a:gd name="connsiteY3" fmla="*/ 5000 h 10000"/>
              <a:gd name="connsiteX4" fmla="*/ 8000 w 8949"/>
              <a:gd name="connsiteY4" fmla="*/ 10000 h 10000"/>
              <a:gd name="connsiteX5" fmla="*/ 2000 w 8949"/>
              <a:gd name="connsiteY5" fmla="*/ 10000 h 10000"/>
              <a:gd name="connsiteX6" fmla="*/ 0 w 8949"/>
              <a:gd name="connsiteY6" fmla="*/ 5000 h 10000"/>
              <a:gd name="connsiteX0" fmla="*/ 0 w 9255"/>
              <a:gd name="connsiteY0" fmla="*/ 4937 h 10000"/>
              <a:gd name="connsiteX1" fmla="*/ 1490 w 9255"/>
              <a:gd name="connsiteY1" fmla="*/ 0 h 10000"/>
              <a:gd name="connsiteX2" fmla="*/ 8195 w 9255"/>
              <a:gd name="connsiteY2" fmla="*/ 0 h 10000"/>
              <a:gd name="connsiteX3" fmla="*/ 9255 w 9255"/>
              <a:gd name="connsiteY3" fmla="*/ 5000 h 10000"/>
              <a:gd name="connsiteX4" fmla="*/ 8195 w 9255"/>
              <a:gd name="connsiteY4" fmla="*/ 10000 h 10000"/>
              <a:gd name="connsiteX5" fmla="*/ 1490 w 9255"/>
              <a:gd name="connsiteY5" fmla="*/ 10000 h 10000"/>
              <a:gd name="connsiteX6" fmla="*/ 0 w 9255"/>
              <a:gd name="connsiteY6" fmla="*/ 4937 h 10000"/>
              <a:gd name="connsiteX0" fmla="*/ 0 w 10371"/>
              <a:gd name="connsiteY0" fmla="*/ 4937 h 10000"/>
              <a:gd name="connsiteX1" fmla="*/ 1610 w 10371"/>
              <a:gd name="connsiteY1" fmla="*/ 0 h 10000"/>
              <a:gd name="connsiteX2" fmla="*/ 8855 w 10371"/>
              <a:gd name="connsiteY2" fmla="*/ 0 h 10000"/>
              <a:gd name="connsiteX3" fmla="*/ 10371 w 10371"/>
              <a:gd name="connsiteY3" fmla="*/ 5063 h 10000"/>
              <a:gd name="connsiteX4" fmla="*/ 8855 w 10371"/>
              <a:gd name="connsiteY4" fmla="*/ 10000 h 10000"/>
              <a:gd name="connsiteX5" fmla="*/ 1610 w 10371"/>
              <a:gd name="connsiteY5" fmla="*/ 10000 h 10000"/>
              <a:gd name="connsiteX6" fmla="*/ 0 w 10371"/>
              <a:gd name="connsiteY6" fmla="*/ 4937 h 10000"/>
              <a:gd name="connsiteX0" fmla="*/ 0 w 10062"/>
              <a:gd name="connsiteY0" fmla="*/ 4937 h 10000"/>
              <a:gd name="connsiteX1" fmla="*/ 1301 w 10062"/>
              <a:gd name="connsiteY1" fmla="*/ 0 h 10000"/>
              <a:gd name="connsiteX2" fmla="*/ 8546 w 10062"/>
              <a:gd name="connsiteY2" fmla="*/ 0 h 10000"/>
              <a:gd name="connsiteX3" fmla="*/ 10062 w 10062"/>
              <a:gd name="connsiteY3" fmla="*/ 5063 h 10000"/>
              <a:gd name="connsiteX4" fmla="*/ 8546 w 10062"/>
              <a:gd name="connsiteY4" fmla="*/ 10000 h 10000"/>
              <a:gd name="connsiteX5" fmla="*/ 1301 w 10062"/>
              <a:gd name="connsiteY5" fmla="*/ 10000 h 10000"/>
              <a:gd name="connsiteX6" fmla="*/ 0 w 10062"/>
              <a:gd name="connsiteY6" fmla="*/ 49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2" h="10000">
                <a:moveTo>
                  <a:pt x="0" y="4937"/>
                </a:moveTo>
                <a:lnTo>
                  <a:pt x="1301" y="0"/>
                </a:lnTo>
                <a:lnTo>
                  <a:pt x="8546" y="0"/>
                </a:lnTo>
                <a:lnTo>
                  <a:pt x="10062" y="5063"/>
                </a:lnTo>
                <a:lnTo>
                  <a:pt x="8546" y="10000"/>
                </a:lnTo>
                <a:lnTo>
                  <a:pt x="1301" y="10000"/>
                </a:lnTo>
                <a:lnTo>
                  <a:pt x="0" y="4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 2017:</a:t>
            </a:r>
          </a:p>
          <a:p>
            <a:pPr algn="ctr"/>
            <a:endParaRPr lang="ru-RU" sz="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кооперативов</a:t>
            </a:r>
          </a:p>
          <a:p>
            <a:pPr algn="ctr"/>
            <a:endPara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12,3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гранта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1979934" y="5510305"/>
            <a:ext cx="331236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 – 1,02 млрд рублей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001424" y="5848420"/>
            <a:ext cx="3312367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– 0,26 млрд рублей</a:t>
            </a:r>
          </a:p>
        </p:txBody>
      </p:sp>
      <p:sp>
        <p:nvSpPr>
          <p:cNvPr id="104" name="Левая фигурная скобка 103"/>
          <p:cNvSpPr/>
          <p:nvPr/>
        </p:nvSpPr>
        <p:spPr>
          <a:xfrm>
            <a:off x="1979712" y="5514148"/>
            <a:ext cx="269074" cy="648072"/>
          </a:xfrm>
          <a:prstGeom prst="leftBrace">
            <a:avLst>
              <a:gd name="adj1" fmla="val 60213"/>
              <a:gd name="adj2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946686" y="5510305"/>
            <a:ext cx="1008112" cy="663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(65%)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6460038" y="910867"/>
            <a:ext cx="1850673" cy="5998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0" rIns="36000" bIns="0" anchor="ctr">
            <a:no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НОВОВВЕДЕНИЯ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2018 ГОДА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6481572" y="1596172"/>
            <a:ext cx="1829139" cy="1256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уровня софинансирования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из средств кооператива за счет средств региона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до 20%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6480258" y="2928602"/>
            <a:ext cx="1836158" cy="428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месяца  </a:t>
            </a:r>
            <a:endParaRPr lang="ru-RU" sz="1200" b="1" u="sng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гранта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6485963" y="3444038"/>
            <a:ext cx="1824748" cy="6330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целевого назначения гранта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667489" y="6309320"/>
            <a:ext cx="2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69020"/>
          </a:xfrm>
          <a:prstGeom prst="rect">
            <a:avLst/>
          </a:prstGeom>
        </p:spPr>
      </p:pic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683568" y="139450"/>
            <a:ext cx="7704856" cy="576000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СУБЪЕКТОВ РОССИЙСКОЙ ФЕДЕРАЦИИ ПО ОБЪЕМУ СРЕДСТВ ФЕДЕРАЛЬНОГО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НА ГРАНТОВУЮ ПОДДЕРЖКУ КООПЕРТИВОВ В 2017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52946" y="6138761"/>
            <a:ext cx="2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5616" y="3530407"/>
            <a:ext cx="948213" cy="3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36882"/>
              </p:ext>
            </p:extLst>
          </p:nvPr>
        </p:nvGraphicFramePr>
        <p:xfrm>
          <a:off x="719456" y="783538"/>
          <a:ext cx="3960440" cy="5101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150"/>
                <a:gridCol w="2005176"/>
                <a:gridCol w="1553114"/>
              </a:tblGrid>
              <a:tr h="594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 п/п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65" marR="7265" marT="726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Субъект Российской Федерации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65" marR="7265" marT="726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Объем средств "единой субсидии", </a:t>
                      </a:r>
                      <a:r>
                        <a:rPr lang="ru-RU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</a:t>
                      </a: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грантовую поддержку СПоК, тыс. 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65" marR="7265" marT="7265" marB="0" anchor="ctr">
                    <a:solidFill>
                      <a:srgbClr val="008000"/>
                    </a:solidFill>
                  </a:tcPr>
                </a:tc>
              </a:tr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Краснодарский край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186 860,60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</a:tr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Республика Татарстан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130 589,00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</a:tr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Республика Дагестан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100 000,00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</a:tr>
              <a:tr h="443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Кабардино-Балкарская Республика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80 000,00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</a:tr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Ставропольский край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70 500,00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52" marR="9052" marT="9052" marB="0" anchor="ctr">
                    <a:solidFill>
                      <a:srgbClr val="008000"/>
                    </a:solidFill>
                  </a:tcPr>
                </a:tc>
              </a:tr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Тамбовская область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70 000,00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</a:tr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Иркутская область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60 300,00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</a:tr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Курская область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45 000,00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</a:tr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Белгородская область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42 370,00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</a:tr>
              <a:tr h="443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Карачаево-Черкесская Республика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41 083,95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72157"/>
                      </a:srgbClr>
                    </a:solidFill>
                  </a:tcPr>
                </a:tc>
              </a:tr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Смоленская область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40 256,48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</a:tr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Томская область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40 200,00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</a:tr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Республика Алтай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36 687,04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</a:tr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Пермский край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36 196,10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</a:tr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Астраханская область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33 250,00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ctr">
                    <a:solidFill>
                      <a:srgbClr val="33CC33">
                        <a:alpha val="27843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35210"/>
              </p:ext>
            </p:extLst>
          </p:nvPr>
        </p:nvGraphicFramePr>
        <p:xfrm>
          <a:off x="5292080" y="4077072"/>
          <a:ext cx="2664296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296"/>
              </a:tblGrid>
              <a:tr h="6512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Перечень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регионов, снизивших объем грантовой поддержки кооперативов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Омская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область</a:t>
                      </a:r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Амурская 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область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420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Республика Ингушетия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420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Республика Башкортостан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14797"/>
            <a:ext cx="3672408" cy="20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1204</Words>
  <Application>Microsoft Office PowerPoint</Application>
  <PresentationFormat>Экран (4:3)</PresentationFormat>
  <Paragraphs>386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Ляля</dc:creator>
  <cp:lastModifiedBy>Лазутина Татьяна Александровна</cp:lastModifiedBy>
  <cp:revision>103</cp:revision>
  <dcterms:created xsi:type="dcterms:W3CDTF">2017-11-14T04:59:08Z</dcterms:created>
  <dcterms:modified xsi:type="dcterms:W3CDTF">2017-11-15T18:19:51Z</dcterms:modified>
</cp:coreProperties>
</file>