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8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B6DBDC-1460-43CD-AF1C-9D676FDF3E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56498" autoAdjust="0"/>
  </p:normalViewPr>
  <p:slideViewPr>
    <p:cSldViewPr>
      <p:cViewPr>
        <p:scale>
          <a:sx n="51" d="100"/>
          <a:sy n="51" d="100"/>
        </p:scale>
        <p:origin x="-1926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132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755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7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       Здравствуйте, уважаемый Александр Николаевич,</a:t>
            </a:r>
            <a:r>
              <a:rPr lang="ru-RU" baseline="0" dirty="0" smtClean="0"/>
              <a:t> коллеги!</a:t>
            </a:r>
          </a:p>
          <a:p>
            <a:pPr lvl="0">
              <a:spcBef>
                <a:spcPts val="0"/>
              </a:spcBef>
              <a:buNone/>
            </a:pPr>
            <a:r>
              <a:rPr lang="ru-RU" baseline="0" dirty="0" smtClean="0"/>
              <a:t>      Цель моего выступления: рассказать вам о проекте «Центр развития кооперации», который был поддержан президентским грантом по результатам конкурса 2016 года, и основных итогах его реализации на территории Самарской области.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3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     При выполнении  Методической   работы использовались мозги и руки не только сотрудников </a:t>
            </a:r>
            <a:r>
              <a:rPr lang="ru-RU" dirty="0" err="1" smtClean="0"/>
              <a:t>Ревсоюза</a:t>
            </a:r>
            <a:r>
              <a:rPr lang="ru-RU" dirty="0" smtClean="0"/>
              <a:t>, но и федеральных экспертов!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9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76200" lvl="0" indent="-76200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С помощью </a:t>
            </a:r>
            <a:r>
              <a:rPr lang="ru" sz="900" dirty="0" smtClean="0">
                <a:latin typeface="Calibri"/>
                <a:ea typeface="Calibri"/>
                <a:cs typeface="Calibri"/>
                <a:sym typeface="Calibri"/>
              </a:rPr>
              <a:t>РСО «Агроконтроль» и Федерального союза с/х потребительских кооперативов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было разработано практическое пособие по </a:t>
            </a:r>
          </a:p>
          <a:p>
            <a:pPr marL="76200" lvl="0" indent="-76200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организации СПоКа.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57187" lvl="0" indent="-357187" algn="just" rtl="0">
              <a:spcBef>
                <a:spcPts val="0"/>
              </a:spcBef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Нами были </a:t>
            </a:r>
            <a:r>
              <a:rPr lang="ru" sz="1200" b="1" i="0" dirty="0" smtClean="0">
                <a:latin typeface="Calibri"/>
                <a:ea typeface="Calibri"/>
                <a:cs typeface="Calibri"/>
                <a:sym typeface="Calibri"/>
              </a:rPr>
              <a:t>проведены </a:t>
            </a:r>
            <a:r>
              <a:rPr lang="ru" sz="1200" b="1" dirty="0">
                <a:latin typeface="Calibri"/>
                <a:ea typeface="Calibri"/>
                <a:cs typeface="Calibri"/>
                <a:sym typeface="Calibri"/>
              </a:rPr>
              <a:t>деловые игры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 по созданию СПоКов для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студентов самарских Сельхозакадемии и Экономического 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университета.</a:t>
            </a:r>
          </a:p>
          <a:p>
            <a:pPr marL="357187" lvl="0" indent="-357187" algn="just" rtl="0">
              <a:spcBef>
                <a:spcPts val="0"/>
              </a:spcBef>
              <a:buSzPct val="100000"/>
              <a:buFont typeface="Calibri"/>
              <a:buNone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57187" lvl="0" indent="-357187" algn="just" rtl="0">
              <a:spcBef>
                <a:spcPts val="0"/>
              </a:spcBef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!!! Мы «заразили»молодёжную аудиторию 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темой кооперации и они вполне успешно создали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виртуальные 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кооперативы по переработке молока и мяса!</a:t>
            </a:r>
          </a:p>
          <a:p>
            <a:pPr marL="357187" lvl="0" indent="-357187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64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57187" lvl="0" indent="-357187" algn="just" rtl="0">
              <a:spcBef>
                <a:spcPts val="0"/>
              </a:spcBef>
              <a:buSzPct val="100000"/>
              <a:buFont typeface="Calibri"/>
              <a:buChar char="–"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
       Разработка индивидуального Устава –  один из самых труднозатратных видов работ, серьёзное испытание для нашего профессионализма!  
       Выполняли мы и нестандартные задачи:
        - подготовка и обработка анкет по кооперативной грамотности;	    
        - проектирование настандартных кооперативов (ветеринарного, занимающегося сельским туризмом)
        - даже помогали "городским"кредитным кооперативам в части перехода на ЕПС, эта беда их настигнет 1 января след.года
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68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100" baseline="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" sz="1100" dirty="0" smtClean="0">
                <a:latin typeface="Calibri"/>
                <a:ea typeface="Calibri"/>
                <a:cs typeface="Calibri"/>
                <a:sym typeface="Calibri"/>
              </a:rPr>
              <a:t>Когда писали проект, не было сомнений, что работа по этому блоку будет проведена на должном уровне, потому что  </a:t>
            </a:r>
            <a:r>
              <a:rPr lang="ru" sz="1100" b="1" i="1" dirty="0" smtClean="0">
                <a:latin typeface="Calibri"/>
                <a:ea typeface="Calibri"/>
                <a:cs typeface="Calibri"/>
                <a:sym typeface="Calibri"/>
              </a:rPr>
              <a:t>Ревсоюз с Самарской Губернской Думой давно сотрудничает</a:t>
            </a:r>
            <a:r>
              <a:rPr lang="ru" sz="1100" dirty="0" smtClean="0">
                <a:latin typeface="Calibri"/>
                <a:ea typeface="Calibri"/>
                <a:cs typeface="Calibri"/>
                <a:sym typeface="Calibri"/>
              </a:rPr>
              <a:t>. Наш законодательный орган в очередной раз был  внимателен к нашим инициативам.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100" dirty="0" smtClean="0">
                <a:latin typeface="Calibri"/>
                <a:ea typeface="Calibri"/>
                <a:cs typeface="Calibri"/>
                <a:sym typeface="Calibri"/>
              </a:rPr>
              <a:t>       Большое спасибо им за это!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85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1200" b="1" i="1" dirty="0" smtClean="0">
                <a:latin typeface="Calibri"/>
                <a:ea typeface="Calibri"/>
                <a:cs typeface="Calibri"/>
                <a:sym typeface="Calibri"/>
              </a:rPr>
              <a:t>Первая инициатива очень актуальна для СПК 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Российской Федерации, т.к. уже не  один Кооператив пострадал от внутреннего </a:t>
            </a:r>
            <a:r>
              <a:rPr lang="ru-RU" sz="1200" dirty="0" err="1" smtClean="0">
                <a:latin typeface="Calibri"/>
                <a:ea typeface="Calibri"/>
                <a:cs typeface="Calibri"/>
                <a:sym typeface="Calibri"/>
              </a:rPr>
              <a:t>рейдерства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, основанного на неточных формулировках № 193 и 41 Федеральных законов. Вчера я подробно рассказывала об это на секции Производственных кооперативов.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      В результате слаженных действий Ревсоюза и нашей Думы в Государственную Думу эта инициатива уже поступила и ее рассмотрение планируется уже в декабре</a:t>
            </a:r>
            <a:r>
              <a:rPr lang="ru-RU" sz="1200" b="1" i="1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200" b="1" i="1" dirty="0" smtClean="0">
                <a:latin typeface="Calibri"/>
                <a:ea typeface="Calibri"/>
                <a:cs typeface="Calibri"/>
                <a:sym typeface="Calibri"/>
              </a:rPr>
              <a:t>       Не забудьте, коллеги, обеспечить  положительное заключение на него, когда вернётесь домой!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5240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85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Статья 36 №193-ФЗ разрешает распределять прибыль всем видам сельхозкооперативам, в том числе СПоКам. А ст.50 ГК РФ запретила это с сентября 2013 г. Наша инициатива как раз и касается внесение соответствующих изменений в нее. На наш взгляд, данное обстоятельство сдерживает процесс создания СПоКов!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5240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97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</a:pPr>
            <a:r>
              <a:rPr lang="ru-RU" sz="1200" dirty="0" smtClean="0"/>
              <a:t>       Третья инициатива касается Государственного регулирования деятельности малых СПКК.
       2-ая и 3-я инициативы тоже были активно поддержаны региональными депутатами, но остались пока без движения в нашей Думе, т.к. стало известно, что Минсельхоз России, депутаты ГД в это же время внесли  аналогичные предложения.
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01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dirty="0" smtClean="0"/>
              <a:t>      </a:t>
            </a:r>
            <a:r>
              <a:rPr lang="ru" sz="1100" b="0" i="0" dirty="0" smtClean="0">
                <a:latin typeface="Calibri"/>
                <a:ea typeface="Calibri"/>
                <a:cs typeface="Calibri"/>
                <a:sym typeface="Calibri"/>
              </a:rPr>
              <a:t>Ресурсами малого коллектива  сложно «поднять» и решить такую задачу. 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100" b="0" i="0" dirty="0" smtClean="0">
                <a:latin typeface="Calibri"/>
                <a:ea typeface="Calibri"/>
                <a:cs typeface="Calibri"/>
                <a:sym typeface="Calibri"/>
              </a:rPr>
              <a:t>      А мы решили «подтянуть» </a:t>
            </a:r>
            <a:r>
              <a:rPr lang="ru" sz="1100" b="0" i="0" u="sng" dirty="0" smtClean="0">
                <a:latin typeface="Calibri"/>
                <a:ea typeface="Calibri"/>
                <a:cs typeface="Calibri"/>
                <a:sym typeface="Calibri"/>
              </a:rPr>
              <a:t>кооперативную грамотность населения, на примере отдельно взятой Самарской области</a:t>
            </a:r>
            <a:r>
              <a:rPr lang="ru" sz="1100" b="0" i="0" dirty="0" smtClean="0">
                <a:latin typeface="Calibri"/>
                <a:ea typeface="Calibri"/>
                <a:cs typeface="Calibri"/>
                <a:sym typeface="Calibri"/>
              </a:rPr>
              <a:t> и все мероприятия проекта направили на это. Может выглядит это слишком самонадеянно, учитывая, что в российском масштабе такая задача никогда и никем не ставилась, но мы попробовали… И сделали больше, чем могли: всколыхнули, взбудоражили население области.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06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Прежде чем браться за кооперативное просвещение, мы попытались определиться с уровнем кооперативной грамотности в нашем регионе. Мы понимали, что он невысок. Но надо было понять «масштаб катастрофы», обозначить слабые места. Поэтому </a:t>
            </a:r>
            <a:r>
              <a:rPr lang="ru" sz="1200" u="sng" dirty="0" smtClean="0">
                <a:latin typeface="Calibri"/>
                <a:ea typeface="Calibri"/>
                <a:cs typeface="Calibri"/>
                <a:sym typeface="Calibri"/>
              </a:rPr>
              <a:t>начали с анкетирования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. Более 1000 жителей сельских районов и малых городов ответили на вопросы анкеты. Этот процесс вызвал интерес у респондентов.
 Например, на вопрос о том, </a:t>
            </a:r>
            <a:r>
              <a:rPr lang="ru" sz="1200" b="1" i="1" dirty="0" smtClean="0">
                <a:latin typeface="Calibri"/>
                <a:ea typeface="Calibri"/>
                <a:cs typeface="Calibri"/>
                <a:sym typeface="Calibri"/>
              </a:rPr>
              <a:t>кто должен поддержать развитие сельхозкооперации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, они ответили:
         - органы власти (27,3%),
         - активные фермеры и граждане (12,5%),
         -  общественные организации, кооперативные объединения (8,5%);
         -  и</a:t>
            </a:r>
            <a:r>
              <a:rPr lang="ru" sz="1200" i="1" dirty="0" smtClean="0">
                <a:latin typeface="Calibri"/>
                <a:ea typeface="Calibri"/>
                <a:cs typeface="Calibri"/>
                <a:sym typeface="Calibri"/>
              </a:rPr>
              <a:t> более половины опрошенных ответили, что все эти структуры совместно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(51%) 
     Партнерскую помощь в обработке анкет оказала кафедра «Бух.учет и статистики» Сельхозакадемии. 
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, которые позволили оценить:
       * отношение жителей к кооперативным организациям, 
       * умение различать разные виды кооперативов,
       * понимание роли кооперативов в развитии села.
       Сам по себе процесс анкетирования вызвал интерес у респондентов.
       Например, на вопрос о том, </a:t>
            </a:r>
            <a:r>
              <a:rPr lang="ru" sz="1200" b="1" i="1" dirty="0" smtClean="0">
                <a:latin typeface="Calibri"/>
                <a:ea typeface="Calibri"/>
                <a:cs typeface="Calibri"/>
                <a:sym typeface="Calibri"/>
              </a:rPr>
              <a:t>кто должен поддержать развитие сельхозкооперации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, респонденты ответили:
         - органы власти (27,3%),
         - активные фермеры и граждане (12,5%),
         -  общественные организации, кооперативные объединения (8,5%);
         -  и</a:t>
            </a:r>
            <a:r>
              <a:rPr lang="ru" sz="1200" i="1" dirty="0" smtClean="0">
                <a:latin typeface="Calibri"/>
                <a:ea typeface="Calibri"/>
                <a:cs typeface="Calibri"/>
                <a:sym typeface="Calibri"/>
              </a:rPr>
              <a:t> более половины опрошенных ответили, что все эти структуры совместно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(51%) 
     Партнерскую помощь в обработке анкет оказала кафедра «Бух.учет и статистики» Сельхозакадемии. 
       Кроме того, 
       - мы организовали работу интернет-ресурса «Центр развития кооперации», где размещались отчеты о мероприятиях 
         методическая информация, презентации, материал об истории кооперативного движения.
       - провели более 70 встреч с разной целевой аудиторией.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1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ru" sz="1200" b="1" dirty="0" smtClean="0">
                <a:latin typeface="Calibri"/>
                <a:ea typeface="Calibri"/>
                <a:cs typeface="Calibri"/>
                <a:sym typeface="Calibri"/>
              </a:rPr>
              <a:t>В марте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поддержке отраслевого министерства состоялась </a:t>
            </a:r>
            <a:r>
              <a:rPr lang="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областная конференция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, в которой участвовало </a:t>
            </a:r>
            <a:r>
              <a:rPr lang="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около 130 человек.</a:t>
            </a:r>
            <a:endParaRPr lang="ru" sz="1200" b="1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</a:pPr>
            <a:endParaRPr lang="ru" sz="1200" i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</a:pPr>
            <a:r>
              <a:rPr lang="ru" sz="1200" i="0" dirty="0" smtClean="0">
                <a:latin typeface="Calibri"/>
                <a:ea typeface="Calibri"/>
                <a:cs typeface="Calibri"/>
                <a:sym typeface="Calibri"/>
              </a:rPr>
              <a:t>       Хочу</a:t>
            </a:r>
            <a:r>
              <a:rPr lang="ru" sz="1200" i="0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i="0" dirty="0" smtClean="0">
                <a:latin typeface="Calibri"/>
                <a:ea typeface="Calibri"/>
                <a:cs typeface="Calibri"/>
                <a:sym typeface="Calibri"/>
              </a:rPr>
              <a:t>поблагодарить коллег из</a:t>
            </a:r>
            <a:r>
              <a:rPr lang="ru" sz="1200" i="1" u="sng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b="1" i="1" u="sng" dirty="0" smtClean="0">
                <a:latin typeface="Calibri"/>
                <a:ea typeface="Calibri"/>
                <a:cs typeface="Calibri"/>
                <a:sym typeface="Calibri"/>
              </a:rPr>
              <a:t>Тульской </a:t>
            </a:r>
            <a:r>
              <a:rPr lang="ru" sz="1200" i="1" u="sng" dirty="0" smtClean="0">
                <a:latin typeface="Calibri"/>
                <a:ea typeface="Calibri"/>
                <a:cs typeface="Calibri"/>
                <a:sym typeface="Calibri"/>
              </a:rPr>
              <a:t>(Белянкова Анатолия Петрович)</a:t>
            </a:r>
            <a:r>
              <a:rPr lang="ru" sz="1200" i="0" dirty="0" smtClean="0">
                <a:latin typeface="Calibri"/>
                <a:ea typeface="Calibri"/>
                <a:cs typeface="Calibri"/>
                <a:sym typeface="Calibri"/>
              </a:rPr>
              <a:t>  и </a:t>
            </a:r>
            <a:r>
              <a:rPr lang="ru" sz="1200" b="1" i="1" u="sng" dirty="0" smtClean="0">
                <a:latin typeface="Calibri"/>
                <a:ea typeface="Calibri"/>
                <a:cs typeface="Calibri"/>
                <a:sym typeface="Calibri"/>
              </a:rPr>
              <a:t>Астраханской</a:t>
            </a:r>
            <a:r>
              <a:rPr lang="ru" sz="1200" i="1" u="sng" dirty="0" smtClean="0">
                <a:latin typeface="Calibri"/>
                <a:ea typeface="Calibri"/>
                <a:cs typeface="Calibri"/>
                <a:sym typeface="Calibri"/>
              </a:rPr>
              <a:t> (Лисничина Степана Борисовича)</a:t>
            </a:r>
            <a:r>
              <a:rPr lang="ru" sz="1200" i="0" dirty="0" smtClean="0">
                <a:latin typeface="Calibri"/>
                <a:ea typeface="Calibri"/>
                <a:cs typeface="Calibri"/>
                <a:sym typeface="Calibri"/>
              </a:rPr>
              <a:t> областей –            их прямое</a:t>
            </a:r>
            <a:r>
              <a:rPr lang="ru" sz="1200" i="0" baseline="0" dirty="0" smtClean="0">
                <a:latin typeface="Calibri"/>
                <a:ea typeface="Calibri"/>
                <a:cs typeface="Calibri"/>
                <a:sym typeface="Calibri"/>
              </a:rPr>
              <a:t> включение в работу этого мероприятия позволило самарцам познакомиться с лучшими практиками, задать вопросы руководителям с опытом, а в конечном итоге  </a:t>
            </a:r>
            <a:r>
              <a:rPr lang="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помогло в популяризации кооперации среди фермеров нашего региона</a:t>
            </a:r>
            <a:r>
              <a:rPr lang="ru" sz="1200" i="0" baseline="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" sz="1200" i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lang="ru-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7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rtl="0" latinLnBrk="0"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Предпосылки появления Проекта: </a:t>
            </a:r>
          </a:p>
          <a:p>
            <a:pPr rtl="0" latinLnBrk="0"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*динамичное создание в области КФХ, особенно в последние 3 года;</a:t>
            </a:r>
          </a:p>
          <a:p>
            <a:pPr rtl="0" latinLnBrk="0"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* общее снижение кол-ва действующих </a:t>
            </a:r>
            <a:r>
              <a:rPr lang="ru-RU" sz="11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СПоКов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и </a:t>
            </a:r>
            <a:r>
              <a:rPr lang="ru-RU" sz="11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непоявление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новых;</a:t>
            </a:r>
          </a:p>
          <a:p>
            <a:pPr rtl="0" latinLnBrk="0">
              <a:buNone/>
            </a:pPr>
            <a:r>
              <a:rPr lang="ru-RU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* наличие «кооперативных» специалистов высокого класса, ориентированных на развитие отрасли.</a:t>
            </a:r>
            <a:endParaRPr lang="ru-RU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latinLnBrk="0"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</a:t>
            </a:r>
          </a:p>
          <a:p>
            <a:pPr rtl="0" latinLnBrk="0"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Кроме</a:t>
            </a:r>
            <a:r>
              <a:rPr lang="ru-RU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того, у сотрудников </a:t>
            </a:r>
            <a:r>
              <a:rPr lang="ru-RU" sz="11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Ревсоюза</a:t>
            </a:r>
            <a:r>
              <a:rPr lang="ru-RU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инициаторов Проекта, сложилось 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глубокое понимание того, что только административным путем создать эффективные кооперативы невозможно</a:t>
            </a:r>
            <a:r>
              <a:rPr lang="ru-RU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будущим кооператорам нужна методическая помощь, сопровождение их деятельности в соответствии с кооперативной идеологией.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rtl="0" latinLnBrk="0">
              <a:buNone/>
            </a:pPr>
            <a:endParaRPr lang="ru-RU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latinLnBrk="0">
              <a:buNone/>
            </a:pP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В результате  Заявка на президентский грант была подана, </a:t>
            </a:r>
            <a:r>
              <a:rPr lang="ru-RU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декабре 2016 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стало известно, что проект был одобрен и получит финансовую поддержку.</a:t>
            </a:r>
          </a:p>
          <a:p>
            <a:pPr rtl="0" latinLnBrk="0">
              <a:buNone/>
            </a:pPr>
            <a:r>
              <a:rPr lang="ru-RU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феврале этого года 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  приступили к реализации, </a:t>
            </a:r>
            <a:r>
              <a:rPr lang="ru-RU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сентябре </a:t>
            </a:r>
            <a:r>
              <a:rPr lang="ru-RU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закончилась  первая стадия проекта, сколько их еще будет неизвестно, но это не конец истории…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5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       Проводимая нами работа безусловно была нацелена и на создание конкретных с/</a:t>
            </a:r>
            <a:r>
              <a:rPr lang="ru-RU" dirty="0" err="1" smtClean="0"/>
              <a:t>х</a:t>
            </a:r>
            <a:r>
              <a:rPr lang="ru-RU" dirty="0" smtClean="0"/>
              <a:t> кооперативов. 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20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За 8 месяцев Проекта с нашей помощью создано </a:t>
            </a:r>
            <a:r>
              <a:rPr lang="ru" sz="1200" b="1" i="1" dirty="0" smtClean="0">
                <a:latin typeface="Calibri"/>
                <a:ea typeface="Calibri"/>
                <a:cs typeface="Calibri"/>
                <a:sym typeface="Calibri"/>
              </a:rPr>
              <a:t>3 СПоКа.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Много это или мало? Каждый оценит по-своему.</a:t>
            </a:r>
            <a:r>
              <a:rPr lang="ru" sz="1200" b="1" i="1" u="none" dirty="0" smtClean="0">
                <a:latin typeface="Calibri"/>
                <a:ea typeface="Calibri"/>
                <a:cs typeface="Calibri"/>
                <a:sym typeface="Calibri"/>
              </a:rPr>
              <a:t> Для Самарской </a:t>
            </a: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b="1" i="1" u="none" dirty="0" smtClean="0">
                <a:latin typeface="Calibri"/>
                <a:ea typeface="Calibri"/>
                <a:cs typeface="Calibri"/>
                <a:sym typeface="Calibri"/>
              </a:rPr>
              <a:t>области вполне значимо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, учитывая, что </a:t>
            </a:r>
            <a:r>
              <a:rPr lang="ru" sz="1200" i="1" u="sng" dirty="0" smtClean="0">
                <a:latin typeface="Calibri"/>
                <a:ea typeface="Calibri"/>
                <a:cs typeface="Calibri"/>
                <a:sym typeface="Calibri"/>
              </a:rPr>
              <a:t>они рождались осознанно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. Каждый 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кооператив – индивидуален, с каждой инициативной группой </a:t>
            </a: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работали до 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полного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понимания будущими кооператорами, 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как будет строиться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их работа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, откуда брать финансирование, какие права и </a:t>
            </a: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обязанности у членов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, какие риски и как ими управлять.</a:t>
            </a: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В нашем реестре инициативных групп, обратившихся в офис Проекта, их более 30.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ru" sz="1200" i="1" u="sng" baseline="0" dirty="0" smtClean="0">
                <a:latin typeface="Calibri"/>
                <a:ea typeface="Calibri"/>
                <a:cs typeface="Calibri"/>
                <a:sym typeface="Calibri"/>
              </a:rPr>
              <a:t> Далеко не все приняли решение создать кооператив.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Когда, в результате консультаций оказывалось, что такая </a:t>
            </a: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форма деятельности не подходит инициаторам, не созрели предпосылки, нет источника финансирования, люди сами понимали, что </a:t>
            </a: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регистрировать кооператив преждевременно. </a:t>
            </a:r>
            <a:r>
              <a:rPr lang="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И это тоже результат! Псевдокооперативы никому не нужны!</a:t>
            </a:r>
            <a:endParaRPr lang="ru" sz="1200" b="1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57187" lvl="0" indent="-357187" algn="just" rtl="0">
              <a:spcBef>
                <a:spcPts val="0"/>
              </a:spcBef>
              <a:buSzPct val="100000"/>
              <a:buFontTx/>
              <a:buNone/>
            </a:pPr>
            <a:endParaRPr lang="ru" sz="1200" b="1" i="1" dirty="0">
              <a:latin typeface="Calibri"/>
              <a:ea typeface="Calibri"/>
              <a:cs typeface="Calibri"/>
              <a:sym typeface="Calibri"/>
            </a:endParaRPr>
          </a:p>
          <a:p>
            <a:pPr marL="357187" lvl="0" indent="-357187" algn="just" rtl="0">
              <a:spcBef>
                <a:spcPts val="0"/>
              </a:spcBef>
              <a:buSzPct val="100000"/>
              <a:buFont typeface="Calibri"/>
              <a:buNone/>
            </a:pPr>
            <a:r>
              <a:rPr lang="ru" sz="1200" b="1" i="1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24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Первая стадия проекта, получившая федеральное финансирование,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окончена.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b="0" i="0" dirty="0" smtClean="0">
                <a:latin typeface="Calibri"/>
                <a:ea typeface="Calibri"/>
                <a:cs typeface="Calibri"/>
                <a:sym typeface="Calibri"/>
              </a:rPr>
              <a:t>Сейчас происходит самое интересное: «де юре» – он закончился, «де-факто» - у нас телефоны, по-прежнему, «красные» от звонков,</a:t>
            </a:r>
            <a:r>
              <a:rPr lang="ru" sz="1200" b="1" i="1" dirty="0" smtClean="0">
                <a:latin typeface="Calibri"/>
                <a:ea typeface="Calibri"/>
                <a:cs typeface="Calibri"/>
                <a:sym typeface="Calibri"/>
              </a:rPr>
              <a:t> а значит ... м</a:t>
            </a:r>
            <a:r>
              <a:rPr lang="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ы  просто не можем остановиться, раз «назвались груздем»!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-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   Считаем, что </a:t>
            </a:r>
            <a:r>
              <a:rPr lang="ru-RU" sz="1200" dirty="0" err="1" smtClean="0"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аш опыт 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особенно ценен для регионов, где кооперативов мало, либо вообще нет.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Одна из основных причин слабой динамики их создания –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недостаточный уровень кооперативного просвещения населения.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   Н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адо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людей просвещать, рассказывать, учить. И делать это должны компетентные и заинтересованные люди, чтобы кооперативы создавались осознанно и ответственно.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" sz="12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Подобные проекты требуют финансирования, но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с 2017 года кооперативы и их союзы исключены из перечня грантополучателей по конкурсу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президентских грантов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endParaRPr lang="ru"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2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aseline="0" dirty="0" smtClean="0"/>
              <a:t>     </a:t>
            </a:r>
            <a:r>
              <a:rPr lang="ru-RU" sz="1100" dirty="0" smtClean="0">
                <a:latin typeface="Calibri"/>
                <a:ea typeface="Calibri"/>
                <a:cs typeface="Calibri"/>
                <a:sym typeface="Calibri"/>
              </a:rPr>
              <a:t>Н</a:t>
            </a:r>
            <a:r>
              <a:rPr lang="ru" sz="1100" dirty="0" smtClean="0">
                <a:latin typeface="Calibri"/>
                <a:ea typeface="Calibri"/>
                <a:cs typeface="Calibri"/>
                <a:sym typeface="Calibri"/>
              </a:rPr>
              <a:t>адо</a:t>
            </a:r>
            <a:r>
              <a:rPr lang="ru" sz="1100" baseline="0" dirty="0" smtClean="0">
                <a:latin typeface="Calibri"/>
                <a:ea typeface="Calibri"/>
                <a:cs typeface="Calibri"/>
                <a:sym typeface="Calibri"/>
              </a:rPr>
              <a:t> людей просвещать, рассказывать, учить. И делать это должны компетентные и заинтересованные люди, чтобы кооперативы создавались осознанно и ответственно</a:t>
            </a:r>
            <a:r>
              <a:rPr lang="ru-RU" baseline="0" dirty="0" smtClean="0"/>
              <a:t>    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baseline="0" dirty="0" smtClean="0"/>
              <a:t>     Решить  задачу повышения кооперативной грамотности невозможно без специально подготовленных  кадров, единой информационной политики, и без того, чтобы МСХ РФ взял на себя роль главного координатора этой работы, стал ведущей структурой.</a:t>
            </a:r>
          </a:p>
          <a:p>
            <a:pPr lvl="0" rtl="0">
              <a:spcBef>
                <a:spcPts val="0"/>
              </a:spcBef>
              <a:buFontTx/>
              <a:buChar char="-"/>
            </a:pPr>
            <a:endParaRPr lang="ru-RU" baseline="0" dirty="0" smtClean="0"/>
          </a:p>
          <a:p>
            <a:pPr lvl="0" rtl="0">
              <a:spcBef>
                <a:spcPts val="0"/>
              </a:spcBef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32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      К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ооперация – это профессия, и в нее должны прийти неслучайные люди. И их надо готовить.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Не знаю, как они будут называться: инструктор-кооператор (как у Владимира Владимировича), инструктор по кооперации или менеджер по кооперации, но они нужны! О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бладающие не только комплексом знаний  в бухгалтерской, экономической, правовой сферах, но имеющие прежде всего  опыт работы в кооперативе, с кооперативами, постоянно повышающие свою квалификацию.</a:t>
            </a: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Людей надо просвещать, рассказывать, учить. И делать это должны компетентные и заинтересованные люди, чтобы кооперативы создавались осознанно и ответственно.</a:t>
            </a: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2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36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Необходима системная информационная </a:t>
            </a:r>
            <a:r>
              <a:rPr lang="ru" sz="1200" dirty="0">
                <a:latin typeface="Calibri"/>
                <a:ea typeface="Calibri"/>
                <a:cs typeface="Calibri"/>
                <a:sym typeface="Calibri"/>
              </a:rPr>
              <a:t>компания, 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публикации с использованием всех доступных информационных каналов: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телевидение, радио,электоронные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СМИ, официальные сайты организаций инфраструктуры, специальные тематические сайты, социальные сети.</a:t>
            </a:r>
            <a:endParaRPr lang="ru" sz="1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40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Актуальность кооперативного просвещения, повышения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кооперативной грамотности населения должна быть выделена в отдельный блок, сформулирована как отдельная задача.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Эту деятельность необходимо вести системно: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пределив целевую аудиторию;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sz="1200" baseline="0" dirty="0" err="1" smtClean="0"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роведя необходимые исследования, мониторинг, анкетировани;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бозначив цели и задачи организаций инфраструкты в этом направлении;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определить индикаторы, критерии оценки эффективности.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endParaRPr lang="ru" sz="12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озможно, в виде Концепции (Стратегии) на среднесрочную перспективу.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2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    Коллеги!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В проекте Резолюции нашего съезда задача повышения кооперативной грамотности адресована кооперативному сообществу </a:t>
            </a:r>
            <a:r>
              <a:rPr lang="ru" sz="1200" b="1" baseline="0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" sz="1200" b="1" dirty="0" smtClean="0">
                <a:latin typeface="Calibri"/>
                <a:ea typeface="Calibri"/>
                <a:cs typeface="Calibri"/>
                <a:sym typeface="Calibri"/>
              </a:rPr>
              <a:t>п.6.1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. «Активизировать деятельность по популяризации движения сельскохозяйственной кооперации...»)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2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Подчеркивая важность этой деятельности, необходимость ведения ее системными мерами, потребность в финансировании,</a:t>
            </a:r>
            <a:r>
              <a:rPr lang="ru" sz="1200" b="1" i="1" baseline="0" dirty="0" smtClean="0">
                <a:latin typeface="Calibri"/>
                <a:ea typeface="Calibri"/>
                <a:cs typeface="Calibri"/>
                <a:sym typeface="Calibri"/>
              </a:rPr>
              <a:t> предлагаю</a:t>
            </a: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2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aseline="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ru" sz="1200" b="1" baseline="0" dirty="0" smtClean="0">
                <a:latin typeface="Calibri"/>
                <a:ea typeface="Calibri"/>
                <a:cs typeface="Calibri"/>
                <a:sym typeface="Calibri"/>
              </a:rPr>
              <a:t>просить (предложить)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b="1" baseline="0" dirty="0" smtClean="0">
                <a:latin typeface="Calibri"/>
                <a:ea typeface="Calibri"/>
                <a:cs typeface="Calibri"/>
                <a:sym typeface="Calibri"/>
              </a:rPr>
              <a:t>Федеральному министерству возглавить эту работы, найти возможность ее финансирования, координировать</a:t>
            </a:r>
            <a:r>
              <a:rPr lang="ru" sz="1200" b="1" dirty="0" smtClean="0">
                <a:latin typeface="Calibri"/>
                <a:ea typeface="Calibri"/>
                <a:cs typeface="Calibri"/>
                <a:sym typeface="Calibri"/>
              </a:rPr>
              <a:t> деятельность</a:t>
            </a:r>
            <a:r>
              <a:rPr lang="ru" sz="1200" b="1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1" dirty="0" smtClean="0"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" sz="1200" b="1" dirty="0" smtClean="0">
                <a:latin typeface="Calibri"/>
                <a:ea typeface="Calibri"/>
                <a:cs typeface="Calibri"/>
                <a:sym typeface="Calibri"/>
              </a:rPr>
              <a:t>рганизаций инфраструктуры в этом направлении.</a:t>
            </a:r>
            <a:endParaRPr lang="ru" sz="1200" b="1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r>
              <a:rPr lang="ru-RU" i="1" dirty="0" smtClean="0"/>
              <a:t> А пока</a:t>
            </a:r>
            <a:r>
              <a:rPr lang="ru-RU" dirty="0" smtClean="0"/>
              <a:t> , </a:t>
            </a:r>
            <a:r>
              <a:rPr lang="ru-RU" i="1" dirty="0" smtClean="0"/>
              <a:t>судя по планам, рекомендациям, НПА </a:t>
            </a:r>
            <a:r>
              <a:rPr lang="ru-RU" i="1" u="sng" dirty="0" smtClean="0"/>
              <a:t>эта задача не сформулирована, мероприятия</a:t>
            </a:r>
            <a:r>
              <a:rPr lang="ru-RU" i="1" u="sng" baseline="0" dirty="0" smtClean="0"/>
              <a:t> по этому направлению никем не предусмотрены</a:t>
            </a:r>
            <a:r>
              <a:rPr lang="ru-RU" i="1" baseline="0" dirty="0" smtClean="0"/>
              <a:t>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1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1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1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100" baseline="0" dirty="0" smtClean="0">
                <a:latin typeface="Calibri"/>
                <a:ea typeface="Calibri"/>
                <a:cs typeface="Calibri"/>
                <a:sym typeface="Calibri"/>
              </a:rPr>
              <a:t>Возможно, в виде Концепции (Стратегии) на среднесрочную перспективу.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lang="ru" sz="11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endParaRPr lang="ru" sz="11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100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i="1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45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2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endParaRPr sz="1200" u="sng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u="none" dirty="0" smtClean="0">
                <a:latin typeface="Calibri"/>
                <a:ea typeface="Calibri"/>
                <a:cs typeface="Calibri"/>
                <a:sym typeface="Calibri"/>
              </a:rPr>
              <a:t>   Цели проекта,</a:t>
            </a:r>
            <a:r>
              <a:rPr lang="ru" sz="1200" u="none" baseline="0" dirty="0" smtClean="0">
                <a:latin typeface="Calibri"/>
                <a:ea typeface="Calibri"/>
                <a:cs typeface="Calibri"/>
                <a:sym typeface="Calibri"/>
              </a:rPr>
              <a:t> в частности, </a:t>
            </a:r>
            <a:r>
              <a:rPr lang="ru" sz="1200" u="none" dirty="0" smtClean="0">
                <a:latin typeface="Calibri"/>
                <a:ea typeface="Calibri"/>
                <a:cs typeface="Calibri"/>
                <a:sym typeface="Calibri"/>
              </a:rPr>
              <a:t>согласуются </a:t>
            </a:r>
            <a:r>
              <a:rPr lang="ru" sz="1200" u="none" dirty="0">
                <a:latin typeface="Calibri"/>
                <a:ea typeface="Calibri"/>
                <a:cs typeface="Calibri"/>
                <a:sym typeface="Calibri"/>
              </a:rPr>
              <a:t>с положениями </a:t>
            </a:r>
            <a:r>
              <a:rPr lang="ru" sz="1200" b="1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Стратегии устойчивого развития сельских территорий Российской Федерации на период до 2030 года, </a:t>
            </a:r>
            <a:r>
              <a:rPr lang="ru" sz="1200" u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которая</a:t>
            </a:r>
            <a:r>
              <a:rPr lang="ru" sz="1200" u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u="none" dirty="0" smtClean="0">
                <a:latin typeface="Calibri"/>
                <a:ea typeface="Calibri"/>
                <a:cs typeface="Calibri"/>
                <a:sym typeface="Calibri"/>
              </a:rPr>
              <a:t>выделяет </a:t>
            </a:r>
            <a:r>
              <a:rPr lang="ru" sz="1200" i="1" u="none" dirty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" sz="1200" i="1" u="sng" dirty="0">
                <a:latin typeface="Calibri"/>
                <a:ea typeface="Calibri"/>
                <a:cs typeface="Calibri"/>
                <a:sym typeface="Calibri"/>
              </a:rPr>
              <a:t>сельскохозяйственные кооперативы как системообразующий элемент агропродовольственного </a:t>
            </a:r>
            <a:r>
              <a:rPr lang="ru" sz="1200" i="1" u="sng" dirty="0" smtClean="0">
                <a:latin typeface="Calibri"/>
                <a:ea typeface="Calibri"/>
                <a:cs typeface="Calibri"/>
                <a:sym typeface="Calibri"/>
              </a:rPr>
              <a:t>сектора,</a:t>
            </a:r>
            <a:r>
              <a:rPr lang="ru" sz="1200" u="sng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" sz="1200" u="sng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u="sng" dirty="0" smtClean="0">
                <a:latin typeface="Calibri"/>
                <a:ea typeface="Calibri"/>
                <a:cs typeface="Calibri"/>
                <a:sym typeface="Calibri"/>
              </a:rPr>
              <a:t>отмечает </a:t>
            </a:r>
            <a:r>
              <a:rPr lang="ru" sz="1200" u="sng" dirty="0">
                <a:latin typeface="Calibri"/>
                <a:ea typeface="Calibri"/>
                <a:cs typeface="Calibri"/>
                <a:sym typeface="Calibri"/>
              </a:rPr>
              <a:t>роль </a:t>
            </a:r>
            <a:r>
              <a:rPr lang="ru" sz="1200" i="1" u="sng" dirty="0">
                <a:latin typeface="Calibri"/>
                <a:ea typeface="Calibri"/>
                <a:cs typeface="Calibri"/>
                <a:sym typeface="Calibri"/>
              </a:rPr>
              <a:t>СПоКов различных направлений деятельности в </a:t>
            </a:r>
            <a:r>
              <a:rPr lang="ru" sz="1200" i="1" u="sng" dirty="0" smtClean="0">
                <a:latin typeface="Calibri"/>
                <a:ea typeface="Calibri"/>
                <a:cs typeface="Calibri"/>
                <a:sym typeface="Calibri"/>
              </a:rPr>
              <a:t>решении разных задач.</a:t>
            </a:r>
            <a:endParaRPr lang="ru" sz="1200" i="1" u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" sz="1200" i="1" u="none" dirty="0" smtClean="0"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1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6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110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1110" dirty="0" smtClean="0">
                <a:latin typeface="Calibri"/>
                <a:ea typeface="Calibri"/>
                <a:cs typeface="Calibri"/>
                <a:sym typeface="Calibri"/>
              </a:rPr>
              <a:t> Основные задачи проекта – на экране.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ru-RU" sz="111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110" b="1" dirty="0" smtClean="0">
                <a:latin typeface="Calibri"/>
                <a:ea typeface="Calibri"/>
                <a:cs typeface="Calibri"/>
                <a:sym typeface="Calibri"/>
              </a:rPr>
              <a:t>     </a:t>
            </a:r>
            <a:endParaRPr lang="ru-RU" sz="111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110" b="1" dirty="0" smtClean="0">
                <a:latin typeface="Calibri"/>
                <a:ea typeface="Calibri"/>
                <a:cs typeface="Calibri"/>
                <a:sym typeface="Calibri"/>
              </a:rPr>
              <a:t>     Перспективная задача проекта </a:t>
            </a:r>
            <a:r>
              <a:rPr lang="ru-RU" sz="1110" dirty="0" smtClean="0">
                <a:latin typeface="Calibri"/>
                <a:ea typeface="Calibri"/>
                <a:cs typeface="Calibri"/>
                <a:sym typeface="Calibri"/>
              </a:rPr>
              <a:t>состояла в том, чтобы </a:t>
            </a:r>
            <a:r>
              <a:rPr lang="ru-RU" sz="1110" i="1" u="sng" dirty="0" smtClean="0">
                <a:latin typeface="Calibri"/>
                <a:ea typeface="Calibri"/>
                <a:cs typeface="Calibri"/>
                <a:sym typeface="Calibri"/>
              </a:rPr>
              <a:t>кооперация воспринималась как социально-экономическое явление, способ взаимодействия субъектов,</a:t>
            </a:r>
            <a:r>
              <a:rPr lang="ru-RU" sz="111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10" dirty="0" smtClean="0">
                <a:latin typeface="Calibri"/>
                <a:ea typeface="Calibri"/>
                <a:cs typeface="Calibri"/>
                <a:sym typeface="Calibri"/>
              </a:rPr>
              <a:t>который помогает реализовать: - потребности  человека в основных сферах общественной и экономической жизни,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110" dirty="0" smtClean="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- сотрудничестве,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110" dirty="0" smtClean="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- взаимопомощи и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110" dirty="0" smtClean="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- служит инструментом гражданской активности.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-RU" sz="1110" dirty="0" smtClean="0">
                <a:latin typeface="Calibri"/>
                <a:ea typeface="Calibri"/>
                <a:cs typeface="Calibri"/>
                <a:sym typeface="Calibri"/>
              </a:rPr>
              <a:t>       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110" dirty="0" smtClean="0"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8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       Вот это стоимость проекта!</a:t>
            </a:r>
          </a:p>
          <a:p>
            <a:pPr lvl="0">
              <a:spcBef>
                <a:spcPts val="0"/>
              </a:spcBef>
              <a:buNone/>
            </a:pPr>
            <a:r>
              <a:rPr lang="ru-RU" baseline="0" dirty="0" smtClean="0"/>
              <a:t>       </a:t>
            </a:r>
            <a:r>
              <a:rPr lang="ru-RU" dirty="0" smtClean="0"/>
              <a:t>Из них  80% президентский грант.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7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Партнеры по Проекту – на экране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Эти организации не просто были формально заявлены – со всеми из них у нас сложились действительно партнерские отношения.      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3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9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   Во – первых, была организована работа с региональными СМИ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46087" lvl="0" indent="-446087" algn="just" rtl="0">
              <a:spcBef>
                <a:spcPts val="0"/>
              </a:spcBef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 Взаимодействие со СМИ вовсе не означало пиар-компанию для Ревсоюза. </a:t>
            </a: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Э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та работа носила просветительский характер, прежде всего для самих журналистов.        </a:t>
            </a:r>
          </a:p>
          <a:p>
            <a:pPr marL="446087" lvl="0" indent="-446087" algn="just" rtl="0">
              <a:spcBef>
                <a:spcPts val="0"/>
              </a:spcBef>
              <a:buSzPct val="100000"/>
              <a:buFont typeface="Calibri"/>
              <a:buChar char="-"/>
            </a:pPr>
            <a:endParaRPr lang="ru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46087" lvl="0" indent="-446087" algn="just" rtl="0">
              <a:spcBef>
                <a:spcPts val="0"/>
              </a:spcBef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«</a:t>
            </a:r>
            <a:r>
              <a:rPr lang="ru" sz="1200" b="1" i="1" dirty="0" smtClean="0">
                <a:latin typeface="Calibri"/>
                <a:ea typeface="Calibri"/>
                <a:cs typeface="Calibri"/>
                <a:sym typeface="Calibri"/>
              </a:rPr>
              <a:t>Изюминкой» проекта стал журналисткий конкурс, поддержанный региональным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b="1" i="1" dirty="0" smtClean="0">
                <a:latin typeface="Calibri"/>
                <a:ea typeface="Calibri"/>
                <a:cs typeface="Calibri"/>
                <a:sym typeface="Calibri"/>
              </a:rPr>
              <a:t>министерством.</a:t>
            </a: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46087" lvl="0" indent="-446087" algn="just" rtl="0">
              <a:spcBef>
                <a:spcPts val="0"/>
              </a:spcBef>
              <a:buSzPct val="100000"/>
              <a:buFont typeface="Calibri"/>
              <a:buNone/>
            </a:pPr>
            <a:r>
              <a:rPr lang="ru" sz="1200" dirty="0" smtClean="0">
                <a:latin typeface="Calibri"/>
                <a:ea typeface="Calibri"/>
                <a:cs typeface="Calibri"/>
                <a:sym typeface="Calibri"/>
              </a:rPr>
              <a:t>       Он не был предусмотрен в плане проекта, но удалось найти спонсора и конкурс успешно состоялся!</a:t>
            </a:r>
          </a:p>
          <a:p>
            <a:pPr marL="446087" lvl="0" indent="-446087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       Рекомендуем, коллеги,  проводить такой конкурс в своих регионах!  Журналисты</a:t>
            </a: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 с</a:t>
            </a:r>
          </a:p>
          <a:p>
            <a:pPr marL="446087" lvl="0" indent="-446087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интересом погружаются в тематику. </a:t>
            </a:r>
          </a:p>
          <a:p>
            <a:pPr marL="446087" lvl="0" indent="-446087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-RU" sz="1200" i="1" baseline="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ru-RU" sz="1200" i="0" baseline="0" dirty="0" smtClean="0"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дно из призовых мест у нас, </a:t>
            </a:r>
            <a:r>
              <a:rPr lang="ru-RU" sz="1200" i="1" baseline="0" dirty="0" smtClean="0">
                <a:latin typeface="Calibri"/>
                <a:ea typeface="Calibri"/>
                <a:cs typeface="Calibri"/>
                <a:sym typeface="Calibri"/>
              </a:rPr>
              <a:t>например</a:t>
            </a: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, заняла публикация, в которой корреспондент районной газеты глубоко и серьезно проанализировала, </a:t>
            </a:r>
          </a:p>
          <a:p>
            <a:pPr marL="446087" lvl="0" indent="-446087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ru-RU" sz="1200" baseline="0" dirty="0" smtClean="0">
                <a:latin typeface="Calibri"/>
                <a:ea typeface="Calibri"/>
                <a:cs typeface="Calibri"/>
                <a:sym typeface="Calibri"/>
              </a:rPr>
              <a:t>почему в их районе …</a:t>
            </a:r>
            <a:r>
              <a:rPr lang="ru-RU" sz="1200" u="sng" baseline="0" dirty="0" smtClean="0">
                <a:latin typeface="Calibri"/>
                <a:ea typeface="Calibri"/>
                <a:cs typeface="Calibri"/>
                <a:sym typeface="Calibri"/>
              </a:rPr>
              <a:t> до сих пор нет ни одного сельскохозяйственного потребительского кооператива!</a:t>
            </a:r>
            <a:endParaRPr sz="1200" u="sng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580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581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48582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583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048635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589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590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591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592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20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21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048622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41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42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048643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644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048629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08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609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8610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048611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612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748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749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048750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8752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753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evsouz_sv@mail.r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hape 67"/>
          <p:cNvSpPr txBox="1">
            <a:spLocks noGrp="1"/>
          </p:cNvSpPr>
          <p:nvPr>
            <p:ph type="ctrTitle"/>
          </p:nvPr>
        </p:nvSpPr>
        <p:spPr>
          <a:xfrm>
            <a:off x="390525" y="1419623"/>
            <a:ext cx="8438400" cy="129614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4000" b="1" dirty="0"/>
              <a:t>О реализации проекта</a:t>
            </a:r>
            <a:br>
              <a:rPr lang="ru" sz="4000" b="1" dirty="0"/>
            </a:br>
            <a:r>
              <a:rPr lang="ru" sz="4000" b="1" dirty="0"/>
              <a:t>«Центр развития кооперации»</a:t>
            </a:r>
          </a:p>
        </p:txBody>
      </p:sp>
      <p:sp>
        <p:nvSpPr>
          <p:cNvPr id="1048585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3385267"/>
            <a:ext cx="8222100" cy="112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/>
              <a:t>Коломкина Марина Владимировна</a:t>
            </a:r>
          </a:p>
          <a:p>
            <a:pPr lvl="0">
              <a:spcBef>
                <a:spcPts val="0"/>
              </a:spcBef>
              <a:buNone/>
            </a:pPr>
            <a:r>
              <a:rPr lang="ru" sz="1500" dirty="0"/>
              <a:t>Председатель Наблюдательного совета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ru" sz="1500" dirty="0"/>
              <a:t>Самарского областного ревизионного союза  сельскохозяйственных кооперативов «Средняя Волга»</a:t>
            </a:r>
          </a:p>
        </p:txBody>
      </p:sp>
      <p:pic>
        <p:nvPicPr>
          <p:cNvPr id="2097152" name="Shape 69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281" y="122500"/>
            <a:ext cx="1707094" cy="90872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153" name="Shape 70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577" y="122500"/>
            <a:ext cx="1820150" cy="90872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Shape 12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2. Методическая работа</a:t>
            </a:r>
          </a:p>
        </p:txBody>
      </p:sp>
      <p:sp>
        <p:nvSpPr>
          <p:cNvPr id="1048651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10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Shape 134"/>
          <p:cNvSpPr txBox="1">
            <a:spLocks noGrp="1"/>
          </p:cNvSpPr>
          <p:nvPr>
            <p:ph type="title"/>
          </p:nvPr>
        </p:nvSpPr>
        <p:spPr>
          <a:xfrm>
            <a:off x="116750" y="0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b="1" dirty="0"/>
          </a:p>
          <a:p>
            <a:pPr lv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ru" sz="2400" b="1" dirty="0" smtClean="0"/>
              <a:t>Методическая </a:t>
            </a:r>
            <a:r>
              <a:rPr lang="ru" sz="2400" b="1" dirty="0"/>
              <a:t>работа</a:t>
            </a:r>
          </a:p>
        </p:txBody>
      </p:sp>
      <p:sp>
        <p:nvSpPr>
          <p:cNvPr id="1048655" name="Shape 135"/>
          <p:cNvSpPr txBox="1">
            <a:spLocks noGrp="1"/>
          </p:cNvSpPr>
          <p:nvPr>
            <p:ph type="body" idx="2"/>
          </p:nvPr>
        </p:nvSpPr>
        <p:spPr>
          <a:xfrm>
            <a:off x="4637650" y="75225"/>
            <a:ext cx="4454100" cy="4344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marL="266700" indent="-266700">
              <a:spcAft>
                <a:spcPts val="1800"/>
              </a:spcAft>
            </a:pPr>
            <a:r>
              <a:rPr lang="ru" sz="1700" dirty="0" smtClean="0"/>
              <a:t>Разработка </a:t>
            </a:r>
            <a:r>
              <a:rPr lang="ru" sz="1700" dirty="0"/>
              <a:t>и издание практического пособия «Как организовать деятельность сельскохозяйственного потребительского кооператива» </a:t>
            </a:r>
            <a:r>
              <a:rPr lang="ru" sz="1700" dirty="0" smtClean="0"/>
              <a:t> (более </a:t>
            </a:r>
            <a:r>
              <a:rPr lang="ru" sz="1700" dirty="0"/>
              <a:t>300 экз</a:t>
            </a:r>
            <a:r>
              <a:rPr lang="ru" sz="1700" dirty="0" smtClean="0"/>
              <a:t>.), </a:t>
            </a:r>
            <a:r>
              <a:rPr lang="ru" sz="1400" dirty="0" smtClean="0"/>
              <a:t>март 2017</a:t>
            </a:r>
            <a:endParaRPr lang="ru" sz="1400" dirty="0"/>
          </a:p>
          <a:p>
            <a:pPr marL="266700" indent="-266700"/>
            <a:r>
              <a:rPr lang="ru" sz="1700" dirty="0" smtClean="0"/>
              <a:t>Разработка </a:t>
            </a:r>
            <a:r>
              <a:rPr lang="ru" sz="1700" dirty="0"/>
              <a:t>учебных курсов и проведение деловых игр для студентов ФГБОУ ВО СГСХА и </a:t>
            </a:r>
            <a:r>
              <a:rPr lang="ru" sz="1700" dirty="0" smtClean="0"/>
              <a:t>СГЭУ, </a:t>
            </a:r>
            <a:r>
              <a:rPr lang="ru" sz="1400" dirty="0" smtClean="0"/>
              <a:t>март-апрель 2017</a:t>
            </a:r>
            <a:endParaRPr lang="ru" sz="1400" dirty="0"/>
          </a:p>
          <a:p>
            <a:pPr marL="266700" indent="-266700"/>
            <a:r>
              <a:rPr lang="ru" sz="1700" dirty="0" smtClean="0"/>
              <a:t>Участие </a:t>
            </a:r>
            <a:r>
              <a:rPr lang="ru" sz="1700" dirty="0"/>
              <a:t>в международной конференции «Современная экономика: обеспечение продовольственной безопасности» (ФГБОУ ВО СГСХА</a:t>
            </a:r>
            <a:r>
              <a:rPr lang="ru" sz="1700" dirty="0" smtClean="0"/>
              <a:t>), </a:t>
            </a:r>
            <a:r>
              <a:rPr lang="ru" sz="1400" dirty="0" smtClean="0"/>
              <a:t>март 2017</a:t>
            </a:r>
            <a:endParaRPr lang="ru" sz="1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8656" name="Shape 136"/>
          <p:cNvSpPr txBox="1">
            <a:spLocks noGrp="1"/>
          </p:cNvSpPr>
          <p:nvPr>
            <p:ph type="subTitle" idx="1"/>
          </p:nvPr>
        </p:nvSpPr>
        <p:spPr>
          <a:xfrm>
            <a:off x="285720" y="4572014"/>
            <a:ext cx="4045200" cy="57148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-RU" sz="1400" dirty="0" smtClean="0"/>
              <a:t>СГСХА, 29.03.17</a:t>
            </a:r>
            <a:endParaRPr sz="1400" dirty="0"/>
          </a:p>
        </p:txBody>
      </p:sp>
      <p:pic>
        <p:nvPicPr>
          <p:cNvPr id="2097161" name="Shape 137" descr="C:\Users\БА_АС\Desktop\Кооп Съезд 2017\фото для кооп съезда 2017\112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310925" y="1963175"/>
            <a:ext cx="4109400" cy="255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2" name="Shape 138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75" y="189525"/>
            <a:ext cx="6762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5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11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hape 143"/>
          <p:cNvSpPr txBox="1">
            <a:spLocks noGrp="1"/>
          </p:cNvSpPr>
          <p:nvPr>
            <p:ph type="title"/>
          </p:nvPr>
        </p:nvSpPr>
        <p:spPr>
          <a:xfrm>
            <a:off x="116750" y="0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ru" sz="2400" b="1" dirty="0" smtClean="0"/>
              <a:t>Методическая </a:t>
            </a:r>
            <a:r>
              <a:rPr lang="ru" sz="2400" b="1" dirty="0"/>
              <a:t>работа</a:t>
            </a:r>
          </a:p>
        </p:txBody>
      </p:sp>
      <p:sp>
        <p:nvSpPr>
          <p:cNvPr id="1048661" name="Shape 144"/>
          <p:cNvSpPr txBox="1">
            <a:spLocks noGrp="1"/>
          </p:cNvSpPr>
          <p:nvPr>
            <p:ph type="body" idx="2"/>
          </p:nvPr>
        </p:nvSpPr>
        <p:spPr>
          <a:xfrm>
            <a:off x="4904500" y="180225"/>
            <a:ext cx="4045200" cy="4519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marL="266700" indent="-266700"/>
            <a:r>
              <a:rPr lang="ru" dirty="0" smtClean="0"/>
              <a:t>Разработка </a:t>
            </a:r>
            <a:r>
              <a:rPr lang="ru" dirty="0"/>
              <a:t>вопросов для анкеты проекта, сбор и обработка </a:t>
            </a:r>
            <a:r>
              <a:rPr lang="ru" dirty="0" smtClean="0"/>
              <a:t>данных</a:t>
            </a:r>
            <a:endParaRPr lang="ru" dirty="0"/>
          </a:p>
          <a:p>
            <a:pPr marL="266700" indent="-266700"/>
            <a:r>
              <a:rPr lang="ru" dirty="0" smtClean="0"/>
              <a:t>Разработка </a:t>
            </a:r>
            <a:r>
              <a:rPr lang="ru" dirty="0"/>
              <a:t>базового и индивидуальных комплектов уставных документов</a:t>
            </a:r>
          </a:p>
          <a:p>
            <a:pPr marL="266700" indent="-266700"/>
            <a:r>
              <a:rPr lang="ru" dirty="0" smtClean="0"/>
              <a:t>Проектирование </a:t>
            </a:r>
            <a:r>
              <a:rPr lang="ru" dirty="0"/>
              <a:t>нестандартных кооперативов – в сфере сельского туризма, ветеринарные</a:t>
            </a:r>
          </a:p>
          <a:p>
            <a:pPr marL="266700" indent="-266700"/>
            <a:r>
              <a:rPr lang="ru" dirty="0" smtClean="0"/>
              <a:t>Подключение </a:t>
            </a:r>
            <a:r>
              <a:rPr lang="ru" dirty="0"/>
              <a:t>к процессу перехода  на ЕПС «городских» кредитных кооперативов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97163" name="Shape 145" descr="C:\Users\БА_АС\Desktop\Кооп Съезд 2017\фото для кооп съезда 2017\20170529_151744_resized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354525" y="1851175"/>
            <a:ext cx="3965401" cy="26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Shape 146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25" y="180225"/>
            <a:ext cx="6762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2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12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Shape 15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542925" lvl="0" indent="-542925" rtl="0">
              <a:spcBef>
                <a:spcPts val="0"/>
              </a:spcBef>
              <a:buNone/>
            </a:pPr>
            <a:r>
              <a:rPr lang="ru" dirty="0"/>
              <a:t>3. Законотворческая </a:t>
            </a:r>
            <a:r>
              <a:rPr lang="ru" dirty="0" smtClean="0"/>
              <a:t>деятельность</a:t>
            </a:r>
            <a:endParaRPr lang="ru" dirty="0"/>
          </a:p>
        </p:txBody>
      </p:sp>
      <p:sp>
        <p:nvSpPr>
          <p:cNvPr id="1048666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13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hape 168"/>
          <p:cNvSpPr txBox="1">
            <a:spLocks noGrp="1"/>
          </p:cNvSpPr>
          <p:nvPr>
            <p:ph type="title"/>
          </p:nvPr>
        </p:nvSpPr>
        <p:spPr>
          <a:xfrm>
            <a:off x="285720" y="857238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 b="1" dirty="0" smtClean="0"/>
              <a:t>Первая инициатива</a:t>
            </a:r>
            <a:endParaRPr lang="ru" sz="2400" b="1" dirty="0"/>
          </a:p>
        </p:txBody>
      </p:sp>
      <p:sp>
        <p:nvSpPr>
          <p:cNvPr id="1048681" name="Shape 169"/>
          <p:cNvSpPr txBox="1">
            <a:spLocks noGrp="1"/>
          </p:cNvSpPr>
          <p:nvPr>
            <p:ph type="body" idx="2"/>
          </p:nvPr>
        </p:nvSpPr>
        <p:spPr>
          <a:xfrm>
            <a:off x="4786314" y="357172"/>
            <a:ext cx="4143404" cy="455235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buNone/>
            </a:pPr>
            <a:r>
              <a:rPr lang="ru" sz="1600" b="1" dirty="0" smtClean="0"/>
              <a:t>Изменить формулировку:</a:t>
            </a:r>
            <a:r>
              <a:rPr lang="ru" sz="1600" dirty="0" smtClean="0"/>
              <a:t> </a:t>
            </a:r>
          </a:p>
          <a:p>
            <a:pPr marL="180975" lvl="0" indent="-180975">
              <a:spcAft>
                <a:spcPts val="0"/>
              </a:spcAft>
            </a:pPr>
            <a:r>
              <a:rPr lang="ru" sz="1600" b="1" dirty="0" smtClean="0"/>
              <a:t>ст. 2 Закона № 41-ФЗ,</a:t>
            </a:r>
            <a:r>
              <a:rPr lang="ru" sz="1600" dirty="0" smtClean="0"/>
              <a:t> определив, что «Настоящий закон                                </a:t>
            </a:r>
            <a:r>
              <a:rPr lang="ru" sz="1600" b="1" u="sng" dirty="0" smtClean="0">
                <a:solidFill>
                  <a:schemeClr val="bg1"/>
                </a:solidFill>
              </a:rPr>
              <a:t>не распространяется</a:t>
            </a:r>
            <a:r>
              <a:rPr lang="ru" sz="1600" b="1" dirty="0" smtClean="0">
                <a:solidFill>
                  <a:schemeClr val="bg1"/>
                </a:solidFill>
              </a:rPr>
              <a:t> </a:t>
            </a:r>
            <a:r>
              <a:rPr lang="ru" sz="1600" dirty="0" smtClean="0">
                <a:solidFill>
                  <a:schemeClr val="bg1"/>
                </a:solidFill>
              </a:rPr>
              <a:t>на </a:t>
            </a:r>
            <a:r>
              <a:rPr lang="ru" sz="1600" dirty="0" smtClean="0"/>
              <a:t>сельскохозяйственные производственные кооперативы, действующие на основании Федерального закона                           «О сельскохозяйственной кооперации»</a:t>
            </a:r>
          </a:p>
          <a:p>
            <a:pPr marL="180975" lvl="0" indent="-180975"/>
            <a:r>
              <a:rPr lang="ru" sz="1600" b="1" dirty="0" smtClean="0"/>
              <a:t>ст.ст. 1 и 15 Закона № 193-ФЗ</a:t>
            </a:r>
            <a:r>
              <a:rPr lang="ru" sz="1600" dirty="0" smtClean="0"/>
              <a:t> (в части уточнения определения стоимости паевого взноса члена, ассоциированного члена кооператива).</a:t>
            </a:r>
            <a:endParaRPr sz="1600" dirty="0"/>
          </a:p>
        </p:txBody>
      </p:sp>
      <p:sp>
        <p:nvSpPr>
          <p:cNvPr id="1048682" name="Shape 170"/>
          <p:cNvSpPr txBox="1">
            <a:spLocks noGrp="1"/>
          </p:cNvSpPr>
          <p:nvPr>
            <p:ph type="subTitle" idx="1"/>
          </p:nvPr>
        </p:nvSpPr>
        <p:spPr>
          <a:xfrm>
            <a:off x="285720" y="2428874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Устранение «спора»</a:t>
            </a:r>
          </a:p>
          <a:p>
            <a:pPr lvl="0"/>
            <a:r>
              <a:rPr lang="ru-RU" dirty="0" smtClean="0"/>
              <a:t>между законами </a:t>
            </a:r>
          </a:p>
          <a:p>
            <a:pPr lvl="0"/>
            <a:r>
              <a:rPr lang="ru-RU" dirty="0" smtClean="0"/>
              <a:t>№ 41-ФЗ и № 193-ФЗ</a:t>
            </a:r>
            <a:r>
              <a:rPr lang="ru" dirty="0" smtClean="0"/>
              <a:t> </a:t>
            </a:r>
            <a:endParaRPr lang="ru" dirty="0"/>
          </a:p>
        </p:txBody>
      </p:sp>
      <p:sp>
        <p:nvSpPr>
          <p:cNvPr id="1048683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14</a:t>
            </a:fld>
            <a:endParaRPr lang="ru">
              <a:solidFill>
                <a:schemeClr val="l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9018" y="241786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hape 168"/>
          <p:cNvSpPr txBox="1">
            <a:spLocks noGrp="1"/>
          </p:cNvSpPr>
          <p:nvPr>
            <p:ph type="title"/>
          </p:nvPr>
        </p:nvSpPr>
        <p:spPr>
          <a:xfrm>
            <a:off x="285720" y="857238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buClr>
                <a:srgbClr val="000000"/>
              </a:buClr>
              <a:buSzPct val="45833"/>
            </a:pPr>
            <a:r>
              <a:rPr lang="ru" sz="2400" b="1" dirty="0" smtClean="0"/>
              <a:t>Вторая инициатива</a:t>
            </a:r>
            <a:endParaRPr lang="ru" sz="2400" b="1" dirty="0"/>
          </a:p>
        </p:txBody>
      </p:sp>
      <p:sp>
        <p:nvSpPr>
          <p:cNvPr id="1048681" name="Shape 169"/>
          <p:cNvSpPr txBox="1">
            <a:spLocks noGrp="1"/>
          </p:cNvSpPr>
          <p:nvPr>
            <p:ph type="body" idx="2"/>
          </p:nvPr>
        </p:nvSpPr>
        <p:spPr>
          <a:xfrm>
            <a:off x="4786314" y="357172"/>
            <a:ext cx="4143404" cy="455235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ru" dirty="0" smtClean="0"/>
              <a:t>Предусмотреть в ст. 50 Гражданского Кодекса РФ возможность распределения финансового результата некоммерческой организации между её членами </a:t>
            </a:r>
          </a:p>
          <a:p>
            <a:pPr lvl="0">
              <a:buNone/>
            </a:pPr>
            <a:r>
              <a:rPr lang="ru" dirty="0" smtClean="0">
                <a:solidFill>
                  <a:srgbClr val="F1C232"/>
                </a:solidFill>
              </a:rPr>
              <a:t>в случае, если это предусмотрено соответствующим федеральным законом.</a:t>
            </a:r>
            <a:endParaRPr lang="ru" dirty="0">
              <a:solidFill>
                <a:srgbClr val="F1C232"/>
              </a:solidFill>
            </a:endParaRPr>
          </a:p>
        </p:txBody>
      </p:sp>
      <p:sp>
        <p:nvSpPr>
          <p:cNvPr id="1048682" name="Shape 170"/>
          <p:cNvSpPr txBox="1">
            <a:spLocks noGrp="1"/>
          </p:cNvSpPr>
          <p:nvPr>
            <p:ph type="subTitle" idx="1"/>
          </p:nvPr>
        </p:nvSpPr>
        <p:spPr>
          <a:xfrm>
            <a:off x="285720" y="2428874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Проблема распределения финансового результата в потребительских кооперативах</a:t>
            </a:r>
            <a:r>
              <a:rPr lang="ru" dirty="0" smtClean="0"/>
              <a:t> </a:t>
            </a:r>
            <a:endParaRPr lang="ru" dirty="0"/>
          </a:p>
        </p:txBody>
      </p:sp>
      <p:sp>
        <p:nvSpPr>
          <p:cNvPr id="1048683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15</a:t>
            </a:fld>
            <a:endParaRPr lang="ru">
              <a:solidFill>
                <a:schemeClr val="l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9018" y="241786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Shape 175"/>
          <p:cNvSpPr txBox="1">
            <a:spLocks noGrp="1"/>
          </p:cNvSpPr>
          <p:nvPr>
            <p:ph type="title"/>
          </p:nvPr>
        </p:nvSpPr>
        <p:spPr>
          <a:xfrm>
            <a:off x="285720" y="928676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dirty="0" smtClean="0"/>
              <a:t>Третья инициатива</a:t>
            </a:r>
            <a:endParaRPr lang="ru" sz="2400" b="1" dirty="0"/>
          </a:p>
        </p:txBody>
      </p:sp>
      <p:sp>
        <p:nvSpPr>
          <p:cNvPr id="1048693" name="Shape 176"/>
          <p:cNvSpPr txBox="1">
            <a:spLocks noGrp="1"/>
          </p:cNvSpPr>
          <p:nvPr>
            <p:ph type="body" idx="2"/>
          </p:nvPr>
        </p:nvSpPr>
        <p:spPr>
          <a:xfrm>
            <a:off x="4869475" y="355275"/>
            <a:ext cx="4195800" cy="467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 dirty="0"/>
              <a:t>Включить в </a:t>
            </a:r>
            <a:r>
              <a:rPr lang="ru" sz="1600" dirty="0">
                <a:solidFill>
                  <a:srgbClr val="FFFFFF"/>
                </a:solidFill>
              </a:rPr>
              <a:t>ФЗ «О сельскохозяйственной кооперации»</a:t>
            </a:r>
            <a:r>
              <a:rPr lang="ru" sz="1600" dirty="0"/>
              <a:t> </a:t>
            </a:r>
            <a:r>
              <a:rPr lang="ru" sz="1600" dirty="0">
                <a:solidFill>
                  <a:schemeClr val="accent6"/>
                </a:solidFill>
              </a:rPr>
              <a:t>новый вид потребительских кооперативов –</a:t>
            </a:r>
            <a:r>
              <a:rPr lang="ru" sz="1600" dirty="0"/>
              <a:t> </a:t>
            </a:r>
            <a:r>
              <a:rPr lang="ru" sz="1600" dirty="0">
                <a:solidFill>
                  <a:schemeClr val="accent6"/>
                </a:solidFill>
              </a:rPr>
              <a:t>рабочее наименование «ссудно-сберегательные», </a:t>
            </a:r>
            <a:r>
              <a:rPr lang="ru" sz="1600" dirty="0"/>
              <a:t>осуществляющих операции, аналогичные СПКК, вне государственного регулирования при выполнении ими хотя бы одного из </a:t>
            </a:r>
            <a:r>
              <a:rPr lang="ru" sz="1600" dirty="0" smtClean="0"/>
              <a:t>критериев:</a:t>
            </a:r>
            <a:endParaRPr lang="ru" sz="16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400" dirty="0"/>
              <a:t>по численности членов и ассоциированных членов – до 200;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400" dirty="0"/>
              <a:t>по объёму фонда финансовой взаимопомощи – до 10 млн. руб.;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ru" sz="1400" dirty="0"/>
              <a:t>по локализации – 95 и более процентов членов и ассоциированных членов проживают (зарегистрированы) в одном поселении</a:t>
            </a:r>
            <a:r>
              <a:rPr lang="ru" sz="1200" dirty="0"/>
              <a:t>.</a:t>
            </a:r>
          </a:p>
        </p:txBody>
      </p:sp>
      <p:sp>
        <p:nvSpPr>
          <p:cNvPr id="1048694" name="Shape 177"/>
          <p:cNvSpPr txBox="1">
            <a:spLocks noGrp="1"/>
          </p:cNvSpPr>
          <p:nvPr>
            <p:ph type="subTitle" idx="1"/>
          </p:nvPr>
        </p:nvSpPr>
        <p:spPr>
          <a:xfrm>
            <a:off x="285720" y="2643188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Государственное регулирование деятельности малых СПКК</a:t>
            </a:r>
            <a:endParaRPr lang="ru" dirty="0"/>
          </a:p>
        </p:txBody>
      </p:sp>
      <p:sp>
        <p:nvSpPr>
          <p:cNvPr id="104869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16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Shape 18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628650" lvl="0" indent="-628650" rtl="0">
              <a:spcBef>
                <a:spcPts val="0"/>
              </a:spcBef>
              <a:buNone/>
            </a:pPr>
            <a:r>
              <a:rPr lang="ru" dirty="0"/>
              <a:t>4. Повышение кооперативной </a:t>
            </a:r>
            <a:r>
              <a:rPr lang="ru" dirty="0" smtClean="0"/>
              <a:t>      грамотности</a:t>
            </a:r>
            <a:endParaRPr lang="ru" dirty="0"/>
          </a:p>
        </p:txBody>
      </p:sp>
      <p:sp>
        <p:nvSpPr>
          <p:cNvPr id="1048699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17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Shape 187"/>
          <p:cNvSpPr txBox="1">
            <a:spLocks noGrp="1"/>
          </p:cNvSpPr>
          <p:nvPr>
            <p:ph type="title"/>
          </p:nvPr>
        </p:nvSpPr>
        <p:spPr>
          <a:xfrm>
            <a:off x="91875" y="167025"/>
            <a:ext cx="44538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2400" b="1" dirty="0" smtClean="0"/>
              <a:t>Повышение </a:t>
            </a:r>
            <a:r>
              <a:rPr lang="ru" sz="2400" b="1" dirty="0"/>
              <a:t>кооперативной грамотности</a:t>
            </a:r>
          </a:p>
        </p:txBody>
      </p:sp>
      <p:sp>
        <p:nvSpPr>
          <p:cNvPr id="1048703" name="Shape 188"/>
          <p:cNvSpPr txBox="1">
            <a:spLocks noGrp="1"/>
          </p:cNvSpPr>
          <p:nvPr>
            <p:ph type="body" idx="2"/>
          </p:nvPr>
        </p:nvSpPr>
        <p:spPr>
          <a:xfrm>
            <a:off x="4690150" y="724200"/>
            <a:ext cx="44538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266700" indent="-266700"/>
            <a:r>
              <a:rPr lang="ru" dirty="0"/>
              <a:t>Анкетирование сельских жителей (более 1000 анкет) и анализ полученных данных</a:t>
            </a:r>
          </a:p>
          <a:p>
            <a:pPr marL="266700" indent="-266700"/>
            <a:r>
              <a:rPr lang="ru" dirty="0"/>
              <a:t>Организация работы интернет-ресурса «Центр развития кооперации», размещение методических материалов, </a:t>
            </a:r>
            <a:r>
              <a:rPr lang="ru" dirty="0" smtClean="0"/>
              <a:t>публикаций </a:t>
            </a:r>
            <a:r>
              <a:rPr lang="ru" dirty="0"/>
              <a:t>по истории кооперации Самарской области</a:t>
            </a:r>
          </a:p>
          <a:p>
            <a:pPr marL="266700" indent="-266700"/>
            <a:r>
              <a:rPr lang="ru" dirty="0"/>
              <a:t>Организация выездных семинаров-совещаний в муниципальных районах Самарской области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97165" name="Shape 189" descr="C:\Users\БА_АС\Desktop\Кооп Съезд 2017\фото для кооп съезда 2017\123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43650" y="1750800"/>
            <a:ext cx="3987700" cy="29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6" name="Shape 190"/>
          <p:cNvPicPr preferRelativeResize="0">
            <a:picLocks/>
          </p:cNvPicPr>
          <p:nvPr/>
        </p:nvPicPr>
        <p:blipFill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267494"/>
            <a:ext cx="57606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4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18</a:t>
            </a:fld>
            <a:endParaRPr lang="ru">
              <a:solidFill>
                <a:schemeClr val="lt1"/>
              </a:solidFill>
            </a:endParaRPr>
          </a:p>
        </p:txBody>
      </p:sp>
      <p:sp>
        <p:nvSpPr>
          <p:cNvPr id="7" name="Shape 136"/>
          <p:cNvSpPr txBox="1">
            <a:spLocks/>
          </p:cNvSpPr>
          <p:nvPr/>
        </p:nvSpPr>
        <p:spPr>
          <a:xfrm>
            <a:off x="285720" y="4786310"/>
            <a:ext cx="4045200" cy="357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tabLst/>
              <a:defRPr/>
            </a:pPr>
            <a:r>
              <a:rPr lang="en-US" dirty="0" err="1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ru-RU" dirty="0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Волга 2017, 16.06.17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Shape 1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r>
              <a:rPr lang="ru" dirty="0" smtClean="0"/>
              <a:t>Проведение </a:t>
            </a:r>
            <a:r>
              <a:rPr lang="ru" dirty="0"/>
              <a:t>«Дня кооперации» на молодежном форуме iВолга </a:t>
            </a:r>
            <a:r>
              <a:rPr lang="ru" dirty="0" smtClean="0"/>
              <a:t>2017, </a:t>
            </a:r>
            <a:r>
              <a:rPr lang="ru" sz="1500" dirty="0" smtClean="0"/>
              <a:t>июнь 2017</a:t>
            </a:r>
            <a:endParaRPr lang="ru" sz="1500" dirty="0"/>
          </a:p>
          <a:p>
            <a:r>
              <a:rPr lang="ru" dirty="0"/>
              <a:t>Праздник Волжского района – интерактивная площадка для жителей </a:t>
            </a:r>
            <a:r>
              <a:rPr lang="ru" dirty="0" smtClean="0"/>
              <a:t>района, </a:t>
            </a:r>
            <a:r>
              <a:rPr lang="ru" sz="1500" dirty="0" smtClean="0"/>
              <a:t>август 2017</a:t>
            </a:r>
            <a:endParaRPr lang="ru" sz="1500" dirty="0"/>
          </a:p>
          <a:p>
            <a:r>
              <a:rPr lang="ru" dirty="0"/>
              <a:t> Областная конференция </a:t>
            </a:r>
            <a:r>
              <a:rPr lang="ru" dirty="0" smtClean="0"/>
              <a:t> «Социально-экономическая роль кооперации в развитии сельских территорий», </a:t>
            </a:r>
            <a:r>
              <a:rPr lang="ru" sz="1500" dirty="0" smtClean="0"/>
              <a:t>март 2017</a:t>
            </a:r>
            <a:endParaRPr sz="15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97167" name="Shape 196" descr="C:\Users\БА_АС\Desktop\Кооп Съезд 2017\фото для кооп съезда 2017\165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43650" y="1780384"/>
            <a:ext cx="4007225" cy="300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8" name="Shape 197"/>
          <p:cNvSpPr txBox="1">
            <a:spLocks noGrp="1"/>
          </p:cNvSpPr>
          <p:nvPr>
            <p:ph type="title"/>
          </p:nvPr>
        </p:nvSpPr>
        <p:spPr>
          <a:xfrm>
            <a:off x="91875" y="167025"/>
            <a:ext cx="44538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2400" b="1" dirty="0"/>
              <a:t>Повышение кооперативной грамотности</a:t>
            </a:r>
          </a:p>
        </p:txBody>
      </p:sp>
      <p:sp>
        <p:nvSpPr>
          <p:cNvPr id="1048709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19</a:t>
            </a:fld>
            <a:endParaRPr lang="ru">
              <a:solidFill>
                <a:schemeClr val="lt1"/>
              </a:solidFill>
            </a:endParaRPr>
          </a:p>
        </p:txBody>
      </p:sp>
      <p:sp>
        <p:nvSpPr>
          <p:cNvPr id="7" name="Shape 136"/>
          <p:cNvSpPr txBox="1">
            <a:spLocks/>
          </p:cNvSpPr>
          <p:nvPr/>
        </p:nvSpPr>
        <p:spPr>
          <a:xfrm>
            <a:off x="285720" y="4786310"/>
            <a:ext cx="4045200" cy="357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tabLst/>
              <a:defRPr/>
            </a:pPr>
            <a:r>
              <a:rPr lang="en-US" dirty="0" err="1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ru-RU" dirty="0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Волга 2017, 16.06.17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Shape 190"/>
          <p:cNvPicPr preferRelativeResize="0">
            <a:picLocks/>
          </p:cNvPicPr>
          <p:nvPr/>
        </p:nvPicPr>
        <p:blipFill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267494"/>
            <a:ext cx="576064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Shape 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ru"/>
              <a:t>Предпосылки появления проекта</a:t>
            </a:r>
          </a:p>
        </p:txBody>
      </p:sp>
      <p:sp>
        <p:nvSpPr>
          <p:cNvPr id="1048594" name="Shape 76"/>
          <p:cNvSpPr txBox="1">
            <a:spLocks noGrp="1"/>
          </p:cNvSpPr>
          <p:nvPr>
            <p:ph type="body" idx="1"/>
          </p:nvPr>
        </p:nvSpPr>
        <p:spPr>
          <a:xfrm>
            <a:off x="428596" y="2214560"/>
            <a:ext cx="6168300" cy="2266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000" dirty="0"/>
              <a:t>Динамичное </a:t>
            </a:r>
            <a:r>
              <a:rPr lang="ru" sz="2000" u="sng" dirty="0"/>
              <a:t>создание и развитие крестьянско-фермерских хозяйств</a:t>
            </a:r>
            <a:r>
              <a:rPr lang="ru" sz="2000" dirty="0"/>
              <a:t> в области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000" dirty="0"/>
              <a:t>Относительно </a:t>
            </a:r>
            <a:r>
              <a:rPr lang="ru" sz="2000" u="sng" dirty="0"/>
              <a:t>невысокий уровень развития с/х потребительской кооперации</a:t>
            </a:r>
            <a:r>
              <a:rPr lang="ru" sz="2000" dirty="0"/>
              <a:t> в области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2000" dirty="0" smtClean="0"/>
              <a:t>Ревсоюз «Средняя Волга» - </a:t>
            </a:r>
            <a:r>
              <a:rPr lang="ru" sz="2000" u="sng" dirty="0" smtClean="0"/>
              <a:t>неформальный центр компетенции</a:t>
            </a:r>
            <a:r>
              <a:rPr lang="ru" sz="2000" dirty="0" smtClean="0"/>
              <a:t> в сфере кооперации</a:t>
            </a:r>
            <a:endParaRPr lang="ru" dirty="0"/>
          </a:p>
        </p:txBody>
      </p:sp>
      <p:pic>
        <p:nvPicPr>
          <p:cNvPr id="2097154" name="Shape 77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700" y="2333025"/>
            <a:ext cx="2082749" cy="208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2</a:t>
            </a:fld>
            <a:endParaRPr lang="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Shape 203"/>
          <p:cNvSpPr txBox="1">
            <a:spLocks noGrp="1"/>
          </p:cNvSpPr>
          <p:nvPr>
            <p:ph type="title"/>
          </p:nvPr>
        </p:nvSpPr>
        <p:spPr>
          <a:xfrm>
            <a:off x="285720" y="2065350"/>
            <a:ext cx="8715436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542925" lvl="0" indent="-542925" rtl="0">
              <a:spcBef>
                <a:spcPts val="0"/>
              </a:spcBef>
              <a:buNone/>
            </a:pPr>
            <a:r>
              <a:rPr lang="ru" dirty="0"/>
              <a:t>5. Содействие </a:t>
            </a:r>
            <a:r>
              <a:rPr lang="ru" dirty="0" smtClean="0"/>
              <a:t>созданию сельскохозяйственных потребительских кооперативов</a:t>
            </a:r>
            <a:endParaRPr lang="ru" dirty="0"/>
          </a:p>
        </p:txBody>
      </p:sp>
      <p:sp>
        <p:nvSpPr>
          <p:cNvPr id="104871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20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Shape 208"/>
          <p:cNvSpPr txBox="1">
            <a:spLocks noGrp="1"/>
          </p:cNvSpPr>
          <p:nvPr>
            <p:ph type="title"/>
          </p:nvPr>
        </p:nvSpPr>
        <p:spPr>
          <a:xfrm>
            <a:off x="265500" y="224750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 smtClean="0"/>
              <a:t>Содействие  </a:t>
            </a:r>
            <a:r>
              <a:rPr lang="ru" sz="2000" b="1" dirty="0"/>
              <a:t>созданию </a:t>
            </a:r>
            <a:r>
              <a:rPr lang="ru" sz="2000" b="1" dirty="0" smtClean="0"/>
              <a:t>сельскохозяйственных потребительских кооперативов</a:t>
            </a:r>
            <a:endParaRPr lang="ru" sz="2000" b="1" dirty="0"/>
          </a:p>
        </p:txBody>
      </p:sp>
      <p:sp>
        <p:nvSpPr>
          <p:cNvPr id="1048717" name="Shape 209"/>
          <p:cNvSpPr txBox="1">
            <a:spLocks noGrp="1"/>
          </p:cNvSpPr>
          <p:nvPr>
            <p:ph type="body" idx="2"/>
          </p:nvPr>
        </p:nvSpPr>
        <p:spPr>
          <a:xfrm>
            <a:off x="4743450" y="267000"/>
            <a:ext cx="4400550" cy="472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180975" indent="-180975"/>
            <a:r>
              <a:rPr lang="ru" sz="1600" dirty="0"/>
              <a:t>Более 1000 консультаций по вопросам создания и развития с/х потребительских кооперативов</a:t>
            </a:r>
          </a:p>
          <a:p>
            <a:pPr marL="180975" indent="-180975"/>
            <a:r>
              <a:rPr lang="ru" sz="1600" dirty="0" smtClean="0"/>
              <a:t>Около 50 индивидуальных </a:t>
            </a:r>
            <a:r>
              <a:rPr lang="ru" sz="1600" dirty="0"/>
              <a:t>встреч с представителями  инициативных групп</a:t>
            </a:r>
          </a:p>
          <a:p>
            <a:pPr marL="180975" indent="-180975"/>
            <a:r>
              <a:rPr lang="ru" sz="1600" dirty="0"/>
              <a:t>Формирование и ведение реестра инициативных групп по созданию </a:t>
            </a:r>
            <a:r>
              <a:rPr lang="ru" sz="1600" dirty="0" smtClean="0"/>
              <a:t>кооперативов</a:t>
            </a:r>
          </a:p>
          <a:p>
            <a:pPr marL="180975" indent="-180975"/>
            <a:r>
              <a:rPr lang="ru" sz="1600" dirty="0" smtClean="0"/>
              <a:t>Зарегистрировано в 2017 году 3 СПоКа</a:t>
            </a:r>
            <a:endParaRPr lang="ru" sz="1600" dirty="0"/>
          </a:p>
          <a:p>
            <a:pPr marL="180975" indent="-180975"/>
            <a:r>
              <a:rPr lang="ru" sz="1600" dirty="0"/>
              <a:t>С несколькими  инициативными группами продолжается работа над уставами и планами деятельности</a:t>
            </a:r>
          </a:p>
        </p:txBody>
      </p:sp>
      <p:pic>
        <p:nvPicPr>
          <p:cNvPr id="2097169" name="Shape 210" descr="C:\Users\БА_АС\Desktop\Кооп Съезд 2017\фото для кооп съезда 2017\96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360102" y="2399899"/>
            <a:ext cx="3950600" cy="2229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18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21</a:t>
            </a:fld>
            <a:endParaRPr lang="ru">
              <a:solidFill>
                <a:schemeClr val="lt1"/>
              </a:solidFill>
            </a:endParaRPr>
          </a:p>
        </p:txBody>
      </p:sp>
      <p:sp>
        <p:nvSpPr>
          <p:cNvPr id="6" name="Shape 136"/>
          <p:cNvSpPr txBox="1">
            <a:spLocks noGrp="1"/>
          </p:cNvSpPr>
          <p:nvPr>
            <p:ph type="subTitle" idx="1"/>
          </p:nvPr>
        </p:nvSpPr>
        <p:spPr>
          <a:xfrm>
            <a:off x="285720" y="4572014"/>
            <a:ext cx="4045200" cy="57148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-RU" sz="1400" dirty="0" smtClean="0"/>
              <a:t>Офис Центра развития кооперации, 28.03.17</a:t>
            </a:r>
            <a:endParaRPr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Shape 24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7500"/>
              <a:buFont typeface="Arial"/>
              <a:buNone/>
            </a:pPr>
            <a:r>
              <a:rPr lang="ru" sz="4000"/>
              <a:t>Продолжение проекта</a:t>
            </a:r>
          </a:p>
        </p:txBody>
      </p:sp>
      <p:sp>
        <p:nvSpPr>
          <p:cNvPr id="1048722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22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Shape 220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4639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7500"/>
              <a:buFont typeface="Arial"/>
              <a:buNone/>
            </a:pPr>
            <a:r>
              <a:rPr lang="ru" sz="4000" dirty="0" smtClean="0"/>
              <a:t>Трудности и решения</a:t>
            </a:r>
            <a:endParaRPr lang="ru" sz="4000" dirty="0"/>
          </a:p>
        </p:txBody>
      </p:sp>
      <p:sp>
        <p:nvSpPr>
          <p:cNvPr id="1048726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23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Shape 225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114198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7500"/>
              <a:buFont typeface="Arial"/>
              <a:buNone/>
            </a:pPr>
            <a:r>
              <a:rPr lang="ru" sz="3600" dirty="0" smtClean="0"/>
              <a:t>Кадры: кооперация – это профессия</a:t>
            </a:r>
            <a:r>
              <a:rPr lang="ru" sz="4000" dirty="0" smtClean="0"/>
              <a:t/>
            </a:r>
            <a:br>
              <a:rPr lang="ru" sz="4000" dirty="0" smtClean="0"/>
            </a:br>
            <a:r>
              <a:rPr lang="ru" sz="4000" dirty="0" smtClean="0"/>
              <a:t/>
            </a:r>
            <a:br>
              <a:rPr lang="ru" sz="4000" dirty="0" smtClean="0"/>
            </a:br>
            <a:r>
              <a:rPr lang="ru" sz="4000" dirty="0" smtClean="0"/>
              <a:t/>
            </a:r>
            <a:br>
              <a:rPr lang="ru" sz="4000" dirty="0" smtClean="0"/>
            </a:br>
            <a:r>
              <a:rPr lang="ru" sz="2000" b="1" dirty="0" smtClean="0"/>
              <a:t>«Если не бывал у вас</a:t>
            </a:r>
            <a:br>
              <a:rPr lang="ru" sz="2000" b="1" dirty="0" smtClean="0"/>
            </a:br>
            <a:r>
              <a:rPr lang="ru" sz="2000" b="1" dirty="0" smtClean="0"/>
              <a:t>	 	инструктор-кооператор,</a:t>
            </a:r>
            <a:br>
              <a:rPr lang="ru" sz="2000" b="1" dirty="0" smtClean="0"/>
            </a:br>
            <a:r>
              <a:rPr lang="ru" sz="2000" b="1" dirty="0" smtClean="0"/>
              <a:t>требуйте его – </a:t>
            </a:r>
            <a:br>
              <a:rPr lang="ru" sz="2000" b="1" dirty="0" smtClean="0"/>
            </a:br>
            <a:r>
              <a:rPr lang="ru" sz="2000" b="1" dirty="0" smtClean="0"/>
              <a:t>		немедленно!»</a:t>
            </a:r>
            <a:r>
              <a:rPr lang="ru" sz="2000" dirty="0" smtClean="0"/>
              <a:t/>
            </a:r>
            <a:br>
              <a:rPr lang="ru" sz="2000" dirty="0" smtClean="0"/>
            </a:br>
            <a:r>
              <a:rPr lang="ru" sz="2000" dirty="0" smtClean="0"/>
              <a:t/>
            </a:r>
            <a:br>
              <a:rPr lang="ru" sz="2000" dirty="0" smtClean="0"/>
            </a:br>
            <a:r>
              <a:rPr lang="ru" sz="1600" dirty="0" smtClean="0"/>
              <a:t>В.В</a:t>
            </a:r>
            <a:r>
              <a:rPr lang="ru-RU" sz="1600" dirty="0" smtClean="0"/>
              <a:t>. Маяковский, 1924</a:t>
            </a:r>
            <a:endParaRPr lang="ru" sz="1600" dirty="0"/>
          </a:p>
        </p:txBody>
      </p:sp>
      <p:sp>
        <p:nvSpPr>
          <p:cNvPr id="1048730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24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Shape 23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394118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7500"/>
            </a:pPr>
            <a:r>
              <a:rPr lang="ru" sz="4000" dirty="0" smtClean="0"/>
              <a:t>Единая информационная политика</a:t>
            </a:r>
            <a:br>
              <a:rPr lang="ru" sz="4000" dirty="0" smtClean="0"/>
            </a:br>
            <a:r>
              <a:rPr lang="ru" sz="4000" dirty="0" smtClean="0"/>
              <a:t/>
            </a:r>
            <a:br>
              <a:rPr lang="ru" sz="4000" dirty="0" smtClean="0"/>
            </a:br>
            <a:r>
              <a:rPr lang="ru" sz="4000" dirty="0" smtClean="0"/>
              <a:t/>
            </a:r>
            <a:br>
              <a:rPr lang="ru" sz="4000" dirty="0" smtClean="0"/>
            </a:br>
            <a:r>
              <a:rPr lang="ru" sz="2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000" b="1" kern="1200" dirty="0" smtClean="0">
                <a:solidFill>
                  <a:schemeClr val="bg1"/>
                </a:solidFill>
              </a:rPr>
              <a:t>Чем меньше знаешь, тем легче тобою управлять» </a:t>
            </a:r>
            <a:br>
              <a:rPr lang="ru-RU" sz="2000" b="1" kern="1200" dirty="0" smtClean="0">
                <a:solidFill>
                  <a:schemeClr val="bg1"/>
                </a:solidFill>
              </a:rPr>
            </a:br>
            <a:r>
              <a:rPr lang="ru-RU" sz="2000" b="1" kern="1200" dirty="0" smtClean="0">
                <a:solidFill>
                  <a:schemeClr val="bg1"/>
                </a:solidFill>
              </a:rPr>
              <a:t/>
            </a:r>
            <a:br>
              <a:rPr lang="ru-RU" sz="2000" b="1" kern="1200" dirty="0" smtClean="0">
                <a:solidFill>
                  <a:schemeClr val="bg1"/>
                </a:solidFill>
              </a:rPr>
            </a:br>
            <a:r>
              <a:rPr lang="ru-RU" sz="1600" kern="1200" dirty="0" smtClean="0">
                <a:solidFill>
                  <a:schemeClr val="bg1"/>
                </a:solidFill>
              </a:rPr>
              <a:t>Л. Кэрролл, 1865</a:t>
            </a:r>
            <a:r>
              <a:rPr lang="ru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" sz="2000" dirty="0">
              <a:solidFill>
                <a:schemeClr val="bg1"/>
              </a:solidFill>
            </a:endParaRPr>
          </a:p>
        </p:txBody>
      </p:sp>
      <p:sp>
        <p:nvSpPr>
          <p:cNvPr id="1048734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25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Shape 235"/>
          <p:cNvSpPr txBox="1">
            <a:spLocks noGrp="1"/>
          </p:cNvSpPr>
          <p:nvPr>
            <p:ph type="title"/>
          </p:nvPr>
        </p:nvSpPr>
        <p:spPr>
          <a:xfrm>
            <a:off x="500034" y="714362"/>
            <a:ext cx="7466126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7500"/>
            </a:pPr>
            <a:r>
              <a:rPr lang="ru" sz="4000" dirty="0" smtClean="0"/>
              <a:t>Инфраструктура сельскохозяйственной кооперации</a:t>
            </a:r>
            <a:br>
              <a:rPr lang="ru" sz="4000" dirty="0" smtClean="0"/>
            </a:br>
            <a:r>
              <a:rPr lang="ru" sz="4000" dirty="0" smtClean="0"/>
              <a:t/>
            </a:r>
            <a:br>
              <a:rPr lang="ru" sz="4000" dirty="0" smtClean="0"/>
            </a:br>
            <a:r>
              <a:rPr lang="ru-RU" sz="1800" b="1" kern="1200" dirty="0" smtClean="0">
                <a:solidFill>
                  <a:schemeClr val="bg1"/>
                </a:solidFill>
              </a:rPr>
              <a:t>«Кооперация и государство – это вода и огонь, но если их согласовать, то из воды и огня получится паровая машина, способная сделать огромную полезную работу» </a:t>
            </a:r>
            <a:r>
              <a:rPr lang="ru-RU" sz="1800" kern="1200" dirty="0" smtClean="0">
                <a:solidFill>
                  <a:schemeClr val="bg1"/>
                </a:solidFill>
              </a:rPr>
              <a:t/>
            </a:r>
            <a:br>
              <a:rPr lang="ru-RU" sz="1800" kern="1200" dirty="0" smtClean="0">
                <a:solidFill>
                  <a:schemeClr val="bg1"/>
                </a:solidFill>
              </a:rPr>
            </a:br>
            <a:r>
              <a:rPr lang="ru-RU" sz="1800" kern="1200" dirty="0" smtClean="0">
                <a:solidFill>
                  <a:schemeClr val="bg1"/>
                </a:solidFill>
              </a:rPr>
              <a:t/>
            </a:r>
            <a:br>
              <a:rPr lang="ru-RU" sz="1800" kern="1200" dirty="0" smtClean="0">
                <a:solidFill>
                  <a:schemeClr val="bg1"/>
                </a:solidFill>
              </a:rPr>
            </a:br>
            <a:r>
              <a:rPr lang="ru-RU" sz="1600" kern="1200" dirty="0" smtClean="0">
                <a:solidFill>
                  <a:schemeClr val="bg1"/>
                </a:solidFill>
              </a:rPr>
              <a:t>А.В.Чаянов</a:t>
            </a:r>
            <a:r>
              <a:rPr lang="ru-RU" sz="4000" kern="1200" dirty="0" smtClean="0">
                <a:solidFill>
                  <a:schemeClr val="tx1"/>
                </a:solidFill>
              </a:rPr>
              <a:t/>
            </a:r>
            <a:br>
              <a:rPr lang="ru-RU" sz="4000" kern="1200" dirty="0" smtClean="0">
                <a:solidFill>
                  <a:schemeClr val="tx1"/>
                </a:solidFill>
              </a:rPr>
            </a:br>
            <a:endParaRPr lang="ru" sz="4000" dirty="0"/>
          </a:p>
        </p:txBody>
      </p:sp>
      <p:sp>
        <p:nvSpPr>
          <p:cNvPr id="1048738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26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Shape 245"/>
          <p:cNvSpPr txBox="1">
            <a:spLocks noGrp="1"/>
          </p:cNvSpPr>
          <p:nvPr>
            <p:ph type="title"/>
          </p:nvPr>
        </p:nvSpPr>
        <p:spPr>
          <a:xfrm>
            <a:off x="460950" y="589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7500"/>
              <a:buFont typeface="Arial"/>
              <a:buNone/>
            </a:pPr>
            <a:r>
              <a:rPr lang="ru" sz="4000"/>
              <a:t>Кооперативы делают мир лучше!</a:t>
            </a:r>
          </a:p>
        </p:txBody>
      </p:sp>
      <p:sp>
        <p:nvSpPr>
          <p:cNvPr id="1048742" name="Shape 246"/>
          <p:cNvSpPr txBox="1"/>
          <p:nvPr/>
        </p:nvSpPr>
        <p:spPr>
          <a:xfrm>
            <a:off x="460950" y="1071750"/>
            <a:ext cx="723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Самарский областной ревизионный союз   сельскохозяйственных кооперативов «Средняя Волга»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FFFF"/>
                </a:solidFill>
              </a:rPr>
              <a:t>                                                                                                              </a:t>
            </a:r>
            <a:r>
              <a:rPr lang="ru" sz="1600">
                <a:solidFill>
                  <a:srgbClr val="FFFFFF"/>
                </a:solidFill>
              </a:rPr>
              <a:t>443058, г. Самара,       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FFFFFF"/>
                </a:solidFill>
              </a:rPr>
              <a:t>ул. 22 Партсъезда, д.41, оф. 114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600">
                <a:solidFill>
                  <a:srgbClr val="FFFFFF"/>
                </a:solidFill>
              </a:rPr>
              <a:t>тел.:(846) 379-17-24, 276-88-72,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600">
                <a:solidFill>
                  <a:srgbClr val="FFFFFF"/>
                </a:solidFill>
              </a:rPr>
              <a:t>факс: 276-88-73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FFFFFF"/>
                </a:solidFill>
              </a:rPr>
              <a:t>e-mail: </a:t>
            </a:r>
            <a:r>
              <a:rPr lang="ru" sz="1600" u="sng">
                <a:solidFill>
                  <a:schemeClr val="hlink"/>
                </a:solidFill>
                <a:hlinkClick r:id="rId3"/>
              </a:rPr>
              <a:t>revsouz_sv@mail.ru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600">
                <a:solidFill>
                  <a:srgbClr val="FFFFFF"/>
                </a:solidFill>
              </a:rPr>
              <a:t>www.revsouzsv.ucoz.ru</a:t>
            </a:r>
          </a:p>
        </p:txBody>
      </p:sp>
      <p:pic>
        <p:nvPicPr>
          <p:cNvPr id="2097170" name="Shape 247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656" y="4080725"/>
            <a:ext cx="1707094" cy="90872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7171" name="Shape 248"/>
          <p:cNvPicPr preferRelativeResize="0">
            <a:picLocks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952" y="4080725"/>
            <a:ext cx="1820150" cy="90872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8743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27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hape 8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Цели проекта</a:t>
            </a:r>
          </a:p>
        </p:txBody>
      </p:sp>
      <p:sp>
        <p:nvSpPr>
          <p:cNvPr id="1048599" name="Shape 83"/>
          <p:cNvSpPr txBox="1">
            <a:spLocks noGrp="1"/>
          </p:cNvSpPr>
          <p:nvPr>
            <p:ph type="body" idx="1"/>
          </p:nvPr>
        </p:nvSpPr>
        <p:spPr>
          <a:xfrm>
            <a:off x="428596" y="1714494"/>
            <a:ext cx="5958900" cy="28650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ru" dirty="0"/>
              <a:t>Содействие развитию всех видов кооперации,  </a:t>
            </a:r>
            <a:r>
              <a:rPr lang="ru" u="sng" dirty="0"/>
              <a:t>приоритет – </a:t>
            </a:r>
            <a:r>
              <a:rPr lang="ru" u="sng" dirty="0" smtClean="0"/>
              <a:t>сельскохозяйственная кооперация</a:t>
            </a:r>
            <a:endParaRPr lang="ru" u="sng" dirty="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ru" dirty="0"/>
              <a:t>Повышение </a:t>
            </a:r>
            <a:r>
              <a:rPr lang="ru" u="sng" dirty="0"/>
              <a:t>кооперативной грамотности</a:t>
            </a:r>
            <a:r>
              <a:rPr lang="ru" dirty="0"/>
              <a:t> жителей </a:t>
            </a:r>
            <a:r>
              <a:rPr lang="ru" dirty="0" smtClean="0"/>
              <a:t>села</a:t>
            </a:r>
            <a:endParaRPr lang="ru" dirty="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ru" dirty="0"/>
              <a:t>Применение </a:t>
            </a:r>
            <a:r>
              <a:rPr lang="ru" u="sng" dirty="0"/>
              <a:t>кооперативной технологии </a:t>
            </a:r>
            <a:r>
              <a:rPr lang="ru" dirty="0"/>
              <a:t>в решении социальных задач и становлении гражданского общества в сельской местности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ru" dirty="0"/>
              <a:t>Повышение </a:t>
            </a:r>
            <a:r>
              <a:rPr lang="ru" u="sng" dirty="0"/>
              <a:t>качества жизни</a:t>
            </a:r>
            <a:r>
              <a:rPr lang="ru" dirty="0"/>
              <a:t>, занятости и самозанятости сельского населения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ru" dirty="0"/>
              <a:t/>
            </a:r>
            <a:br>
              <a:rPr lang="ru" dirty="0"/>
            </a:br>
            <a:endParaRPr lang="ru" dirty="0"/>
          </a:p>
        </p:txBody>
      </p:sp>
      <p:pic>
        <p:nvPicPr>
          <p:cNvPr id="2097155" name="Shape 84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150" y="2405900"/>
            <a:ext cx="1862775" cy="18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0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3</a:t>
            </a:fld>
            <a:endParaRPr lang="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hape 8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 dirty="0"/>
              <a:t>Основные </a:t>
            </a:r>
            <a:r>
              <a:rPr lang="ru" b="1" dirty="0" smtClean="0"/>
              <a:t>задачи проекта</a:t>
            </a:r>
            <a:endParaRPr lang="ru" b="1" dirty="0"/>
          </a:p>
        </p:txBody>
      </p:sp>
      <p:graphicFrame>
        <p:nvGraphicFramePr>
          <p:cNvPr id="4194304" name="Shape 90"/>
          <p:cNvGraphicFramePr>
            <a:graphicFrameLocks/>
          </p:cNvGraphicFramePr>
          <p:nvPr/>
        </p:nvGraphicFramePr>
        <p:xfrm>
          <a:off x="185750" y="1800225"/>
          <a:ext cx="8824950" cy="2889444"/>
        </p:xfrm>
        <a:graphic>
          <a:graphicData uri="http://schemas.openxmlformats.org/drawingml/2006/table">
            <a:tbl>
              <a:tblPr>
                <a:noFill/>
                <a:tableStyleId>{63B6DBDC-1460-43CD-AF1C-9D676FDF3EA8}</a:tableStyleId>
              </a:tblPr>
              <a:tblGrid>
                <a:gridCol w="4381550"/>
                <a:gridCol w="4443400"/>
              </a:tblGrid>
              <a:tr h="381000"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6AA84F"/>
                        </a:buClr>
                        <a:buSzPct val="100000"/>
                        <a:buFont typeface="Roboto"/>
                        <a:buChar char="●"/>
                      </a:pPr>
                      <a:r>
                        <a:rPr lang="ru" sz="1600" dirty="0">
                          <a:solidFill>
                            <a:schemeClr val="tx2"/>
                          </a:solidFill>
                          <a:sym typeface="Roboto"/>
                        </a:rPr>
                        <a:t>Популяризация кооперативных ценностей через информирование </a:t>
                      </a:r>
                      <a:r>
                        <a:rPr lang="ru" sz="1600" dirty="0" smtClean="0">
                          <a:solidFill>
                            <a:schemeClr val="tx2"/>
                          </a:solidFill>
                          <a:sym typeface="Roboto"/>
                        </a:rPr>
                        <a:t>населения,</a:t>
                      </a:r>
                      <a:r>
                        <a:rPr lang="ru" sz="1600" baseline="0" dirty="0" smtClean="0">
                          <a:solidFill>
                            <a:schemeClr val="tx2"/>
                          </a:solidFill>
                          <a:sym typeface="Roboto"/>
                        </a:rPr>
                        <a:t> </a:t>
                      </a:r>
                      <a:r>
                        <a:rPr lang="ru" sz="1600" dirty="0" smtClean="0">
                          <a:solidFill>
                            <a:schemeClr val="tx2"/>
                          </a:solidFill>
                          <a:sym typeface="Roboto"/>
                        </a:rPr>
                        <a:t>представителей </a:t>
                      </a:r>
                      <a:r>
                        <a:rPr lang="ru" sz="1600" dirty="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СМИ и органов власти о преимуществах </a:t>
                      </a:r>
                      <a:r>
                        <a:rPr lang="ru" sz="1600" dirty="0">
                          <a:solidFill>
                            <a:schemeClr val="tx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кооперации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6AA84F"/>
                        </a:buClr>
                        <a:buSzPct val="100000"/>
                        <a:buFont typeface="Roboto"/>
                        <a:buChar char="●"/>
                      </a:pPr>
                      <a:r>
                        <a:rPr lang="ru" sz="1600" dirty="0">
                          <a:solidFill>
                            <a:schemeClr val="tx2"/>
                          </a:solidFill>
                          <a:sym typeface="Roboto"/>
                        </a:rPr>
                        <a:t>Повышение кооперативной культуры населения, информирование о мерах государственной </a:t>
                      </a:r>
                      <a:r>
                        <a:rPr lang="ru" sz="1600" dirty="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поддержки мелких сельхозтоваропроизводителей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6AA84F"/>
                        </a:buClr>
                        <a:buSzPct val="100000"/>
                        <a:buFont typeface="Roboto"/>
                        <a:buChar char="●"/>
                      </a:pPr>
                      <a:r>
                        <a:rPr lang="ru" sz="1600" dirty="0">
                          <a:solidFill>
                            <a:schemeClr val="tx2"/>
                          </a:solidFill>
                          <a:sym typeface="Roboto"/>
                        </a:rPr>
                        <a:t>Становление кооперативов как центров социальной жизни села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6AA84F"/>
                        </a:buClr>
                        <a:buSzPct val="100000"/>
                        <a:buFont typeface="Roboto"/>
                        <a:buChar char="●"/>
                      </a:pPr>
                      <a:r>
                        <a:rPr lang="ru" sz="1600" dirty="0">
                          <a:solidFill>
                            <a:schemeClr val="tx2"/>
                          </a:solidFill>
                          <a:sym typeface="Roboto"/>
                        </a:rPr>
                        <a:t>Организация квалифицированной юридической и бухгалтерской поддержки сельским кооперативным организациям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04860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hape 9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Стоимость проекта</a:t>
            </a:r>
          </a:p>
        </p:txBody>
      </p:sp>
      <p:sp>
        <p:nvSpPr>
          <p:cNvPr id="1048614" name="Shape 96"/>
          <p:cNvSpPr txBox="1">
            <a:spLocks noGrp="1"/>
          </p:cNvSpPr>
          <p:nvPr>
            <p:ph type="body" idx="2"/>
          </p:nvPr>
        </p:nvSpPr>
        <p:spPr>
          <a:xfrm>
            <a:off x="4572000" y="724200"/>
            <a:ext cx="4572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ru" dirty="0"/>
              <a:t>Президентский грант  — 870 234 руб.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Средства Ревсоюза </a:t>
            </a: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«</a:t>
            </a:r>
            <a:r>
              <a:rPr lang="ru" dirty="0"/>
              <a:t>Средняя Волга» </a:t>
            </a:r>
            <a:r>
              <a:rPr lang="ru" dirty="0" smtClean="0"/>
              <a:t>       — </a:t>
            </a:r>
            <a:r>
              <a:rPr lang="ru" dirty="0"/>
              <a:t>183 200 руб.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Спонсорская помощь </a:t>
            </a: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(</a:t>
            </a:r>
            <a:r>
              <a:rPr lang="ru" dirty="0"/>
              <a:t>конкурс журналистов) </a:t>
            </a:r>
            <a:r>
              <a:rPr lang="ru" dirty="0" smtClean="0"/>
              <a:t> — </a:t>
            </a:r>
            <a:r>
              <a:rPr lang="ru" dirty="0"/>
              <a:t>40 000 руб.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97156" name="Shape 97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275" y="3805825"/>
            <a:ext cx="2036850" cy="1084250"/>
          </a:xfrm>
          <a:prstGeom prst="rect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8615" name="Shape 98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/>
              <a:t>1 093 434 рублей</a:t>
            </a:r>
          </a:p>
        </p:txBody>
      </p:sp>
      <p:sp>
        <p:nvSpPr>
          <p:cNvPr id="104861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5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hape 10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/>
              <a:t>Партнеры проекта</a:t>
            </a:r>
          </a:p>
        </p:txBody>
      </p:sp>
      <p:sp>
        <p:nvSpPr>
          <p:cNvPr id="1048624" name="Shape 104"/>
          <p:cNvSpPr txBox="1">
            <a:spLocks noGrp="1"/>
          </p:cNvSpPr>
          <p:nvPr>
            <p:ph type="body" idx="4294967295"/>
          </p:nvPr>
        </p:nvSpPr>
        <p:spPr>
          <a:xfrm>
            <a:off x="98250" y="925475"/>
            <a:ext cx="5843100" cy="407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 b="1" dirty="0" smtClean="0"/>
              <a:t>министерство </a:t>
            </a:r>
            <a:r>
              <a:rPr lang="ru" sz="1600" b="1" dirty="0"/>
              <a:t>сельского хозяйства и продовольствия Самарской области</a:t>
            </a:r>
          </a:p>
          <a:p>
            <a:pPr lvl="0">
              <a:spcBef>
                <a:spcPts val="0"/>
              </a:spcBef>
              <a:buNone/>
            </a:pPr>
            <a:r>
              <a:rPr lang="ru" sz="1600" b="1" dirty="0" smtClean="0"/>
              <a:t>АККОР по Самарской области</a:t>
            </a:r>
            <a:endParaRPr lang="ru" sz="1600" b="1" dirty="0"/>
          </a:p>
          <a:p>
            <a:pPr lvl="0">
              <a:spcBef>
                <a:spcPts val="0"/>
              </a:spcBef>
              <a:buNone/>
            </a:pPr>
            <a:r>
              <a:rPr lang="ru" sz="1600" b="1" dirty="0"/>
              <a:t>Комитет Самарской областной организации профсоюза работников АПК России</a:t>
            </a:r>
          </a:p>
          <a:p>
            <a:pPr lvl="0">
              <a:spcBef>
                <a:spcPts val="0"/>
              </a:spcBef>
              <a:buNone/>
            </a:pPr>
            <a:r>
              <a:rPr lang="ru" sz="1600" b="1" dirty="0"/>
              <a:t>ФГБОУ ВО «Самарская государственная сельскохозяйственная </a:t>
            </a:r>
            <a:r>
              <a:rPr lang="ru" sz="1600" b="1" dirty="0" smtClean="0"/>
              <a:t>академия»</a:t>
            </a:r>
            <a:endParaRPr lang="ru" sz="1600" b="1" dirty="0"/>
          </a:p>
          <a:p>
            <a:pPr lvl="0">
              <a:spcBef>
                <a:spcPts val="0"/>
              </a:spcBef>
              <a:buNone/>
            </a:pPr>
            <a:r>
              <a:rPr lang="ru" sz="1600" b="1" dirty="0"/>
              <a:t>ГБУ ДПО «Самара – аграрная региональная информационная система» ( «Самара-АРИС»)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97157" name="Shape 105" descr="C:\Users\БА_АС\Desktop\Кооп Съезд 2017\фото для кооп съезда 2017\173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177700" y="831974"/>
            <a:ext cx="2704575" cy="20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Shape 106" descr="C:\Users\БА_АС\Desktop\Кооп Съезд 2017\фото для кооп съезда 2017\DSC04551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6177700" y="3056498"/>
            <a:ext cx="2704574" cy="1806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5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6</a:t>
            </a:fld>
            <a:endParaRPr lang="ru"/>
          </a:p>
        </p:txBody>
      </p:sp>
      <p:sp>
        <p:nvSpPr>
          <p:cNvPr id="7" name="Shape 136"/>
          <p:cNvSpPr txBox="1">
            <a:spLocks/>
          </p:cNvSpPr>
          <p:nvPr/>
        </p:nvSpPr>
        <p:spPr>
          <a:xfrm>
            <a:off x="6143636" y="571486"/>
            <a:ext cx="4045200" cy="285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tabLst/>
              <a:defRPr/>
            </a:pPr>
            <a:r>
              <a:rPr lang="ru-RU" sz="1200" dirty="0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МСХП СО, 23.03.17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136"/>
          <p:cNvSpPr txBox="1">
            <a:spLocks/>
          </p:cNvSpPr>
          <p:nvPr/>
        </p:nvSpPr>
        <p:spPr>
          <a:xfrm>
            <a:off x="6143636" y="4857748"/>
            <a:ext cx="4045200" cy="285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tabLst/>
              <a:defRPr/>
            </a:pPr>
            <a:r>
              <a:rPr lang="ru-RU" sz="1200" noProof="0" dirty="0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СГСХА, 22.09.17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Shape 11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Как решались задачи проекта</a:t>
            </a:r>
          </a:p>
        </p:txBody>
      </p:sp>
      <p:sp>
        <p:nvSpPr>
          <p:cNvPr id="1048631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7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hape 1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1</a:t>
            </a:r>
            <a:r>
              <a:rPr lang="ru" dirty="0" smtClean="0"/>
              <a:t>. Работа </a:t>
            </a:r>
            <a:r>
              <a:rPr lang="ru" dirty="0"/>
              <a:t>со СМИ</a:t>
            </a:r>
          </a:p>
        </p:txBody>
      </p:sp>
      <p:sp>
        <p:nvSpPr>
          <p:cNvPr id="1048637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8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hape 121"/>
          <p:cNvSpPr txBox="1">
            <a:spLocks noGrp="1"/>
          </p:cNvSpPr>
          <p:nvPr>
            <p:ph type="title"/>
          </p:nvPr>
        </p:nvSpPr>
        <p:spPr>
          <a:xfrm>
            <a:off x="156825" y="161925"/>
            <a:ext cx="2994000" cy="95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</a:pPr>
            <a:r>
              <a:rPr lang="ru" sz="2400" b="1" dirty="0" smtClean="0"/>
              <a:t>Работа </a:t>
            </a:r>
            <a:r>
              <a:rPr lang="ru" sz="2400" b="1" dirty="0"/>
              <a:t>со СМИ</a:t>
            </a:r>
          </a:p>
        </p:txBody>
      </p:sp>
      <p:sp>
        <p:nvSpPr>
          <p:cNvPr id="1048646" name="Shape 122"/>
          <p:cNvSpPr txBox="1">
            <a:spLocks noGrp="1"/>
          </p:cNvSpPr>
          <p:nvPr>
            <p:ph type="body" idx="1"/>
          </p:nvPr>
        </p:nvSpPr>
        <p:spPr>
          <a:xfrm>
            <a:off x="35025" y="1057450"/>
            <a:ext cx="3237600" cy="377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66700" lvl="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" sz="1500" dirty="0" smtClean="0"/>
              <a:t>Образовательный </a:t>
            </a:r>
            <a:r>
              <a:rPr lang="ru" sz="1500" dirty="0"/>
              <a:t>семинар, пресс-конференция с редакторами и журналистами региональных СМИ и муниципальных </a:t>
            </a:r>
            <a:r>
              <a:rPr lang="ru" sz="1500" dirty="0" smtClean="0"/>
              <a:t>районов</a:t>
            </a:r>
          </a:p>
          <a:p>
            <a:pPr marL="266700" lvl="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" sz="1500" dirty="0" smtClean="0"/>
              <a:t>Школа </a:t>
            </a:r>
            <a:r>
              <a:rPr lang="ru" sz="1500" dirty="0"/>
              <a:t>редакторов муниципальных СМИ, </a:t>
            </a:r>
            <a:r>
              <a:rPr lang="ru" sz="1500" dirty="0" smtClean="0"/>
              <a:t>семинар</a:t>
            </a:r>
          </a:p>
          <a:p>
            <a:pPr marL="266700" lvl="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" sz="1500" dirty="0" smtClean="0"/>
              <a:t>Конкурс </a:t>
            </a:r>
            <a:r>
              <a:rPr lang="ru" sz="1500" dirty="0"/>
              <a:t>журналистов для муниципальных СМИ по теме </a:t>
            </a:r>
            <a:r>
              <a:rPr lang="ru" sz="1500" dirty="0" smtClean="0"/>
              <a:t>«Сельскохозяйственная </a:t>
            </a:r>
            <a:r>
              <a:rPr lang="ru" sz="1500" dirty="0"/>
              <a:t>кооперация: стратегия развития</a:t>
            </a:r>
            <a:r>
              <a:rPr lang="ru" sz="1500" dirty="0" smtClean="0"/>
              <a:t>», </a:t>
            </a:r>
            <a:r>
              <a:rPr lang="ru" dirty="0" smtClean="0"/>
              <a:t>апрель 2017</a:t>
            </a:r>
            <a:endParaRPr lang="ru" dirty="0"/>
          </a:p>
          <a:p>
            <a:pPr lvl="0">
              <a:spcBef>
                <a:spcPts val="0"/>
              </a:spcBef>
              <a:buNone/>
            </a:pPr>
            <a:endParaRPr sz="1500" dirty="0"/>
          </a:p>
          <a:p>
            <a:pPr lvl="0">
              <a:spcBef>
                <a:spcPts val="0"/>
              </a:spcBef>
              <a:buNone/>
            </a:pPr>
            <a:endParaRPr sz="1500" dirty="0"/>
          </a:p>
        </p:txBody>
      </p:sp>
      <p:pic>
        <p:nvPicPr>
          <p:cNvPr id="2097159" name="Shape 123" descr="C:\Users\БА_АС\Desktop\Кооп Съезд 2017\фото для кооп съезда 2017\76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4663950" y="357801"/>
            <a:ext cx="2808000" cy="21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0" name="Shape 124" descr="C:\Users\БА_АС\Desktop\Кооп Съезд 2017\фото для кооп съезда 2017\95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4663950" y="2766225"/>
            <a:ext cx="2808001" cy="20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7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pPr lvl="0">
                <a:spcBef>
                  <a:spcPts val="0"/>
                </a:spcBef>
                <a:buNone/>
              </a:pPr>
              <a:t>9</a:t>
            </a:fld>
            <a:endParaRPr lang="ru"/>
          </a:p>
        </p:txBody>
      </p:sp>
      <p:sp>
        <p:nvSpPr>
          <p:cNvPr id="9" name="Shape 136"/>
          <p:cNvSpPr txBox="1">
            <a:spLocks/>
          </p:cNvSpPr>
          <p:nvPr/>
        </p:nvSpPr>
        <p:spPr>
          <a:xfrm>
            <a:off x="4643438" y="4786328"/>
            <a:ext cx="4045200" cy="357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СГСХА,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22.09.17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Shape 136"/>
          <p:cNvSpPr txBox="1">
            <a:spLocks/>
          </p:cNvSpPr>
          <p:nvPr/>
        </p:nvSpPr>
        <p:spPr>
          <a:xfrm>
            <a:off x="4643438" y="0"/>
            <a:ext cx="4045200" cy="357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tabLst/>
              <a:defRPr/>
            </a:pPr>
            <a:r>
              <a:rPr lang="en-US" dirty="0" err="1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ru-RU" dirty="0" smtClean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Волга 2017, 16.06.17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2313</Words>
  <Application>Microsoft Office PowerPoint</Application>
  <PresentationFormat>Экран (16:9)</PresentationFormat>
  <Paragraphs>311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Material</vt:lpstr>
      <vt:lpstr>  О реализации проекта «Центр развития кооперации»</vt:lpstr>
      <vt:lpstr>Предпосылки появления проекта</vt:lpstr>
      <vt:lpstr>Цели проекта</vt:lpstr>
      <vt:lpstr>Основные задачи проекта</vt:lpstr>
      <vt:lpstr>Стоимость проекта</vt:lpstr>
      <vt:lpstr>Партнеры проекта</vt:lpstr>
      <vt:lpstr>Как решались задачи проекта</vt:lpstr>
      <vt:lpstr>1. Работа со СМИ</vt:lpstr>
      <vt:lpstr>Работа со СМИ</vt:lpstr>
      <vt:lpstr>2. Методическая работа</vt:lpstr>
      <vt:lpstr>  Методическая работа</vt:lpstr>
      <vt:lpstr> Методическая работа</vt:lpstr>
      <vt:lpstr>3. Законотворческая деятельность</vt:lpstr>
      <vt:lpstr>Первая инициатива</vt:lpstr>
      <vt:lpstr>Вторая инициатива</vt:lpstr>
      <vt:lpstr>Третья инициатива</vt:lpstr>
      <vt:lpstr>4. Повышение кооперативной       грамотности</vt:lpstr>
      <vt:lpstr>Повышение кооперативной грамотности</vt:lpstr>
      <vt:lpstr>Повышение кооперативной грамотности</vt:lpstr>
      <vt:lpstr>5. Содействие созданию сельскохозяйственных потребительских кооперативов</vt:lpstr>
      <vt:lpstr>Содействие  созданию сельскохозяйственных потребительских кооперативов</vt:lpstr>
      <vt:lpstr>Продолжение проекта</vt:lpstr>
      <vt:lpstr>Трудности и решения</vt:lpstr>
      <vt:lpstr>Кадры: кооперация – это профессия   «Если не бывал у вас    инструктор-кооператор, требуйте его –    немедленно!»  В.В. Маяковский, 1924</vt:lpstr>
      <vt:lpstr>Единая информационная политика   «Чем меньше знаешь, тем легче тобою управлять»   Л. Кэрролл, 1865 </vt:lpstr>
      <vt:lpstr>Инфраструктура сельскохозяйственной кооперации  «Кооперация и государство – это вода и огонь, но если их согласовать, то из воды и огня получится паровая машина, способная сделать огромную полезную работу»   А.В.Чаянов </vt:lpstr>
      <vt:lpstr>Кооперативы делают мир лучше!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проекта «Центр развития кооперации»</dc:title>
  <dc:creator>БА_АС</dc:creator>
  <cp:lastModifiedBy>User</cp:lastModifiedBy>
  <cp:revision>51</cp:revision>
  <dcterms:created xsi:type="dcterms:W3CDTF">2017-11-14T04:39:23Z</dcterms:created>
  <dcterms:modified xsi:type="dcterms:W3CDTF">2017-11-17T04:45:03Z</dcterms:modified>
</cp:coreProperties>
</file>