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9" r:id="rId3"/>
    <p:sldId id="260" r:id="rId4"/>
    <p:sldId id="261" r:id="rId5"/>
    <p:sldId id="267" r:id="rId6"/>
    <p:sldId id="264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3A8D"/>
    <a:srgbClr val="129481"/>
    <a:srgbClr val="0F2741"/>
    <a:srgbClr val="001736"/>
    <a:srgbClr val="003374"/>
    <a:srgbClr val="C9A093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Производство продукции и реализация через ОРЦ, тонн 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Произведено продукции 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18200</c:v>
                </c:pt>
                <c:pt idx="1">
                  <c:v>20250</c:v>
                </c:pt>
                <c:pt idx="2">
                  <c:v>23700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Реализованно ОРЦ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2100</c:v>
                </c:pt>
                <c:pt idx="1">
                  <c:v>3200</c:v>
                </c:pt>
                <c:pt idx="2">
                  <c:v>6300</c:v>
                </c:pt>
              </c:numCache>
            </c:numRef>
          </c:val>
        </c:ser>
        <c:dLbls>
          <c:showVal val="1"/>
        </c:dLbls>
        <c:overlap val="-25"/>
        <c:axId val="77971840"/>
        <c:axId val="77973376"/>
      </c:barChart>
      <c:catAx>
        <c:axId val="77971840"/>
        <c:scaling>
          <c:orientation val="minMax"/>
        </c:scaling>
        <c:axPos val="b"/>
        <c:numFmt formatCode="General" sourceLinked="1"/>
        <c:majorTickMark val="none"/>
        <c:tickLblPos val="nextTo"/>
        <c:crossAx val="77973376"/>
        <c:crosses val="autoZero"/>
        <c:auto val="1"/>
        <c:lblAlgn val="ctr"/>
        <c:lblOffset val="100"/>
      </c:catAx>
      <c:valAx>
        <c:axId val="779733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7971840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Посевные площади, га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650</c:v>
                </c:pt>
                <c:pt idx="1">
                  <c:v>730</c:v>
                </c:pt>
                <c:pt idx="2">
                  <c:v>760</c:v>
                </c:pt>
              </c:numCache>
            </c:numRef>
          </c:val>
        </c:ser>
        <c:dLbls>
          <c:showVal val="1"/>
        </c:dLbls>
        <c:overlap val="-25"/>
        <c:axId val="80041856"/>
        <c:axId val="80043392"/>
      </c:barChart>
      <c:catAx>
        <c:axId val="80041856"/>
        <c:scaling>
          <c:orientation val="minMax"/>
        </c:scaling>
        <c:axPos val="b"/>
        <c:numFmt formatCode="General" sourceLinked="1"/>
        <c:majorTickMark val="none"/>
        <c:tickLblPos val="nextTo"/>
        <c:crossAx val="80043392"/>
        <c:crosses val="autoZero"/>
        <c:auto val="1"/>
        <c:lblAlgn val="ctr"/>
        <c:lblOffset val="100"/>
      </c:catAx>
      <c:valAx>
        <c:axId val="800433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0041856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325" y="142060"/>
            <a:ext cx="7772400" cy="133251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0"/>
                <a:solidFill>
                  <a:srgbClr val="173A8D"/>
                </a:solidFill>
                <a:latin typeface="+mn-lt"/>
              </a:rPr>
              <a:t>Организация кооперативного </a:t>
            </a:r>
            <a:r>
              <a:rPr lang="ru-RU" sz="4000" b="1" dirty="0" err="1" smtClean="0">
                <a:ln w="0"/>
                <a:solidFill>
                  <a:srgbClr val="173A8D"/>
                </a:solidFill>
                <a:latin typeface="+mn-lt"/>
              </a:rPr>
              <a:t>логистического</a:t>
            </a:r>
            <a:r>
              <a:rPr lang="ru-RU" sz="4000" b="1" dirty="0" smtClean="0">
                <a:ln w="0"/>
                <a:solidFill>
                  <a:srgbClr val="173A8D"/>
                </a:solidFill>
                <a:latin typeface="+mn-lt"/>
              </a:rPr>
              <a:t> центра</a:t>
            </a:r>
            <a:endParaRPr lang="en-US" sz="4000" b="1" dirty="0">
              <a:ln w="0"/>
              <a:solidFill>
                <a:srgbClr val="173A8D"/>
              </a:solidFill>
              <a:effectLst/>
              <a:latin typeface="+mn-lt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л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7442" y="2095242"/>
            <a:ext cx="6330265" cy="4156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neva CY"/>
                <a:ea typeface="Geneva CY"/>
                <a:cs typeface="Geneva CY"/>
              </a:rPr>
              <a:t>Информация о кооперативе</a:t>
            </a:r>
            <a:endParaRPr lang="en-US" dirty="0">
              <a:latin typeface="+mn-lt"/>
            </a:endParaRPr>
          </a:p>
        </p:txBody>
      </p:sp>
      <p:sp>
        <p:nvSpPr>
          <p:cNvPr id="56" name="Содержимое 5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Кооператив создан в 2012 г.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Состоит из 11 крестьянско-фермерских хозяйств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Является </a:t>
            </a:r>
            <a:r>
              <a:rPr lang="ru-RU" sz="2000" dirty="0" err="1" smtClean="0">
                <a:latin typeface="Charcoal CY"/>
                <a:ea typeface="Charcoal CY"/>
                <a:cs typeface="Charcoal CY"/>
              </a:rPr>
              <a:t>сельхоз-товаропроизводителем</a:t>
            </a:r>
            <a:endParaRPr lang="ru-RU" sz="2000" dirty="0" smtClean="0">
              <a:latin typeface="Charcoal CY"/>
              <a:ea typeface="Charcoal CY"/>
              <a:cs typeface="Charcoal CY"/>
            </a:endParaRP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Находится на общей системе налогообложения   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Реализует картофель и овощи производства членов кооператива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Опыт производства с/</a:t>
            </a:r>
            <a:r>
              <a:rPr lang="ru-RU" sz="2000" dirty="0" err="1" smtClean="0">
                <a:latin typeface="Charcoal CY"/>
                <a:ea typeface="Charcoal CY"/>
                <a:cs typeface="Charcoal CY"/>
              </a:rPr>
              <a:t>х</a:t>
            </a:r>
            <a:r>
              <a:rPr lang="ru-RU" sz="2000" dirty="0" smtClean="0">
                <a:latin typeface="Charcoal CY"/>
                <a:ea typeface="Charcoal CY"/>
                <a:cs typeface="Charcoal CY"/>
              </a:rPr>
              <a:t> продукции </a:t>
            </a:r>
            <a:r>
              <a:rPr lang="ru-RU" sz="2000" dirty="0" smtClean="0">
                <a:latin typeface="Charcoal CY"/>
                <a:ea typeface="Charcoal CY"/>
                <a:cs typeface="Charcoal CY"/>
              </a:rPr>
              <a:t>более </a:t>
            </a:r>
            <a:r>
              <a:rPr lang="ru-RU" sz="2000" dirty="0" smtClean="0">
                <a:latin typeface="Charcoal CY"/>
                <a:ea typeface="Charcoal CY"/>
                <a:cs typeface="Charcoal CY"/>
              </a:rPr>
              <a:t>20 лет 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Расположен в Новгородском районе, Новгородской области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Имеет возможность хранения 25 000 тонн продукции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Общая площадь земельных участков хозяйств СПССК - 1600 га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Итоги сезона 2016 г. </a:t>
            </a:r>
            <a:r>
              <a:rPr lang="en-US" sz="2000" dirty="0" smtClean="0">
                <a:latin typeface="Charcoal CY"/>
                <a:ea typeface="Charcoal CY"/>
                <a:cs typeface="Charcoal CY"/>
              </a:rPr>
              <a:t>:</a:t>
            </a:r>
          </a:p>
          <a:p>
            <a:pPr lvl="1"/>
            <a:r>
              <a:rPr lang="ru-RU" sz="2000" dirty="0" smtClean="0">
                <a:latin typeface="Charcoal CY"/>
                <a:ea typeface="Charcoal CY"/>
                <a:cs typeface="Charcoal CY"/>
              </a:rPr>
              <a:t>Произведено 23700 тонн картофеля и овощей</a:t>
            </a:r>
          </a:p>
          <a:p>
            <a:pPr lvl="1"/>
            <a:r>
              <a:rPr lang="ru-RU" sz="2000" dirty="0" smtClean="0">
                <a:latin typeface="Charcoal CY"/>
                <a:ea typeface="Charcoal CY"/>
                <a:cs typeface="Charcoal CY"/>
              </a:rPr>
              <a:t>Возделываемая площадь 740 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neva CY"/>
                <a:ea typeface="Geneva CY"/>
                <a:cs typeface="Geneva CY"/>
              </a:rPr>
              <a:t>Расположение </a:t>
            </a:r>
            <a:r>
              <a:rPr lang="ru-RU" dirty="0" err="1" smtClean="0">
                <a:latin typeface="Geneva CY"/>
                <a:ea typeface="Geneva CY"/>
                <a:cs typeface="Geneva CY"/>
              </a:rPr>
              <a:t>логистического</a:t>
            </a:r>
            <a:r>
              <a:rPr lang="ru-RU" dirty="0" smtClean="0">
                <a:latin typeface="Geneva CY"/>
                <a:ea typeface="Geneva CY"/>
                <a:cs typeface="Geneva CY"/>
              </a:rPr>
              <a:t> центра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1" y="1226832"/>
            <a:ext cx="4190152" cy="72553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rgbClr val="606060"/>
                </a:solidFill>
                <a:latin typeface="Charcoal CY"/>
                <a:ea typeface="Charcoal CY"/>
                <a:cs typeface="Charcoal CY"/>
              </a:rPr>
              <a:t>Расстояние до г. Москва – 5</a:t>
            </a:r>
            <a:r>
              <a:rPr lang="en-US" dirty="0" smtClean="0">
                <a:solidFill>
                  <a:srgbClr val="606060"/>
                </a:solidFill>
                <a:latin typeface="Charcoal CY"/>
                <a:ea typeface="Charcoal CY"/>
                <a:cs typeface="Charcoal CY"/>
              </a:rPr>
              <a:t>5</a:t>
            </a:r>
            <a:r>
              <a:rPr lang="ru-RU" dirty="0" smtClean="0">
                <a:solidFill>
                  <a:srgbClr val="606060"/>
                </a:solidFill>
                <a:latin typeface="Charcoal CY"/>
                <a:ea typeface="Charcoal CY"/>
                <a:cs typeface="Charcoal CY"/>
              </a:rPr>
              <a:t>0 км.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rgbClr val="606060"/>
                </a:solidFill>
                <a:latin typeface="Charcoal CY"/>
                <a:ea typeface="Charcoal CY"/>
                <a:cs typeface="Charcoal CY"/>
              </a:rPr>
              <a:t>Расстояние до г. Санкт- Петербург – </a:t>
            </a:r>
            <a:r>
              <a:rPr lang="en-US" dirty="0" smtClean="0">
                <a:solidFill>
                  <a:srgbClr val="606060"/>
                </a:solidFill>
                <a:latin typeface="Charcoal CY"/>
                <a:ea typeface="Charcoal CY"/>
                <a:cs typeface="Charcoal CY"/>
              </a:rPr>
              <a:t>220</a:t>
            </a:r>
            <a:r>
              <a:rPr lang="ru-RU" dirty="0" smtClean="0">
                <a:solidFill>
                  <a:srgbClr val="606060"/>
                </a:solidFill>
                <a:latin typeface="Charcoal CY"/>
                <a:ea typeface="Charcoal CY"/>
                <a:cs typeface="Charcoal CY"/>
              </a:rPr>
              <a:t> км</a:t>
            </a:r>
            <a:endParaRPr lang="ru-RU" dirty="0"/>
          </a:p>
        </p:txBody>
      </p:sp>
      <p:pic>
        <p:nvPicPr>
          <p:cNvPr id="4" name="Изображение 1" descr="Логистический карта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59632" y="2083429"/>
            <a:ext cx="6480720" cy="4351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Geneva CY"/>
                <a:ea typeface="Geneva CY"/>
                <a:cs typeface="Geneva CY"/>
              </a:rPr>
              <a:t>Логистический</a:t>
            </a:r>
            <a:r>
              <a:rPr lang="ru-RU" dirty="0" smtClean="0">
                <a:latin typeface="Geneva CY"/>
                <a:ea typeface="Geneva CY"/>
                <a:cs typeface="Geneva CY"/>
              </a:rPr>
              <a:t> центр</a:t>
            </a:r>
            <a:endParaRPr lang="ru-RU" dirty="0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2569" y="1901869"/>
            <a:ext cx="6463334" cy="4292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harcoal CY"/>
              </a:rPr>
              <a:t>Технологическое оборудование</a:t>
            </a:r>
            <a:endParaRPr lang="ru-RU" dirty="0">
              <a:latin typeface="Charcoal CY"/>
            </a:endParaRPr>
          </a:p>
        </p:txBody>
      </p:sp>
      <p:pic>
        <p:nvPicPr>
          <p:cNvPr id="4" name="Изображение 2" descr="сухая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609" y="1401802"/>
            <a:ext cx="3642975" cy="243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Изображение 1" descr="мойка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44842" y="4008832"/>
            <a:ext cx="3830596" cy="2413883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Рисунок 5" descr="DSC_08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5804" y="1470412"/>
            <a:ext cx="3518940" cy="234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dsc_08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5804" y="4062804"/>
            <a:ext cx="3605470" cy="2402144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harcoal CY"/>
                <a:ea typeface="Charcoal CY"/>
                <a:cs typeface="Charcoal CY"/>
              </a:rPr>
              <a:t>Продукт линии мойки и фасовки</a:t>
            </a:r>
            <a:endParaRPr lang="ru-RU" dirty="0"/>
          </a:p>
        </p:txBody>
      </p:sp>
      <p:pic>
        <p:nvPicPr>
          <p:cNvPr id="5" name="Рисунок 4" descr="Ix59p5Ikux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366" y="4087076"/>
            <a:ext cx="4061787" cy="265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ображение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929" y="2022963"/>
            <a:ext cx="3145780" cy="4022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XPUU4C4dx6g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27547" b="27547"/>
          <a:stretch>
            <a:fillRect/>
          </a:stretch>
        </p:blipFill>
        <p:spPr>
          <a:xfrm>
            <a:off x="396172" y="1444709"/>
            <a:ext cx="4090402" cy="244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082535260"/>
              </p:ext>
            </p:extLst>
          </p:nvPr>
        </p:nvGraphicFramePr>
        <p:xfrm>
          <a:off x="189471" y="1759283"/>
          <a:ext cx="4611202" cy="454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764144490"/>
              </p:ext>
            </p:extLst>
          </p:nvPr>
        </p:nvGraphicFramePr>
        <p:xfrm>
          <a:off x="4725917" y="1829188"/>
          <a:ext cx="4077730" cy="445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58906" y="0"/>
            <a:ext cx="7839635" cy="9778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Динамика производства продукции членами кооператива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116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Организация кооперативного логистического центра</vt:lpstr>
      <vt:lpstr>Информация о кооперативе</vt:lpstr>
      <vt:lpstr>Расположение логистического центра</vt:lpstr>
      <vt:lpstr>Логистический центр</vt:lpstr>
      <vt:lpstr>Технологическое оборудование</vt:lpstr>
      <vt:lpstr>Продукт линии мойки и фасовки</vt:lpstr>
      <vt:lpstr>Слайд 7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59</cp:revision>
  <dcterms:created xsi:type="dcterms:W3CDTF">2016-11-18T14:12:19Z</dcterms:created>
  <dcterms:modified xsi:type="dcterms:W3CDTF">2017-11-30T08:35:12Z</dcterms:modified>
</cp:coreProperties>
</file>